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9"/>
  </p:notesMasterIdLst>
  <p:sldIdLst>
    <p:sldId id="260" r:id="rId2"/>
    <p:sldId id="276" r:id="rId3"/>
    <p:sldId id="275" r:id="rId4"/>
    <p:sldId id="284" r:id="rId5"/>
    <p:sldId id="271" r:id="rId6"/>
    <p:sldId id="280" r:id="rId7"/>
    <p:sldId id="285" r:id="rId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3" autoAdjust="0"/>
    <p:restoredTop sz="85763" autoAdjust="0"/>
  </p:normalViewPr>
  <p:slideViewPr>
    <p:cSldViewPr showGuides="1">
      <p:cViewPr>
        <p:scale>
          <a:sx n="100" d="100"/>
          <a:sy n="100" d="100"/>
        </p:scale>
        <p:origin x="-858" y="31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C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581400" cy="1314450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Jim Gaa</a:t>
            </a:r>
          </a:p>
          <a:p>
            <a:r>
              <a:rPr lang="en-US" sz="2400" b="1" dirty="0" smtClean="0">
                <a:latin typeface="Arial" charset="0"/>
              </a:rPr>
              <a:t>IESBA  March 2013</a:t>
            </a:r>
          </a:p>
          <a:p>
            <a:r>
              <a:rPr lang="en-US" sz="24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340 (“Financial Interests”) is too narrowly described</a:t>
            </a:r>
          </a:p>
          <a:p>
            <a:pPr lvl="1"/>
            <a:r>
              <a:rPr lang="en-US" dirty="0" smtClean="0"/>
              <a:t>includes non-financial pressures</a:t>
            </a:r>
          </a:p>
          <a:p>
            <a:pPr lvl="1"/>
            <a:r>
              <a:rPr lang="en-US" dirty="0" smtClean="0"/>
              <a:t>Pressure not limited to reporting</a:t>
            </a:r>
          </a:p>
          <a:p>
            <a:r>
              <a:rPr lang="en-US" dirty="0" smtClean="0"/>
              <a:t>Pressure is from corporate culture, bullying and threats of job loss. Not only personal financial gain</a:t>
            </a:r>
          </a:p>
          <a:p>
            <a:r>
              <a:rPr lang="en-US" dirty="0" smtClean="0"/>
              <a:t>Will address imposing undue pressure </a:t>
            </a:r>
            <a:r>
              <a:rPr lang="en-US" smtClean="0"/>
              <a:t>on subordinates</a:t>
            </a:r>
            <a:endParaRPr lang="en-US" dirty="0" smtClean="0"/>
          </a:p>
          <a:p>
            <a:r>
              <a:rPr lang="en-US" dirty="0" smtClean="0"/>
              <a:t>Motivations in Section 340 should be expanded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 by Superiors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only a brief mention of the PAIB’s responsibility.</a:t>
            </a:r>
          </a:p>
          <a:p>
            <a:endParaRPr lang="en-US" dirty="0" smtClean="0"/>
          </a:p>
          <a:p>
            <a:r>
              <a:rPr lang="en-US" dirty="0" smtClean="0"/>
              <a:t>A revised principle-based section: a more positive and fuller statement of the responsibility of PAIBs to prepare and report information that is a faithful representation of economic events and state of affairs, and threats and safeguards.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 320: Preparing and Reporting Information: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Clarify the intent of the requirement that information be prepared or presented fairly and honestly (in addition to be in accordance with professional standards); and</a:t>
            </a:r>
          </a:p>
          <a:p>
            <a:r>
              <a:rPr lang="en-US" dirty="0" smtClean="0"/>
              <a:t>Guidance relating to earnings management</a:t>
            </a:r>
          </a:p>
          <a:p>
            <a:r>
              <a:rPr lang="en-US" dirty="0" smtClean="0"/>
              <a:t>Guidance on non-GAAP reports (pro forma, budgets, forecasts, etc.)</a:t>
            </a:r>
          </a:p>
          <a:p>
            <a:r>
              <a:rPr lang="en-US" dirty="0" smtClean="0"/>
              <a:t>Need </a:t>
            </a:r>
            <a:r>
              <a:rPr lang="en-US" dirty="0"/>
              <a:t>to build on, but not overlap with, the work of financial reporting standard setters.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 320: Preparing and Reporting Information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Section 350 is focussed on </a:t>
            </a:r>
            <a:r>
              <a:rPr lang="en-GB" u="sng" dirty="0" smtClean="0"/>
              <a:t>receiving</a:t>
            </a:r>
            <a:r>
              <a:rPr lang="en-GB" dirty="0" smtClean="0"/>
              <a:t> offers. Increase the emphasis on </a:t>
            </a:r>
            <a:r>
              <a:rPr lang="en-GB" u="sng" dirty="0" smtClean="0"/>
              <a:t>making</a:t>
            </a:r>
            <a:r>
              <a:rPr lang="en-GB" dirty="0" smtClean="0"/>
              <a:t> offers to align more closely with practical challenges faced by PAIBs.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Consider whether additional guidance that recognizes the diversity of cultures would be helpful to PAIBs working across different cultures and jurisdictions.</a:t>
            </a:r>
            <a:endParaRPr lang="en-US" dirty="0" smtClean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350: Facilitation payments and bribes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Code states that Part C may be relevant to all professional accountants.</a:t>
            </a:r>
          </a:p>
          <a:p>
            <a:r>
              <a:rPr lang="en-GB" dirty="0" smtClean="0"/>
              <a:t>New issue, not supported by current Code</a:t>
            </a:r>
          </a:p>
          <a:p>
            <a:r>
              <a:rPr lang="en-GB" dirty="0" smtClean="0"/>
              <a:t>Definition of PAIB needs to capture all professional accountants (as employees of “employing organizations”) </a:t>
            </a:r>
          </a:p>
          <a:p>
            <a:r>
              <a:rPr lang="en-GB" dirty="0" smtClean="0"/>
              <a:t>Reconsider definition of PAIB and title of Part C.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</a:t>
            </a:r>
            <a:r>
              <a:rPr lang="en-US" dirty="0"/>
              <a:t>o</a:t>
            </a:r>
            <a:r>
              <a:rPr lang="en-US" dirty="0" smtClean="0"/>
              <a:t>ne: sections </a:t>
            </a:r>
          </a:p>
          <a:p>
            <a:pPr lvl="1"/>
            <a:r>
              <a:rPr lang="en-US" dirty="0" smtClean="0"/>
              <a:t>300 (</a:t>
            </a:r>
            <a:r>
              <a:rPr lang="en-US" dirty="0"/>
              <a:t>Introduction) , 320 (reporting responsibilities</a:t>
            </a:r>
            <a:r>
              <a:rPr lang="en-US" dirty="0" smtClean="0"/>
              <a:t>), 340 </a:t>
            </a:r>
            <a:r>
              <a:rPr lang="en-US" dirty="0"/>
              <a:t>(pressure</a:t>
            </a:r>
            <a:r>
              <a:rPr lang="en-US" dirty="0" smtClean="0"/>
              <a:t>) </a:t>
            </a:r>
          </a:p>
          <a:p>
            <a:r>
              <a:rPr lang="en-US" dirty="0" smtClean="0"/>
              <a:t>Phase </a:t>
            </a:r>
            <a:r>
              <a:rPr lang="en-US" dirty="0"/>
              <a:t>t</a:t>
            </a:r>
            <a:r>
              <a:rPr lang="en-US" dirty="0" smtClean="0"/>
              <a:t>wo: </a:t>
            </a:r>
            <a:r>
              <a:rPr lang="en-US" dirty="0"/>
              <a:t>s</a:t>
            </a:r>
            <a:r>
              <a:rPr lang="en-US" dirty="0" smtClean="0"/>
              <a:t>ection </a:t>
            </a:r>
          </a:p>
          <a:p>
            <a:pPr lvl="1"/>
            <a:r>
              <a:rPr lang="en-US" dirty="0" smtClean="0"/>
              <a:t>350 (gifts and inducements)</a:t>
            </a:r>
            <a:endParaRPr lang="en-US" dirty="0"/>
          </a:p>
          <a:p>
            <a:r>
              <a:rPr lang="en-US" dirty="0" smtClean="0"/>
              <a:t>Other sections</a:t>
            </a:r>
          </a:p>
          <a:p>
            <a:pPr lvl="1"/>
            <a:r>
              <a:rPr lang="en-US" dirty="0" smtClean="0"/>
              <a:t>310 – (conflict of interest) new standard has been approved</a:t>
            </a:r>
          </a:p>
          <a:p>
            <a:pPr lvl="1"/>
            <a:r>
              <a:rPr lang="en-US" dirty="0" smtClean="0"/>
              <a:t>330 – (acting with sufficient expertise) will be examined; no changes?</a:t>
            </a:r>
          </a:p>
          <a:p>
            <a:pPr lvl="1"/>
            <a:r>
              <a:rPr lang="en-US" dirty="0" smtClean="0"/>
              <a:t>360 – (reporting suspected illegal acts) exposure draft comments received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1840</TotalTime>
  <Words>422</Words>
  <Application>Microsoft Office PowerPoint</Application>
  <PresentationFormat>On-screen Show (16:9)</PresentationFormat>
  <Paragraphs>51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IFAC_Powerpoint_template_GREEN RIBBON_IESBA</vt:lpstr>
      <vt:lpstr>Review of Part C of the Code</vt:lpstr>
      <vt:lpstr>  Section 340: Pressure by Superiors   </vt:lpstr>
      <vt:lpstr>Section 320: Preparing and Reporting Information: </vt:lpstr>
      <vt:lpstr>Section 320: Preparing and Reporting Information</vt:lpstr>
      <vt:lpstr>Section 350: Facilitation payments and bribes</vt:lpstr>
      <vt:lpstr>Application of Part C to all Professional Accountants</vt:lpstr>
      <vt:lpstr>Summary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Chris Jackson</cp:lastModifiedBy>
  <cp:revision>129</cp:revision>
  <cp:lastPrinted>2011-09-27T17:54:21Z</cp:lastPrinted>
  <dcterms:created xsi:type="dcterms:W3CDTF">2012-06-13T13:25:15Z</dcterms:created>
  <dcterms:modified xsi:type="dcterms:W3CDTF">2013-06-04T15:03:56Z</dcterms:modified>
</cp:coreProperties>
</file>