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 bookmarkIdSeed="2">
  <p:sldMasterIdLst>
    <p:sldMasterId id="2147483726" r:id="rId1"/>
  </p:sldMasterIdLst>
  <p:notesMasterIdLst>
    <p:notesMasterId r:id="rId5"/>
  </p:notesMasterIdLst>
  <p:handoutMasterIdLst>
    <p:handoutMasterId r:id="rId6"/>
  </p:handoutMasterIdLst>
  <p:sldIdLst>
    <p:sldId id="310" r:id="rId2"/>
    <p:sldId id="317" r:id="rId3"/>
    <p:sldId id="314" r:id="rId4"/>
  </p:sldIdLst>
  <p:sldSz cx="9144000" cy="6858000" type="letter"/>
  <p:notesSz cx="7010400" cy="923607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276D"/>
    <a:srgbClr val="D53D20"/>
    <a:srgbClr val="12A9D9"/>
    <a:srgbClr val="013C80"/>
    <a:srgbClr val="2D8EC2"/>
    <a:srgbClr val="68B133"/>
    <a:srgbClr val="168136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80" autoAdjust="0"/>
    <p:restoredTop sz="50799" autoAdjust="0"/>
  </p:normalViewPr>
  <p:slideViewPr>
    <p:cSldViewPr showGuides="1">
      <p:cViewPr>
        <p:scale>
          <a:sx n="75" d="100"/>
          <a:sy n="75" d="100"/>
        </p:scale>
        <p:origin x="-1920" y="-480"/>
      </p:cViewPr>
      <p:guideLst>
        <p:guide orient="horz" pos="1991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523" cy="461647"/>
          </a:xfrm>
          <a:prstGeom prst="rect">
            <a:avLst/>
          </a:prstGeom>
        </p:spPr>
        <p:txBody>
          <a:bodyPr vert="horz" lIns="90471" tIns="45235" rIns="90471" bIns="45235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1293" y="0"/>
            <a:ext cx="3037523" cy="461647"/>
          </a:xfrm>
          <a:prstGeom prst="rect">
            <a:avLst/>
          </a:prstGeom>
        </p:spPr>
        <p:txBody>
          <a:bodyPr vert="horz" lIns="90471" tIns="45235" rIns="90471" bIns="45235" rtlCol="0"/>
          <a:lstStyle>
            <a:lvl1pPr algn="r">
              <a:defRPr sz="1200"/>
            </a:lvl1pPr>
          </a:lstStyle>
          <a:p>
            <a:fld id="{39BE95D0-024B-44B4-A072-2991A19D43DB}" type="datetimeFigureOut">
              <a:rPr lang="it-IT" smtClean="0"/>
              <a:pPr/>
              <a:t>14/03/2013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72853"/>
            <a:ext cx="3037523" cy="461647"/>
          </a:xfrm>
          <a:prstGeom prst="rect">
            <a:avLst/>
          </a:prstGeom>
        </p:spPr>
        <p:txBody>
          <a:bodyPr vert="horz" lIns="90471" tIns="45235" rIns="90471" bIns="45235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1293" y="8772853"/>
            <a:ext cx="3037523" cy="461647"/>
          </a:xfrm>
          <a:prstGeom prst="rect">
            <a:avLst/>
          </a:prstGeom>
        </p:spPr>
        <p:txBody>
          <a:bodyPr vert="horz" lIns="90471" tIns="45235" rIns="90471" bIns="45235" rtlCol="0" anchor="b"/>
          <a:lstStyle>
            <a:lvl1pPr algn="r">
              <a:defRPr sz="1200"/>
            </a:lvl1pPr>
          </a:lstStyle>
          <a:p>
            <a:fld id="{176021DC-E6E2-4275-9D99-2C94E19A8C12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37825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1804"/>
          </a:xfrm>
          <a:prstGeom prst="rect">
            <a:avLst/>
          </a:prstGeom>
        </p:spPr>
        <p:txBody>
          <a:bodyPr vert="horz" lIns="92298" tIns="46150" rIns="92298" bIns="4615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1804"/>
          </a:xfrm>
          <a:prstGeom prst="rect">
            <a:avLst/>
          </a:prstGeom>
        </p:spPr>
        <p:txBody>
          <a:bodyPr vert="horz" wrap="square" lIns="92298" tIns="46150" rIns="92298" bIns="4615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3/14/2013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693738"/>
            <a:ext cx="4616450" cy="34623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98" tIns="46150" rIns="92298" bIns="4615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387136"/>
            <a:ext cx="5608320" cy="4156234"/>
          </a:xfrm>
          <a:prstGeom prst="rect">
            <a:avLst/>
          </a:prstGeom>
        </p:spPr>
        <p:txBody>
          <a:bodyPr vert="horz" lIns="92298" tIns="46150" rIns="92298" bIns="4615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37840" cy="461804"/>
          </a:xfrm>
          <a:prstGeom prst="rect">
            <a:avLst/>
          </a:prstGeom>
        </p:spPr>
        <p:txBody>
          <a:bodyPr vert="horz" lIns="92298" tIns="46150" rIns="92298" bIns="4615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772669"/>
            <a:ext cx="3037840" cy="461804"/>
          </a:xfrm>
          <a:prstGeom prst="rect">
            <a:avLst/>
          </a:prstGeom>
        </p:spPr>
        <p:txBody>
          <a:bodyPr vert="horz" wrap="square" lIns="92298" tIns="46150" rIns="92298" bIns="4615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9924" indent="-28843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3728" indent="-230746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15219" indent="-230746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76710" indent="-230746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38202" indent="-23074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99693" indent="-23074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61184" indent="-23074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22675" indent="-23074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9924" indent="-28843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3728" indent="-230746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15219" indent="-230746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76710" indent="-230746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38202" indent="-23074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99693" indent="-23074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61184" indent="-23074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22675" indent="-23074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baseline="0" dirty="0" smtClean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9924" indent="-288432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53728" indent="-230746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15219" indent="-230746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76710" indent="-230746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38202" indent="-23074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99693" indent="-23074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61184" indent="-23074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22675" indent="-230746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fac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5791200" cy="641350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1"/>
            <a:ext cx="5111750" cy="42672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1600201"/>
            <a:ext cx="3084513" cy="42671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406900"/>
            <a:ext cx="8113713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906713"/>
            <a:ext cx="8113713" cy="1500187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981200"/>
            <a:ext cx="4114800" cy="41148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2667000" cy="22860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600200"/>
            <a:ext cx="8458200" cy="4191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151870" y="2200324"/>
            <a:ext cx="2946809" cy="857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 userDrawn="1"/>
        </p:nvSpPr>
        <p:spPr>
          <a:xfrm>
            <a:off x="3462103" y="510540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" name="Rectangle 5"/>
          <p:cNvSpPr>
            <a:spLocks noChangeArrowheads="1"/>
          </p:cNvSpPr>
          <p:nvPr userDrawn="1"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 descr="Ribbon_blue_top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0"/>
            <a:ext cx="9131300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Rectangle 5"/>
          <p:cNvSpPr>
            <a:spLocks noChangeArrowheads="1"/>
          </p:cNvSpPr>
          <p:nvPr/>
        </p:nvSpPr>
        <p:spPr bwMode="auto">
          <a:xfrm flipH="1">
            <a:off x="381000" y="6096000"/>
            <a:ext cx="8763000" cy="46038"/>
          </a:xfrm>
          <a:prstGeom prst="rect">
            <a:avLst/>
          </a:prstGeom>
          <a:gradFill rotWithShape="1">
            <a:gsLst>
              <a:gs pos="0">
                <a:srgbClr val="1A276D"/>
              </a:gs>
              <a:gs pos="999">
                <a:srgbClr val="1A276D"/>
              </a:gs>
              <a:gs pos="100000">
                <a:srgbClr val="2D8EC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381000"/>
            <a:ext cx="7543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4582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1270" name="Picture 6" descr="IFAC_Logo_MASTERcolor_092711-CS4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 bwMode="auto">
          <a:xfrm>
            <a:off x="381000" y="6350005"/>
            <a:ext cx="1096963" cy="319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3" y="6432550"/>
            <a:ext cx="2414587" cy="15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45" r:id="rId2"/>
    <p:sldLayoutId id="2147483846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44" r:id="rId9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95400"/>
            <a:ext cx="8382000" cy="4724400"/>
          </a:xfrm>
        </p:spPr>
        <p:txBody>
          <a:bodyPr/>
          <a:lstStyle/>
          <a:p>
            <a:r>
              <a:rPr lang="en-US" dirty="0" smtClean="0"/>
              <a:t>Part A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Avoidance of association with client or employer who engages in:</a:t>
            </a:r>
          </a:p>
          <a:p>
            <a:pPr lvl="2" indent="-342900">
              <a:spcBef>
                <a:spcPts val="1200"/>
              </a:spcBef>
              <a:buFont typeface="Wingdings" pitchFamily="2" charset="2"/>
              <a:buChar char="§"/>
            </a:pPr>
            <a:r>
              <a:rPr lang="en-US" dirty="0" smtClean="0"/>
              <a:t>Illegal acts </a:t>
            </a:r>
          </a:p>
          <a:p>
            <a:pPr lvl="2" indent="-342900">
              <a:spcBef>
                <a:spcPts val="1200"/>
              </a:spcBef>
              <a:buFont typeface="Wingdings" pitchFamily="2" charset="2"/>
              <a:buChar char="§"/>
            </a:pPr>
            <a:r>
              <a:rPr lang="en-US" dirty="0" smtClean="0"/>
              <a:t>Unethical behavior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Section 140 – Confidentiality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PA is permitted to override confidentiality in the Code in certain circumstances and if in public interest</a:t>
            </a:r>
          </a:p>
          <a:p>
            <a:pPr lvl="1">
              <a:spcBef>
                <a:spcPts val="1200"/>
              </a:spcBef>
            </a:pPr>
            <a:endParaRPr lang="en-US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Exploring an Alternative 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295400"/>
            <a:ext cx="8458200" cy="4724400"/>
          </a:xfrm>
        </p:spPr>
        <p:txBody>
          <a:bodyPr/>
          <a:lstStyle/>
          <a:p>
            <a:r>
              <a:rPr lang="en-US" dirty="0" smtClean="0"/>
              <a:t>Sections 225 and 360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Consider </a:t>
            </a:r>
            <a:r>
              <a:rPr lang="en-US" dirty="0"/>
              <a:t>regulatory requirements regarding reporting of SIAs and comply with them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Align guidance with ISAs </a:t>
            </a:r>
            <a:r>
              <a:rPr lang="en-US" dirty="0"/>
              <a:t>240 and </a:t>
            </a:r>
            <a:r>
              <a:rPr lang="en-US" dirty="0" smtClean="0"/>
              <a:t>250 with respect to SIAs</a:t>
            </a:r>
            <a:endParaRPr lang="en-US" dirty="0"/>
          </a:p>
          <a:p>
            <a:pPr lvl="1">
              <a:spcBef>
                <a:spcPts val="1200"/>
              </a:spcBef>
            </a:pPr>
            <a:r>
              <a:rPr lang="en-US" dirty="0" smtClean="0"/>
              <a:t>Beyond ISAs 240/250, assess additional guidance for PAs on who they should be talking to, who they should obtain advice from, assisting management and TCWG understand their responsibilities, </a:t>
            </a:r>
            <a:r>
              <a:rPr lang="en-US" dirty="0" err="1" smtClean="0"/>
              <a:t>etc</a:t>
            </a:r>
            <a:endParaRPr lang="en-US" dirty="0" smtClean="0"/>
          </a:p>
          <a:p>
            <a:pPr lvl="1">
              <a:spcBef>
                <a:spcPts val="1200"/>
              </a:spcBef>
            </a:pPr>
            <a:r>
              <a:rPr lang="en-US" dirty="0" smtClean="0"/>
              <a:t>Determine whether management or TCWG have taken appropriate action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If management response is not appropriate, then consider actions to take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Determine whether disclosure to an appropriate authority would be justified in the public interest (</a:t>
            </a:r>
            <a:r>
              <a:rPr lang="en-US" dirty="0" err="1"/>
              <a:t>cf</a:t>
            </a:r>
            <a:r>
              <a:rPr lang="en-US" dirty="0"/>
              <a:t> first provision in the Code re distinguishing mark of the profession)</a:t>
            </a:r>
          </a:p>
          <a:p>
            <a:pPr lvl="1">
              <a:spcBef>
                <a:spcPts val="1200"/>
              </a:spcBef>
            </a:pPr>
            <a:r>
              <a:rPr lang="en-US" dirty="0"/>
              <a:t>Consider factors to make determination on whether to disclose</a:t>
            </a:r>
          </a:p>
          <a:p>
            <a:pPr lvl="1">
              <a:spcBef>
                <a:spcPts val="1200"/>
              </a:spcBef>
            </a:pPr>
            <a:endParaRPr lang="en-US" dirty="0" smtClean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Exploring an Alternative 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04445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>
          <a:xfrm>
            <a:off x="381000" y="1447800"/>
            <a:ext cx="8458200" cy="4572000"/>
          </a:xfrm>
        </p:spPr>
        <p:txBody>
          <a:bodyPr/>
          <a:lstStyle/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3600" dirty="0" smtClean="0"/>
              <a:t>Discussion</a:t>
            </a: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533400"/>
            <a:ext cx="7543800" cy="60960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Exploring an Alternative  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>
          <a:xfrm>
            <a:off x="381000" y="152400"/>
            <a:ext cx="3657600" cy="2286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Responding to Suspected Illegal Acts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FAC_Powerpoint_template_BLUE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IFAC_Powerpoint_template_BLUE RIBBON_IESBA</Template>
  <TotalTime>2378</TotalTime>
  <Words>183</Words>
  <Application>Microsoft Office PowerPoint</Application>
  <PresentationFormat>Letter Paper (8.5x11 in)</PresentationFormat>
  <Paragraphs>28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IFAC_Powerpoint_template_BLUE RIBBON_IESBA</vt:lpstr>
      <vt:lpstr>Exploring an Alternative </vt:lpstr>
      <vt:lpstr>Exploring an Alternative </vt:lpstr>
      <vt:lpstr>Exploring an Alternative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X100</dc:creator>
  <cp:lastModifiedBy>yling</cp:lastModifiedBy>
  <cp:revision>177</cp:revision>
  <cp:lastPrinted>2013-03-13T00:38:41Z</cp:lastPrinted>
  <dcterms:created xsi:type="dcterms:W3CDTF">2012-02-10T19:11:35Z</dcterms:created>
  <dcterms:modified xsi:type="dcterms:W3CDTF">2013-03-14T15:33:36Z</dcterms:modified>
</cp:coreProperties>
</file>