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8"/>
  </p:notesMasterIdLst>
  <p:sldIdLst>
    <p:sldId id="260" r:id="rId2"/>
    <p:sldId id="266" r:id="rId3"/>
    <p:sldId id="261" r:id="rId4"/>
    <p:sldId id="267" r:id="rId5"/>
    <p:sldId id="268" r:id="rId6"/>
    <p:sldId id="269" r:id="rId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3" autoAdjust="0"/>
    <p:restoredTop sz="94638" autoAdjust="0"/>
  </p:normalViewPr>
  <p:slideViewPr>
    <p:cSldViewPr showGuides="1">
      <p:cViewPr>
        <p:scale>
          <a:sx n="80" d="100"/>
          <a:sy n="80" d="100"/>
        </p:scale>
        <p:origin x="-72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200" dirty="0">
                <a:latin typeface="Arial" charset="0"/>
              </a:rPr>
              <a:t>Emerging Issues and Outreach Working Group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3581400" cy="2220515"/>
          </a:xfrm>
        </p:spPr>
        <p:txBody>
          <a:bodyPr/>
          <a:lstStyle/>
          <a:p>
            <a:r>
              <a:rPr lang="en-US" sz="1800" dirty="0"/>
              <a:t>Gary Hannaford, IESBA Member</a:t>
            </a:r>
          </a:p>
          <a:p>
            <a:endParaRPr lang="en-US" sz="1800" b="1" dirty="0" smtClean="0"/>
          </a:p>
          <a:p>
            <a:endParaRPr lang="en-US" sz="1800" b="1" dirty="0" smtClean="0"/>
          </a:p>
          <a:p>
            <a:r>
              <a:rPr lang="en-US" sz="1800" dirty="0" smtClean="0"/>
              <a:t>IESBA  Meeting</a:t>
            </a:r>
          </a:p>
          <a:p>
            <a:r>
              <a:rPr lang="en-US" sz="1800" dirty="0" smtClean="0"/>
              <a:t>New York</a:t>
            </a:r>
          </a:p>
          <a:p>
            <a:r>
              <a:rPr lang="en-US" sz="1800" dirty="0" smtClean="0"/>
              <a:t>March 11-13, 2013</a:t>
            </a:r>
          </a:p>
          <a:p>
            <a:endParaRPr lang="en-US" sz="1800" dirty="0" smtClean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/>
              <a:t>Two-pronged: emerging issues and </a:t>
            </a:r>
            <a:r>
              <a:rPr lang="en-US" dirty="0" smtClean="0"/>
              <a:t>outreach</a:t>
            </a:r>
          </a:p>
          <a:p>
            <a:pPr>
              <a:spcBef>
                <a:spcPts val="800"/>
              </a:spcBef>
            </a:pPr>
            <a:r>
              <a:rPr lang="en-US" dirty="0"/>
              <a:t>Emerging </a:t>
            </a:r>
            <a:r>
              <a:rPr lang="en-US" dirty="0" smtClean="0"/>
              <a:t>issues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IESBA cannot set standards in a vacuum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Importance of IESBA being seen to be in the vanguard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May enhance perceptions of IESBA responsiveness and relevance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May enhance effectiveness of standard setting through better awareness and understanding of emerging issues and their implications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May help IESBA identify on timely basis important debates in which to </a:t>
            </a:r>
            <a:r>
              <a:rPr lang="en-US" dirty="0" smtClean="0"/>
              <a:t>engage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Focus of Working Group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A strategic IESBA priority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Helps to increase stakeholder awareness, buy-in and recognition of, and support for, IESBA’s work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A conduit for IESBA to directly hear of stakeholder concerns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Enhances IESBA’s sensitivity to needs, cultures and values of different stakeholders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Enhances perceptions of IESBA as an international </a:t>
            </a:r>
            <a:r>
              <a:rPr lang="en-US" dirty="0" smtClean="0"/>
              <a:t>Board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Focus of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 smtClean="0"/>
              <a:t>Search</a:t>
            </a:r>
          </a:p>
          <a:p>
            <a:pPr lvl="1"/>
            <a:r>
              <a:rPr lang="en-US" dirty="0"/>
              <a:t>How to identify emerging issues early?</a:t>
            </a:r>
          </a:p>
          <a:p>
            <a:pPr lvl="1"/>
            <a:r>
              <a:rPr lang="en-US" dirty="0"/>
              <a:t>Best and most cost-effective sources?</a:t>
            </a:r>
          </a:p>
          <a:p>
            <a:pPr lvl="1"/>
            <a:r>
              <a:rPr lang="en-US" dirty="0"/>
              <a:t>How to keep track of emerging issues?</a:t>
            </a:r>
          </a:p>
          <a:p>
            <a:r>
              <a:rPr lang="en-US" dirty="0" smtClean="0"/>
              <a:t>Filtering</a:t>
            </a:r>
          </a:p>
          <a:p>
            <a:pPr lvl="1"/>
            <a:r>
              <a:rPr lang="en-US" dirty="0"/>
              <a:t>How to identify which issues to raise with the Board?</a:t>
            </a:r>
          </a:p>
          <a:p>
            <a:pPr lvl="1"/>
            <a:r>
              <a:rPr lang="en-US" dirty="0"/>
              <a:t>Criteria? Frequency?</a:t>
            </a:r>
          </a:p>
          <a:p>
            <a:r>
              <a:rPr lang="en-US" dirty="0" smtClean="0"/>
              <a:t>Expected </a:t>
            </a:r>
            <a:r>
              <a:rPr lang="en-US" dirty="0"/>
              <a:t>outcomes? Success measures</a:t>
            </a:r>
            <a:r>
              <a:rPr lang="en-US" dirty="0" smtClean="0"/>
              <a:t>? </a:t>
            </a:r>
            <a:r>
              <a:rPr lang="en-US" dirty="0"/>
              <a:t>Pitfalls</a:t>
            </a:r>
            <a:r>
              <a:rPr lang="en-US" dirty="0" smtClean="0"/>
              <a:t>?</a:t>
            </a:r>
          </a:p>
          <a:p>
            <a:r>
              <a:rPr lang="en-US" dirty="0"/>
              <a:t>Importance of a resource-light approach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Emerging Issues – Key Matters to Consider</a:t>
            </a:r>
          </a:p>
        </p:txBody>
      </p:sp>
    </p:spTree>
    <p:extLst>
      <p:ext uri="{BB962C8B-B14F-4D97-AF65-F5344CB8AC3E}">
        <p14:creationId xmlns:p14="http://schemas.microsoft.com/office/powerpoint/2010/main" val="39156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/>
              <a:t>Target stakeholders?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/>
              <a:t>Best ways to undertake it</a:t>
            </a:r>
            <a:r>
              <a:rPr lang="en-US" dirty="0" smtClean="0"/>
              <a:t>?</a:t>
            </a:r>
          </a:p>
          <a:p>
            <a:pPr>
              <a:spcBef>
                <a:spcPts val="600"/>
              </a:spcBef>
            </a:pPr>
            <a:r>
              <a:rPr lang="en-US" dirty="0"/>
              <a:t>How to involve IESBA members</a:t>
            </a:r>
            <a:r>
              <a:rPr lang="en-US" dirty="0" smtClean="0"/>
              <a:t>?</a:t>
            </a:r>
          </a:p>
          <a:p>
            <a:pPr>
              <a:spcBef>
                <a:spcPts val="600"/>
              </a:spcBef>
            </a:pPr>
            <a:r>
              <a:rPr lang="en-US" dirty="0"/>
              <a:t>Types of support/materials that would be useful/needed</a:t>
            </a:r>
            <a:r>
              <a:rPr lang="en-US" dirty="0" smtClean="0"/>
              <a:t>?</a:t>
            </a:r>
          </a:p>
          <a:p>
            <a:pPr>
              <a:spcBef>
                <a:spcPts val="600"/>
              </a:spcBef>
            </a:pPr>
            <a:r>
              <a:rPr lang="en-US" dirty="0"/>
              <a:t>How to ensure uniformity of messages</a:t>
            </a:r>
            <a:r>
              <a:rPr lang="en-US" dirty="0" smtClean="0"/>
              <a:t>?</a:t>
            </a:r>
          </a:p>
          <a:p>
            <a:pPr>
              <a:spcBef>
                <a:spcPts val="600"/>
              </a:spcBef>
            </a:pPr>
            <a:r>
              <a:rPr lang="en-US" dirty="0"/>
              <a:t>A media strategy</a:t>
            </a:r>
            <a:r>
              <a:rPr lang="en-US" dirty="0" smtClean="0"/>
              <a:t>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What is achievable?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Pitfalls</a:t>
            </a:r>
            <a:r>
              <a:rPr lang="en-US" dirty="0" smtClean="0"/>
              <a:t>?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Outreach – Key Matters to Consider</a:t>
            </a:r>
          </a:p>
        </p:txBody>
      </p:sp>
    </p:spTree>
    <p:extLst>
      <p:ext uri="{BB962C8B-B14F-4D97-AF65-F5344CB8AC3E}">
        <p14:creationId xmlns:p14="http://schemas.microsoft.com/office/powerpoint/2010/main" val="39156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/>
              <a:t>Balanced WG composition</a:t>
            </a:r>
            <a:endParaRPr lang="en-US" dirty="0" smtClean="0"/>
          </a:p>
          <a:p>
            <a:r>
              <a:rPr lang="en-US" dirty="0"/>
              <a:t>WG to develop Terms of </a:t>
            </a:r>
            <a:r>
              <a:rPr lang="en-US" dirty="0" smtClean="0"/>
              <a:t>Reference</a:t>
            </a:r>
          </a:p>
          <a:p>
            <a:pPr lvl="1"/>
            <a:r>
              <a:rPr lang="en-US" dirty="0"/>
              <a:t>Ongoing role?</a:t>
            </a:r>
          </a:p>
          <a:p>
            <a:pPr lvl="1"/>
            <a:r>
              <a:rPr lang="en-US" dirty="0"/>
              <a:t>Open mandate to make recommendations?</a:t>
            </a:r>
          </a:p>
          <a:p>
            <a:pPr lvl="1"/>
            <a:r>
              <a:rPr lang="en-US" dirty="0"/>
              <a:t>Role of individual WG members?</a:t>
            </a:r>
          </a:p>
          <a:p>
            <a:pPr lvl="1"/>
            <a:r>
              <a:rPr lang="en-US" dirty="0"/>
              <a:t>WG meeting frequency?</a:t>
            </a:r>
          </a:p>
          <a:p>
            <a:pPr lvl="1"/>
            <a:r>
              <a:rPr lang="en-US" dirty="0"/>
              <a:t>Resourcing?</a:t>
            </a:r>
          </a:p>
          <a:p>
            <a:pPr lvl="0"/>
            <a:r>
              <a:rPr lang="en-US" dirty="0" smtClean="0"/>
              <a:t>WG </a:t>
            </a:r>
            <a:r>
              <a:rPr lang="en-US" dirty="0"/>
              <a:t>to recommend strategy, process and way forward</a:t>
            </a:r>
          </a:p>
          <a:p>
            <a:r>
              <a:rPr lang="en-US" dirty="0"/>
              <a:t>Timeline for WG recommendations</a:t>
            </a:r>
            <a:endParaRPr lang="en-US" dirty="0" smtClean="0"/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Way Forward</a:t>
            </a:r>
          </a:p>
        </p:txBody>
      </p:sp>
    </p:spTree>
    <p:extLst>
      <p:ext uri="{BB962C8B-B14F-4D97-AF65-F5344CB8AC3E}">
        <p14:creationId xmlns:p14="http://schemas.microsoft.com/office/powerpoint/2010/main" val="39156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1823</TotalTime>
  <Words>296</Words>
  <Application>Microsoft Office PowerPoint</Application>
  <PresentationFormat>On-screen Show (16:9)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IFAC_Powerpoint_template_GREEN RIBBON_IESBA</vt:lpstr>
      <vt:lpstr>Emerging Issues and Outreach Working Group</vt:lpstr>
      <vt:lpstr>Focus of Working Group</vt:lpstr>
      <vt:lpstr>Focus of Working Group</vt:lpstr>
      <vt:lpstr>Emerging Issues – Key Matters to Consider</vt:lpstr>
      <vt:lpstr>Outreach – Key Matters to Consider</vt:lpstr>
      <vt:lpstr>Way Forward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yling</cp:lastModifiedBy>
  <cp:revision>161</cp:revision>
  <cp:lastPrinted>2011-09-27T17:54:21Z</cp:lastPrinted>
  <dcterms:created xsi:type="dcterms:W3CDTF">2012-06-13T13:25:15Z</dcterms:created>
  <dcterms:modified xsi:type="dcterms:W3CDTF">2013-03-11T21:37:25Z</dcterms:modified>
</cp:coreProperties>
</file>