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368" r:id="rId2"/>
    <p:sldId id="256" r:id="rId3"/>
    <p:sldId id="342" r:id="rId4"/>
    <p:sldId id="365" r:id="rId5"/>
    <p:sldId id="344" r:id="rId6"/>
    <p:sldId id="345" r:id="rId7"/>
    <p:sldId id="356" r:id="rId8"/>
    <p:sldId id="357" r:id="rId9"/>
    <p:sldId id="346" r:id="rId10"/>
    <p:sldId id="347" r:id="rId11"/>
    <p:sldId id="350" r:id="rId12"/>
    <p:sldId id="351" r:id="rId13"/>
    <p:sldId id="336" r:id="rId14"/>
    <p:sldId id="337" r:id="rId15"/>
    <p:sldId id="348" r:id="rId16"/>
    <p:sldId id="349" r:id="rId17"/>
    <p:sldId id="366" r:id="rId18"/>
    <p:sldId id="339" r:id="rId19"/>
    <p:sldId id="358" r:id="rId20"/>
    <p:sldId id="359" r:id="rId21"/>
    <p:sldId id="362" r:id="rId22"/>
    <p:sldId id="341" r:id="rId23"/>
    <p:sldId id="364" r:id="rId24"/>
    <p:sldId id="296" r:id="rId25"/>
    <p:sldId id="369" r:id="rId26"/>
  </p:sldIdLst>
  <p:sldSz cx="9144000" cy="5143500" type="screen16x9"/>
  <p:notesSz cx="6797675" cy="98567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1200" kern="1200">
        <a:solidFill>
          <a:schemeClr val="accent2"/>
        </a:solidFill>
        <a:latin typeface="Arial" pitchFamily="34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3300"/>
    <a:srgbClr val="0078AE"/>
    <a:srgbClr val="C5E5FF"/>
    <a:srgbClr val="F6BC1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34" autoAdjust="0"/>
    <p:restoredTop sz="94510" autoAdjust="0"/>
  </p:normalViewPr>
  <p:slideViewPr>
    <p:cSldViewPr>
      <p:cViewPr varScale="1">
        <p:scale>
          <a:sx n="84" d="100"/>
          <a:sy n="84" d="100"/>
        </p:scale>
        <p:origin x="-984" y="-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1" d="100"/>
          <a:sy n="51" d="100"/>
        </p:scale>
        <p:origin x="-1932" y="-90"/>
      </p:cViewPr>
      <p:guideLst>
        <p:guide orient="horz" pos="3104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145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911" y="0"/>
            <a:ext cx="2946144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361825"/>
            <a:ext cx="2946145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911" y="9361825"/>
            <a:ext cx="2946144" cy="493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>
                <a:solidFill>
                  <a:schemeClr val="tx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0D65367-12E3-4315-80DF-A38B52B598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1402250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946145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532" y="0"/>
            <a:ext cx="2946145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07" y="4681703"/>
            <a:ext cx="4983666" cy="4435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363396"/>
            <a:ext cx="2946145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532" y="9363396"/>
            <a:ext cx="2946145" cy="493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defRPr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2029842-1B44-4620-B68C-C3FC3339CF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7860556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EDCE1C57-32B9-473F-8F66-F4084C35D5AB}" type="slidenum">
              <a:rPr lang="en-US" smtClean="0"/>
              <a:pPr eaLnBrk="1" hangingPunct="1">
                <a:defRPr/>
              </a:pPr>
              <a:t>11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2E240B6A-C7DC-4B98-908C-3BFA18B05084}" type="slidenum">
              <a:rPr lang="en-US" smtClean="0"/>
              <a:pPr eaLnBrk="1" hangingPunct="1">
                <a:defRPr/>
              </a:pPr>
              <a:t>12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5BB04C70-986B-4EA1-A24A-44F862784B2C}" type="slidenum">
              <a:rPr lang="en-US" smtClean="0"/>
              <a:pPr eaLnBrk="1" hangingPunct="1">
                <a:defRPr/>
              </a:pPr>
              <a:t>19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0D93EBA-2FDE-4E23-AA0B-AC8B250C46E9}" type="slidenum">
              <a:rPr lang="en-US" smtClean="0"/>
              <a:pPr eaLnBrk="1" hangingPunct="1">
                <a:defRPr/>
              </a:pPr>
              <a:t>20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70D93EBA-2FDE-4E23-AA0B-AC8B250C46E9}" type="slidenum">
              <a:rPr lang="en-US" smtClean="0"/>
              <a:pPr eaLnBrk="1" hangingPunct="1">
                <a:defRPr/>
              </a:pPr>
              <a:t>21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D50D39AF-9A98-4499-9765-00BA2EBEAC5A}" type="slidenum">
              <a:rPr lang="en-US" smtClean="0"/>
              <a:pPr eaLnBrk="1" hangingPunct="1">
                <a:defRPr/>
              </a:pPr>
              <a:t>5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F10E6FDB-2658-49DC-8B8C-A2660C887FC5}" type="slidenum">
              <a:rPr lang="en-US" smtClean="0"/>
              <a:pPr eaLnBrk="1" hangingPunct="1">
                <a:defRPr/>
              </a:pPr>
              <a:t>6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17159E6-70FE-4430-9B59-D21DE5D2A961}" type="slidenum">
              <a:rPr lang="en-US" smtClean="0"/>
              <a:pPr eaLnBrk="1" hangingPunct="1">
                <a:defRPr/>
              </a:pPr>
              <a:t>7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953A1E46-74C0-4775-A111-A37061D67F73}" type="slidenum">
              <a:rPr lang="en-US" smtClean="0"/>
              <a:pPr eaLnBrk="1" hangingPunct="1">
                <a:defRPr/>
              </a:pPr>
              <a:t>8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B7AD5652-B807-4D04-90A8-05299EBA86C5}" type="slidenum">
              <a:rPr lang="en-US" smtClean="0"/>
              <a:pPr eaLnBrk="1" hangingPunct="1">
                <a:defRPr/>
              </a:pPr>
              <a:t>9</a:t>
            </a:fld>
            <a:endParaRPr lang="en-US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4300" y="739775"/>
            <a:ext cx="6569075" cy="3695700"/>
          </a:xfrm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dirty="0" smtClean="0">
              <a:latin typeface="Arial" pitchFamily="34" charset="0"/>
            </a:endParaRPr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defRPr/>
            </a:pPr>
            <a:fld id="{114F1FD8-A5CB-4AD6-B04F-57B5A5D70AE0}" type="slidenum">
              <a:rPr lang="en-US" smtClean="0"/>
              <a:pPr eaLnBrk="1" hangingPunct="1">
                <a:defRPr/>
              </a:pPr>
              <a:t>10</a:t>
            </a:fld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fullpage1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514350"/>
            <a:ext cx="7772400" cy="800100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7772400" cy="742950"/>
          </a:xfrm>
        </p:spPr>
        <p:txBody>
          <a:bodyPr/>
          <a:lstStyle>
            <a:lvl1pPr marL="0" indent="0">
              <a:buFontTx/>
              <a:buNone/>
              <a:defRPr sz="2000">
                <a:solidFill>
                  <a:srgbClr val="F6BC1D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="" xmlns:p14="http://schemas.microsoft.com/office/powerpoint/2010/main" val="2073816363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2456760820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4343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4343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4141229764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28600"/>
            <a:ext cx="77724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143000"/>
            <a:ext cx="38100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167756058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blue_1.25in_width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630818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304996513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180578418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3429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3450706484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8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408536558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2383100507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2077489433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1908351210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AUGUST 2009</a:t>
            </a:r>
            <a:endParaRPr lang="en-AU" dirty="0"/>
          </a:p>
        </p:txBody>
      </p:sp>
      <p:sp>
        <p:nvSpPr>
          <p:cNvPr id="6" name="Rectangle 6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AU" dirty="0"/>
              <a:t>EXAMPLE OF POWERPOINT USE</a:t>
            </a:r>
          </a:p>
        </p:txBody>
      </p:sp>
    </p:spTree>
    <p:extLst>
      <p:ext uri="{BB962C8B-B14F-4D97-AF65-F5344CB8AC3E}">
        <p14:creationId xmlns="" xmlns:p14="http://schemas.microsoft.com/office/powerpoint/2010/main" val="4245126900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masthead1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88" name="Rectangle 6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15075" y="4804172"/>
            <a:ext cx="1619250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chemeClr val="tx1"/>
                </a:solidFill>
                <a:latin typeface="Arial" charset="0"/>
                <a:ea typeface="ヒラギノ角ゴ Pro W3" pitchFamily="1" charset="-128"/>
                <a:cs typeface="+mn-cs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89" name="Rectangle 6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19138" y="4804172"/>
            <a:ext cx="4318000" cy="270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chemeClr val="tx1"/>
                </a:solidFill>
                <a:latin typeface="Arial" charset="0"/>
                <a:ea typeface="ヒラギノ角ゴ Pro W3" pitchFamily="1" charset="-128"/>
                <a:cs typeface="+mn-cs"/>
              </a:defRPr>
            </a:lvl1pPr>
          </a:lstStyle>
          <a:p>
            <a:pPr>
              <a:defRPr/>
            </a:pPr>
            <a:endParaRPr lang="en-AU" dirty="0"/>
          </a:p>
        </p:txBody>
      </p:sp>
      <p:sp>
        <p:nvSpPr>
          <p:cNvPr id="1031" name="Rectangle 61"/>
          <p:cNvSpPr>
            <a:spLocks noChangeArrowheads="1"/>
          </p:cNvSpPr>
          <p:nvPr/>
        </p:nvSpPr>
        <p:spPr bwMode="black">
          <a:xfrm>
            <a:off x="8001000" y="4802982"/>
            <a:ext cx="433388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algn="r"/>
            <a:fld id="{200FE9F0-9ABE-4A1E-BE30-6E1306D20329}" type="slidenum">
              <a:rPr lang="en-AU" sz="900" smtClean="0">
                <a:solidFill>
                  <a:schemeClr val="tx1"/>
                </a:solidFill>
                <a:ea typeface="ヒラギノ角ゴ Pro W3"/>
                <a:cs typeface="ヒラギノ角ゴ Pro W3"/>
              </a:rPr>
              <a:pPr algn="r"/>
              <a:t>‹#›</a:t>
            </a:fld>
            <a:endParaRPr lang="en-AU" sz="900" dirty="0">
              <a:solidFill>
                <a:schemeClr val="tx1"/>
              </a:solidFill>
              <a:ea typeface="ヒラギノ角ゴ Pro W3"/>
              <a:cs typeface="ヒラギノ角ゴ Pro W3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9" r:id="rId1"/>
    <p:sldLayoutId id="2147484060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  <p:sldLayoutId id="2147484057" r:id="rId11"/>
    <p:sldLayoutId id="2147484058" r:id="rId12"/>
    <p:sldLayoutId id="2147484061" r:id="rId13"/>
  </p:sldLayoutIdLst>
  <p:transition spd="med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  <a:ea typeface="ＭＳ Ｐゴシック" pitchFamily="34" charset="-128"/>
        </a:defRPr>
      </a:lvl9pPr>
    </p:titleStyle>
    <p:bodyStyle>
      <a:lvl1pPr marL="342900" indent="-342900" algn="l" rtl="0" eaLnBrk="0" fontAlgn="base" hangingPunct="0">
        <a:spcBef>
          <a:spcPct val="6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6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6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6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6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6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6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6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6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YLING\Desktop\New%20folder\IESBA\abc%20storm.asx" TargetMode="Externa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video" Target="file:///C:\Users\YLING\Desktop\New%20folder\IESBA\4%20Sydney%20Video.wmv" TargetMode="External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pesb.org.au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hyperlink" Target="file:///\\localhost\Volumes\NO%20NAME\NEW%20YORK%20FILES\4%20Sydney%20Video.wmv" TargetMode="Externa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YLING\Desktop\New%20folder\IESBA\1.%20APESB%205th%20Anniversary.mp4" TargetMode="Externa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dministrator\Pictures\IF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57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APESB’s amendments to the revised </a:t>
            </a:r>
            <a:br>
              <a:rPr lang="en-US" sz="2600" b="1" dirty="0" smtClean="0"/>
            </a:br>
            <a:r>
              <a:rPr lang="en-US" sz="2600" b="1" dirty="0" smtClean="0"/>
              <a:t>IESBA Code </a:t>
            </a:r>
            <a:endParaRPr lang="en-AU" sz="2600" b="1" dirty="0" smtClean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/>
              <a:t>Tailored definitions of: Audit Engagement, Engagement Team, Financial Statements, Firm, Member in Public Practice and Review Engagement</a:t>
            </a:r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/>
            </a:pPr>
            <a:endParaRPr lang="en-US" sz="2000" dirty="0" smtClean="0"/>
          </a:p>
          <a:p>
            <a:pPr eaLnBrk="1" fontAlgn="auto" hangingPunct="1">
              <a:spcBef>
                <a:spcPts val="0"/>
              </a:spcBef>
              <a:spcAft>
                <a:spcPts val="600"/>
              </a:spcAft>
              <a:buFont typeface="Arial"/>
              <a:buChar char="•"/>
              <a:defRPr/>
            </a:pPr>
            <a:r>
              <a:rPr lang="en-US" sz="2000" dirty="0" smtClean="0"/>
              <a:t>Prohibitions in respect of Accounting, Bookkeeping &amp; Taxation Services provided to Public Interest Entities</a:t>
            </a:r>
          </a:p>
          <a:p>
            <a:pPr lvl="1" eaLnBrk="1" fontAlgn="auto" hangingPunct="1">
              <a:spcBef>
                <a:spcPts val="0"/>
              </a:spcBef>
              <a:spcAft>
                <a:spcPts val="600"/>
              </a:spcAft>
              <a:buFont typeface="Arial"/>
              <a:buChar char="–"/>
              <a:defRPr/>
            </a:pPr>
            <a:r>
              <a:rPr lang="en-AU" sz="2000" dirty="0" smtClean="0"/>
              <a:t>Provision of accounting and bookkeeping services and preparation of tax calculations for Audit Clients which are Public Interest Entities are prohibited even in emergency situations</a:t>
            </a:r>
            <a:endParaRPr lang="en-US" sz="2000" dirty="0" smtClean="0"/>
          </a:p>
          <a:p>
            <a:pPr marL="514350" indent="-514350" eaLnBrk="1" fontAlgn="auto" hangingPunct="1">
              <a:spcAft>
                <a:spcPts val="1200"/>
              </a:spcAft>
              <a:buFont typeface="Arial"/>
              <a:buChar char="•"/>
              <a:defRPr/>
            </a:pPr>
            <a:endParaRPr lang="en-AU" sz="2400" dirty="0" smtClean="0"/>
          </a:p>
          <a:p>
            <a:pPr marL="514350" indent="-514350" eaLnBrk="1" fontAlgn="auto" hangingPunct="1">
              <a:spcAft>
                <a:spcPts val="1200"/>
              </a:spcAft>
              <a:buFont typeface="Arial"/>
              <a:buChar char="•"/>
              <a:defRPr/>
            </a:pPr>
            <a:endParaRPr lang="en-US" sz="2400" dirty="0" smtClean="0"/>
          </a:p>
          <a:p>
            <a:pPr marL="514350" indent="-514350" eaLnBrk="1" fontAlgn="auto" hangingPunct="1">
              <a:spcAft>
                <a:spcPts val="1200"/>
              </a:spcAft>
              <a:buFont typeface="Arial"/>
              <a:buChar char="•"/>
              <a:defRPr/>
            </a:pPr>
            <a:endParaRPr lang="en-US" sz="24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468313" y="228600"/>
            <a:ext cx="7772400" cy="685800"/>
          </a:xfrm>
        </p:spPr>
        <p:txBody>
          <a:bodyPr/>
          <a:lstStyle/>
          <a:p>
            <a:r>
              <a:rPr lang="en-US" sz="2400" b="1" dirty="0" smtClean="0"/>
              <a:t>Amendments to APES 110 </a:t>
            </a:r>
            <a:br>
              <a:rPr lang="en-US" sz="2400" b="1" dirty="0" smtClean="0"/>
            </a:br>
            <a:r>
              <a:rPr lang="en-US" sz="2400" b="1" i="1" dirty="0" smtClean="0"/>
              <a:t>Code of Ethics for Professional Accountants</a:t>
            </a:r>
            <a:endParaRPr lang="en-AU" sz="2400" i="1" dirty="0" smtClean="0"/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Legislative references</a:t>
            </a:r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AU" sz="2000" dirty="0" smtClean="0"/>
              <a:t>Legislative references which were incorporated within the existing APES 110 to the </a:t>
            </a:r>
            <a:r>
              <a:rPr lang="en-AU" sz="2000" i="1" dirty="0" smtClean="0"/>
              <a:t>Corporations Act 2001</a:t>
            </a:r>
            <a:r>
              <a:rPr lang="en-AU" sz="2000" dirty="0" smtClean="0"/>
              <a:t> and </a:t>
            </a:r>
            <a:r>
              <a:rPr lang="en-AU" sz="2000" i="1" dirty="0" smtClean="0"/>
              <a:t>Privacy Act </a:t>
            </a:r>
            <a:r>
              <a:rPr lang="en-AU" sz="2000" dirty="0" smtClean="0"/>
              <a:t>have been removed</a:t>
            </a:r>
            <a:endParaRPr lang="en-US" sz="2000" dirty="0" smtClean="0"/>
          </a:p>
          <a:p>
            <a:pPr lvl="1" eaLnBrk="1" hangingPunct="1">
              <a:spcBef>
                <a:spcPct val="0"/>
              </a:spcBef>
              <a:spcAft>
                <a:spcPts val="600"/>
              </a:spcAft>
            </a:pPr>
            <a:r>
              <a:rPr lang="en-US" sz="2000" dirty="0" smtClean="0"/>
              <a:t>Where more stringent independence requirements are imposed by the </a:t>
            </a:r>
            <a:r>
              <a:rPr lang="en-US" sz="2000" i="1" dirty="0" smtClean="0"/>
              <a:t>Corporations Act 2001</a:t>
            </a:r>
            <a:r>
              <a:rPr lang="en-US" sz="2000" dirty="0" smtClean="0"/>
              <a:t>, a footnoting system to warn readers has been adopted in the revised APES 110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/>
              <a:t>Inadvertent violations of the Code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/>
              <a:t>IESBA Code recognises that inadvertent violations of independence requirements do occur in practice </a:t>
            </a:r>
          </a:p>
          <a:p>
            <a:pPr lvl="1" eaLnBrk="1" hangingPunct="1">
              <a:spcBef>
                <a:spcPct val="0"/>
              </a:spcBef>
              <a:spcAft>
                <a:spcPts val="1200"/>
              </a:spcAft>
            </a:pPr>
            <a:r>
              <a:rPr lang="en-US" sz="2000" dirty="0" smtClean="0"/>
              <a:t>The revised APES 110 introduces additional mandatory requirements that:</a:t>
            </a:r>
          </a:p>
          <a:p>
            <a:pPr lvl="2" eaLnBrk="1" hangingPunct="1">
              <a:spcBef>
                <a:spcPct val="0"/>
              </a:spcBef>
            </a:pPr>
            <a:r>
              <a:rPr lang="en-US" sz="2000" dirty="0" smtClean="0"/>
              <a:t>Unless the inadvertent violation of independence is trivial and inconsequential, the Firm must document and discuss the matter with Those Charged with Governance of the entity</a:t>
            </a:r>
          </a:p>
          <a:p>
            <a:endParaRPr lang="en-AU" dirty="0" smtClean="0"/>
          </a:p>
        </p:txBody>
      </p:sp>
      <p:sp>
        <p:nvSpPr>
          <p:cNvPr id="13315" name="Title 1"/>
          <p:cNvSpPr>
            <a:spLocks noGrp="1"/>
          </p:cNvSpPr>
          <p:nvPr>
            <p:ph type="title"/>
          </p:nvPr>
        </p:nvSpPr>
        <p:spPr>
          <a:xfrm>
            <a:off x="395288" y="228600"/>
            <a:ext cx="7772400" cy="685800"/>
          </a:xfrm>
        </p:spPr>
        <p:txBody>
          <a:bodyPr/>
          <a:lstStyle/>
          <a:p>
            <a:r>
              <a:rPr lang="en-US" sz="2400" b="1" dirty="0" smtClean="0"/>
              <a:t>Amendments to APES 110 </a:t>
            </a:r>
            <a:br>
              <a:rPr lang="en-US" sz="2400" b="1" dirty="0" smtClean="0"/>
            </a:br>
            <a:r>
              <a:rPr lang="en-US" sz="2400" b="1" i="1" dirty="0" smtClean="0"/>
              <a:t>Code of Ethics for Professional Accountants</a:t>
            </a:r>
            <a:endParaRPr lang="en-AU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Recent Auditor Independence developments </a:t>
            </a:r>
          </a:p>
        </p:txBody>
      </p:sp>
      <p:sp>
        <p:nvSpPr>
          <p:cNvPr id="14339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685800" y="915566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Australian Corporations Law amendments have resulted in: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For Listed Entities, the 5 year audit partner rotation period being extended by two years subject to approval from the audit committee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Audits firms have to publish audit transparency reports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Additional powers given to the Australian Securities and Investments Commission (ASIC) to report on audit deficiencies in respect of audit firms as well as to inform clients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AUASB’s  ASA 102 makes the Code legally binding on auditors who perform Corporations Act audits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Public Interest Entities (PIEs)</a:t>
            </a: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685800" y="1302544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APESB has issued additional guidance on what entities are  likely to be PIEs in Australia (effective from 1 January 2013)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Banks, Superannuation Entities(i.e. Entities that manage retirement savings), Insurance and Life Insurance companies who are regulated by the Australia Prudential Regulatory Authority (APRA)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Disclosing entities (Listed entities and others who have publicly tradeable debt or equity instruments)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Other issuers of debt and equity instruments to the public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 Financial Advice reforms in Australia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683568" y="2121700"/>
            <a:ext cx="7772400" cy="189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 typeface="Arial"/>
              <a:buChar char="•"/>
            </a:pPr>
            <a:r>
              <a:rPr lang="en-AU" sz="2000" dirty="0" smtClean="0">
                <a:solidFill>
                  <a:schemeClr val="tx1"/>
                </a:solidFill>
              </a:rPr>
              <a:t>Australian </a:t>
            </a:r>
            <a:r>
              <a:rPr lang="en-AU" sz="2000" dirty="0">
                <a:solidFill>
                  <a:schemeClr val="tx1"/>
                </a:solidFill>
              </a:rPr>
              <a:t>Government initiated an enquiry which has now resulted in the proposed </a:t>
            </a:r>
            <a:r>
              <a:rPr lang="en-AU" sz="2000" i="1" dirty="0">
                <a:solidFill>
                  <a:schemeClr val="tx1"/>
                </a:solidFill>
              </a:rPr>
              <a:t>Future of Financial Advice </a:t>
            </a:r>
            <a:r>
              <a:rPr lang="en-AU" sz="2000" dirty="0">
                <a:solidFill>
                  <a:schemeClr val="tx1"/>
                </a:solidFill>
              </a:rPr>
              <a:t>(</a:t>
            </a:r>
            <a:r>
              <a:rPr lang="en-AU" sz="2000" i="1" dirty="0">
                <a:solidFill>
                  <a:schemeClr val="tx1"/>
                </a:solidFill>
              </a:rPr>
              <a:t>FoFA</a:t>
            </a:r>
            <a:r>
              <a:rPr lang="en-AU" sz="2000" dirty="0">
                <a:solidFill>
                  <a:schemeClr val="tx1"/>
                </a:solidFill>
              </a:rPr>
              <a:t>) legislation due to be passed by parliament shortly (effective 1 July 2013):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–"/>
            </a:pPr>
            <a:r>
              <a:rPr lang="en-AU" sz="1600" dirty="0">
                <a:solidFill>
                  <a:schemeClr val="tx1"/>
                </a:solidFill>
              </a:rPr>
              <a:t>Introduces a legislative best interest duty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–"/>
            </a:pPr>
            <a:r>
              <a:rPr lang="en-AU" sz="1600" dirty="0">
                <a:solidFill>
                  <a:schemeClr val="tx1"/>
                </a:solidFill>
              </a:rPr>
              <a:t>Prospective ban on commissions for Financial Advice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–"/>
            </a:pPr>
            <a:r>
              <a:rPr lang="en-AU" sz="1600" dirty="0">
                <a:solidFill>
                  <a:schemeClr val="tx1"/>
                </a:solidFill>
              </a:rPr>
              <a:t>Prospective ban on asset based fees where there is gearing</a:t>
            </a:r>
          </a:p>
          <a:p>
            <a:pPr marL="800100" lvl="1" indent="-342900" eaLnBrk="0" hangingPunct="0">
              <a:spcBef>
                <a:spcPts val="0"/>
              </a:spcBef>
              <a:buFont typeface="Arial" pitchFamily="34" charset="0"/>
              <a:buChar char="–"/>
            </a:pPr>
            <a:r>
              <a:rPr lang="en-AU" sz="1600" dirty="0">
                <a:solidFill>
                  <a:schemeClr val="tx1"/>
                </a:solidFill>
              </a:rPr>
              <a:t>Prospective ban on commissions on life insurance within group superannuation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60000"/>
              </a:spcBef>
            </a:pP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83568" y="987574"/>
            <a:ext cx="7632848" cy="91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GFC and poor financial advice led to the demise of companies (e.g. Storm Financial and Westpoint) with significant investor </a:t>
            </a:r>
            <a:r>
              <a:rPr lang="en-AU" sz="2000" dirty="0" smtClean="0">
                <a:solidFill>
                  <a:schemeClr val="tx1"/>
                </a:solidFill>
              </a:rPr>
              <a:t>losses.</a:t>
            </a:r>
          </a:p>
          <a:p>
            <a:pPr marL="342900" indent="-342900" eaLnBrk="0" hangingPunct="0">
              <a:spcBef>
                <a:spcPct val="60000"/>
              </a:spcBef>
            </a:pP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pic>
        <p:nvPicPr>
          <p:cNvPr id="6" name="abc storm.asx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36512" y="0"/>
            <a:ext cx="9180512" cy="51435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Financial Advice reforms in Australia (cont)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685800" y="1302544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APESB’s proposed APES 230 </a:t>
            </a:r>
            <a:r>
              <a:rPr lang="en-AU" sz="2000" i="1" dirty="0">
                <a:solidFill>
                  <a:schemeClr val="tx1"/>
                </a:solidFill>
              </a:rPr>
              <a:t>Financial Planning Services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AU" sz="2000" dirty="0">
                <a:solidFill>
                  <a:schemeClr val="tx1"/>
                </a:solidFill>
              </a:rPr>
              <a:t>ED issued June 2010 and APESB received 67 submissions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US" sz="2000" dirty="0">
                <a:solidFill>
                  <a:schemeClr val="tx1"/>
                </a:solidFill>
              </a:rPr>
              <a:t>Second ED issued in July 2012 and APESB received 163 submissions</a:t>
            </a:r>
          </a:p>
          <a:p>
            <a:pPr marL="800100" lvl="1" indent="-342900" eaLnBrk="0" hangingPunct="0">
              <a:spcBef>
                <a:spcPct val="60000"/>
              </a:spcBef>
              <a:buFont typeface="Arial" pitchFamily="34" charset="0"/>
              <a:buChar char="–"/>
            </a:pPr>
            <a:r>
              <a:rPr lang="en-US" sz="2000" dirty="0">
                <a:solidFill>
                  <a:schemeClr val="tx1"/>
                </a:solidFill>
              </a:rPr>
              <a:t>APES 230 proposes higher professional requirements than the Australian government’s </a:t>
            </a:r>
            <a:r>
              <a:rPr lang="en-US" sz="2000" i="1" dirty="0">
                <a:solidFill>
                  <a:schemeClr val="tx1"/>
                </a:solidFill>
              </a:rPr>
              <a:t>Future of Financial Advice </a:t>
            </a:r>
            <a:r>
              <a:rPr lang="en-US" sz="2000" dirty="0">
                <a:solidFill>
                  <a:schemeClr val="tx1"/>
                </a:solidFill>
              </a:rPr>
              <a:t>legislation</a:t>
            </a:r>
          </a:p>
          <a:p>
            <a:pPr marL="342900" indent="-342900" eaLnBrk="0" hangingPunct="0">
              <a:spcBef>
                <a:spcPct val="60000"/>
              </a:spcBef>
            </a:pP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APESB’s suite of Professional Pronouncements</a:t>
            </a: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685800" y="1302544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</a:pPr>
            <a:r>
              <a:rPr lang="en-AU" sz="2000" dirty="0">
                <a:solidFill>
                  <a:schemeClr val="tx1"/>
                </a:solidFill>
              </a:rPr>
              <a:t>Applicable to all members</a:t>
            </a:r>
            <a:endParaRPr lang="en-AU" sz="2000" i="1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 205 </a:t>
            </a:r>
            <a:r>
              <a:rPr lang="en-AU" sz="2000" i="1" dirty="0">
                <a:solidFill>
                  <a:schemeClr val="tx1"/>
                </a:solidFill>
              </a:rPr>
              <a:t>Conformity with Accounting Standards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 210 </a:t>
            </a:r>
            <a:r>
              <a:rPr lang="en-AU" sz="2000" i="1" dirty="0">
                <a:solidFill>
                  <a:schemeClr val="tx1"/>
                </a:solidFill>
              </a:rPr>
              <a:t>Conformity with Auditing and Assurance Standards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 215 </a:t>
            </a:r>
            <a:r>
              <a:rPr lang="en-AU" sz="2000" i="1" dirty="0">
                <a:solidFill>
                  <a:schemeClr val="tx1"/>
                </a:solidFill>
              </a:rPr>
              <a:t>Forensic Accounting Services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 220 </a:t>
            </a:r>
            <a:r>
              <a:rPr lang="en-AU" sz="2000" i="1" dirty="0">
                <a:solidFill>
                  <a:schemeClr val="tx1"/>
                </a:solidFill>
              </a:rPr>
              <a:t>Taxation Services</a:t>
            </a:r>
            <a:endParaRPr lang="en-AU" sz="2000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 225 </a:t>
            </a:r>
            <a:r>
              <a:rPr lang="en-AU" sz="2000" i="1" dirty="0">
                <a:solidFill>
                  <a:schemeClr val="tx1"/>
                </a:solidFill>
              </a:rPr>
              <a:t>Valuation Services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 230 </a:t>
            </a:r>
            <a:r>
              <a:rPr lang="en-AU" sz="2000" i="1" dirty="0">
                <a:solidFill>
                  <a:schemeClr val="tx1"/>
                </a:solidFill>
              </a:rPr>
              <a:t>Financial Planning Services – project in final stages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APESB’s suite of Professional Pronouncements</a:t>
            </a:r>
            <a:endParaRPr lang="en-AU" dirty="0" smtClean="0"/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APES 305 </a:t>
            </a:r>
            <a:r>
              <a:rPr lang="en-AU" i="1" dirty="0" smtClean="0"/>
              <a:t>Terms of Engagement</a:t>
            </a:r>
          </a:p>
          <a:p>
            <a:r>
              <a:rPr lang="en-AU" dirty="0" smtClean="0"/>
              <a:t>APES 310 </a:t>
            </a:r>
            <a:r>
              <a:rPr lang="en-AU" i="1" dirty="0" smtClean="0"/>
              <a:t>Dealing with Client Monies</a:t>
            </a:r>
          </a:p>
          <a:p>
            <a:r>
              <a:rPr lang="en-AU" dirty="0" smtClean="0"/>
              <a:t>APES 315 </a:t>
            </a:r>
            <a:r>
              <a:rPr lang="en-AU" i="1" dirty="0" smtClean="0"/>
              <a:t>Compilation of Financial Information</a:t>
            </a:r>
          </a:p>
          <a:p>
            <a:r>
              <a:rPr lang="en-AU" dirty="0" smtClean="0"/>
              <a:t>APES 320 </a:t>
            </a:r>
            <a:r>
              <a:rPr lang="en-AU" i="1" dirty="0" smtClean="0"/>
              <a:t>Quality Control for Firms</a:t>
            </a:r>
          </a:p>
          <a:p>
            <a:r>
              <a:rPr lang="en-AU" dirty="0" smtClean="0"/>
              <a:t>APES 325 </a:t>
            </a:r>
            <a:r>
              <a:rPr lang="en-AU" i="1" dirty="0" smtClean="0"/>
              <a:t>Risk Management for Firms</a:t>
            </a:r>
          </a:p>
          <a:p>
            <a:r>
              <a:rPr lang="en-AU" dirty="0" smtClean="0"/>
              <a:t>APES 330</a:t>
            </a:r>
            <a:r>
              <a:rPr lang="en-AU" i="1" dirty="0" smtClean="0"/>
              <a:t> Insolvency Services</a:t>
            </a:r>
          </a:p>
          <a:p>
            <a:r>
              <a:rPr lang="en-AU" dirty="0" smtClean="0"/>
              <a:t>APES 345</a:t>
            </a:r>
            <a:r>
              <a:rPr lang="en-AU" i="1" dirty="0" smtClean="0"/>
              <a:t> Reporting on Prospective Financial Information Prepared in Connection with a Disclosure Document</a:t>
            </a:r>
          </a:p>
          <a:p>
            <a:r>
              <a:rPr lang="en-AU" dirty="0" smtClean="0"/>
              <a:t>APES 350 </a:t>
            </a:r>
            <a:r>
              <a:rPr lang="en-AU" i="1" dirty="0" smtClean="0"/>
              <a:t>Participation by Members in Due Diligence Committees in connection with a Public Document</a:t>
            </a:r>
          </a:p>
          <a:p>
            <a:endParaRPr lang="en-A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784623"/>
            <a:ext cx="9144000" cy="1139428"/>
          </a:xfrm>
        </p:spPr>
        <p:txBody>
          <a:bodyPr/>
          <a:lstStyle/>
          <a:p>
            <a:pPr algn="ctr" eaLnBrk="1" hangingPunct="1"/>
            <a:r>
              <a:rPr lang="en-US" sz="3300" b="1" dirty="0" smtClean="0"/>
              <a:t>Australian Developments and </a:t>
            </a:r>
            <a:br>
              <a:rPr lang="en-US" sz="3300" b="1" dirty="0" smtClean="0"/>
            </a:br>
            <a:r>
              <a:rPr lang="en-US" sz="3300" b="1" dirty="0" smtClean="0"/>
              <a:t>APESB Agenda</a:t>
            </a:r>
            <a:endParaRPr lang="en-US" sz="3300" dirty="0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2260997"/>
            <a:ext cx="9144000" cy="7429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en-US" b="1" dirty="0" smtClean="0"/>
              <a:t>IESBA Meeting</a:t>
            </a:r>
          </a:p>
          <a:p>
            <a:pPr algn="ctr" eaLnBrk="1" hangingPunct="1">
              <a:lnSpc>
                <a:spcPct val="90000"/>
              </a:lnSpc>
            </a:pPr>
            <a:r>
              <a:rPr lang="en-US" b="1" dirty="0" smtClean="0"/>
              <a:t>New York</a:t>
            </a:r>
            <a:endParaRPr lang="en-US" dirty="0" smtClean="0"/>
          </a:p>
          <a:p>
            <a:pPr algn="ctr" eaLnBrk="1" hangingPunct="1">
              <a:lnSpc>
                <a:spcPct val="90000"/>
              </a:lnSpc>
            </a:pPr>
            <a:r>
              <a:rPr lang="en-US" b="1" dirty="0" smtClean="0"/>
              <a:t>March 2013</a:t>
            </a:r>
          </a:p>
        </p:txBody>
      </p:sp>
      <p:sp>
        <p:nvSpPr>
          <p:cNvPr id="4100" name="Rectangle 12"/>
          <p:cNvSpPr>
            <a:spLocks noChangeArrowheads="1"/>
          </p:cNvSpPr>
          <p:nvPr/>
        </p:nvSpPr>
        <p:spPr bwMode="auto">
          <a:xfrm>
            <a:off x="779463" y="4030267"/>
            <a:ext cx="4318000" cy="26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r>
              <a:rPr lang="en-US" sz="1900" i="1" dirty="0">
                <a:solidFill>
                  <a:schemeClr val="bg1"/>
                </a:solidFill>
              </a:rPr>
              <a:t>Kate Spargo</a:t>
            </a:r>
            <a:br>
              <a:rPr lang="en-US" sz="1900" i="1" dirty="0">
                <a:solidFill>
                  <a:schemeClr val="bg1"/>
                </a:solidFill>
              </a:rPr>
            </a:br>
            <a:r>
              <a:rPr lang="en-US" sz="1500" i="1" dirty="0">
                <a:solidFill>
                  <a:schemeClr val="bg1"/>
                </a:solidFill>
              </a:rPr>
              <a:t>LL.B. (Hons), B.A., FAICD</a:t>
            </a:r>
            <a:br>
              <a:rPr lang="en-US" sz="1500" i="1" dirty="0">
                <a:solidFill>
                  <a:schemeClr val="bg1"/>
                </a:solidFill>
              </a:rPr>
            </a:br>
            <a:r>
              <a:rPr lang="en-US" sz="1900" i="1" dirty="0">
                <a:solidFill>
                  <a:schemeClr val="bg1"/>
                </a:solidFill>
              </a:rPr>
              <a:t>Chairman</a:t>
            </a:r>
            <a:endParaRPr lang="en-AU" sz="1900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APESB’s suite of Professional Pronouncements</a:t>
            </a:r>
            <a:endParaRPr lang="en-A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014958"/>
            <a:ext cx="8424936" cy="3429000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en-AU" dirty="0" smtClean="0"/>
              <a:t>Guidance Notes</a:t>
            </a:r>
          </a:p>
          <a:p>
            <a:pPr>
              <a:defRPr/>
            </a:pPr>
            <a:r>
              <a:rPr lang="en-AU" dirty="0" smtClean="0"/>
              <a:t>APES GN 20 </a:t>
            </a:r>
            <a:r>
              <a:rPr lang="en-AU" i="1" dirty="0" smtClean="0"/>
              <a:t>Scope and Extent of Work for Valuation Services </a:t>
            </a:r>
            <a:r>
              <a:rPr lang="en-AU" dirty="0" smtClean="0"/>
              <a:t>– ED stage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AU" dirty="0" smtClean="0"/>
              <a:t>APES GN 30 </a:t>
            </a:r>
            <a:r>
              <a:rPr lang="en-AU" i="1" dirty="0" smtClean="0"/>
              <a:t>Outsourced Services – in the final stages </a:t>
            </a:r>
          </a:p>
          <a:p>
            <a:pPr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en-AU" dirty="0" smtClean="0"/>
              <a:t>APES GN 40 </a:t>
            </a:r>
            <a:r>
              <a:rPr lang="en-AU" i="1" dirty="0" smtClean="0"/>
              <a:t>Ethical conflicts in the workplace – Considerations for Members in Business</a:t>
            </a:r>
            <a:endParaRPr lang="en-AU" dirty="0" smtClean="0"/>
          </a:p>
          <a:p>
            <a:pPr>
              <a:buFontTx/>
              <a:buNone/>
              <a:defRPr/>
            </a:pPr>
            <a:r>
              <a:rPr lang="en-AU" dirty="0" smtClean="0"/>
              <a:t>Matters of interest:</a:t>
            </a:r>
          </a:p>
          <a:p>
            <a:pPr marL="180975" indent="-180975">
              <a:buFontTx/>
              <a:buChar char="-"/>
              <a:defRPr/>
            </a:pPr>
            <a:r>
              <a:rPr lang="en-AU" dirty="0" smtClean="0"/>
              <a:t>To date APESB has developed 18 pronouncements of which only 3 are based on international pronouncements (APES 110, APES 315 &amp; APES 320)</a:t>
            </a:r>
          </a:p>
          <a:p>
            <a:pPr marL="180975" indent="-180975">
              <a:buFontTx/>
              <a:buChar char="-"/>
              <a:defRPr/>
            </a:pPr>
            <a:r>
              <a:rPr lang="en-AU" dirty="0" smtClean="0"/>
              <a:t>Refer to page 12 -15 of APESB’s five year anniversary document for a summary of the APESB pronouncements</a:t>
            </a:r>
          </a:p>
          <a:p>
            <a:pPr>
              <a:buFont typeface="Arial" pitchFamily="34" charset="0"/>
              <a:buChar char="•"/>
              <a:defRPr/>
            </a:pPr>
            <a:endParaRPr lang="en-A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APESB’s 5 Year Anniversary Event</a:t>
            </a:r>
            <a:endParaRPr lang="en-A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On 9</a:t>
            </a:r>
            <a:r>
              <a:rPr lang="en-AU" baseline="30000" dirty="0" smtClean="0"/>
              <a:t>th</a:t>
            </a:r>
            <a:r>
              <a:rPr lang="en-AU" dirty="0" smtClean="0"/>
              <a:t> February 2012 APESB celebrated 5 years of successful operations. 	</a:t>
            </a:r>
          </a:p>
          <a:p>
            <a:pPr marL="4763" indent="-4763">
              <a:buFontTx/>
              <a:buNone/>
              <a:defRPr/>
            </a:pPr>
            <a:r>
              <a:rPr lang="en-AU" dirty="0" smtClean="0"/>
              <a:t>Highlights include:</a:t>
            </a:r>
          </a:p>
          <a:p>
            <a:pPr marL="180975" indent="-180975">
              <a:buFontTx/>
              <a:buChar char="-"/>
              <a:defRPr/>
            </a:pPr>
            <a:r>
              <a:rPr lang="en-AU" dirty="0" smtClean="0"/>
              <a:t>Prominent Australian company </a:t>
            </a:r>
            <a:r>
              <a:rPr lang="en-AU" dirty="0"/>
              <a:t>d</a:t>
            </a:r>
            <a:r>
              <a:rPr lang="en-AU" dirty="0" smtClean="0"/>
              <a:t>irector and businessman David </a:t>
            </a:r>
            <a:r>
              <a:rPr lang="en-AU" dirty="0"/>
              <a:t>Gonski AC </a:t>
            </a:r>
            <a:r>
              <a:rPr lang="en-AU" dirty="0" smtClean="0"/>
              <a:t>delivering </a:t>
            </a:r>
            <a:r>
              <a:rPr lang="en-AU" dirty="0"/>
              <a:t>an inspiring speech on </a:t>
            </a:r>
            <a:r>
              <a:rPr lang="en-AU" dirty="0" smtClean="0"/>
              <a:t>professionalism.</a:t>
            </a:r>
            <a:endParaRPr lang="en-AU" dirty="0"/>
          </a:p>
          <a:p>
            <a:pPr marL="180975" indent="-180975">
              <a:buFontTx/>
              <a:buChar char="-"/>
              <a:defRPr/>
            </a:pPr>
            <a:r>
              <a:rPr lang="en-AU" dirty="0" smtClean="0"/>
              <a:t>Refer to APESB 2012 Annual Report for coverage of the event.</a:t>
            </a:r>
          </a:p>
          <a:p>
            <a:pPr marL="180975" indent="-180975">
              <a:buFontTx/>
              <a:buChar char="-"/>
              <a:defRPr/>
            </a:pPr>
            <a:r>
              <a:rPr lang="en-AU" dirty="0" smtClean="0"/>
              <a:t>Accolades were also given to members of APESB Taskforces who made significant contributions to the standards development process</a:t>
            </a:r>
          </a:p>
          <a:p>
            <a:pPr marL="0" indent="0">
              <a:buNone/>
              <a:defRPr/>
            </a:pPr>
            <a:endParaRPr lang="en-AU" dirty="0" smtClean="0"/>
          </a:p>
        </p:txBody>
      </p:sp>
    </p:spTree>
    <p:extLst>
      <p:ext uri="{BB962C8B-B14F-4D97-AF65-F5344CB8AC3E}">
        <p14:creationId xmlns="" xmlns:p14="http://schemas.microsoft.com/office/powerpoint/2010/main" val="252842986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Recent high profile cases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685800" y="1302544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Centro – Auditors, Members in Business and Directors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Westpoint – financial advice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ASIC vs. Rich – Forensic Accounting</a:t>
            </a:r>
          </a:p>
          <a:p>
            <a:pPr marL="342900" indent="-342900" eaLnBrk="0" hangingPunct="0">
              <a:spcBef>
                <a:spcPct val="60000"/>
              </a:spcBef>
              <a:buFont typeface="Arial" pitchFamily="34" charset="0"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Stuart Ariff – Insolvency</a:t>
            </a:r>
          </a:p>
          <a:p>
            <a:pPr marL="800100" lvl="1" indent="-342900" eaLnBrk="0" hangingPunct="0">
              <a:spcBef>
                <a:spcPct val="60000"/>
              </a:spcBef>
            </a:pPr>
            <a:endParaRPr lang="en-A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2" name="Rectangle 12"/>
          <p:cNvSpPr>
            <a:spLocks noChangeArrowheads="1"/>
          </p:cNvSpPr>
          <p:nvPr/>
        </p:nvSpPr>
        <p:spPr bwMode="auto">
          <a:xfrm>
            <a:off x="765175" y="2193132"/>
            <a:ext cx="431800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en-US" sz="1500" b="1" dirty="0">
                <a:solidFill>
                  <a:schemeClr val="tx1"/>
                </a:solidFill>
              </a:rPr>
              <a:t/>
            </a:r>
            <a:br>
              <a:rPr lang="en-US" sz="1500" b="1" dirty="0">
                <a:solidFill>
                  <a:schemeClr val="tx1"/>
                </a:solidFill>
              </a:rPr>
            </a:br>
            <a:endParaRPr lang="en-AU" sz="1500" b="1" dirty="0">
              <a:solidFill>
                <a:schemeClr val="tx1"/>
              </a:solidFill>
            </a:endParaRPr>
          </a:p>
        </p:txBody>
      </p:sp>
      <p:pic>
        <p:nvPicPr>
          <p:cNvPr id="4" name="4 Sydney Video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64895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857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9933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558529"/>
            <a:ext cx="7772400" cy="742950"/>
          </a:xfrm>
        </p:spPr>
        <p:txBody>
          <a:bodyPr/>
          <a:lstStyle/>
          <a:p>
            <a:pPr eaLnBrk="1" hangingPunct="1"/>
            <a:r>
              <a:rPr lang="en-US" sz="2800" dirty="0" smtClean="0"/>
              <a:t>For more information visit:</a:t>
            </a:r>
            <a:endParaRPr lang="en-US" sz="2800" dirty="0" smtClean="0">
              <a:hlinkClick r:id="rId3"/>
            </a:endParaRPr>
          </a:p>
          <a:p>
            <a:pPr eaLnBrk="1" hangingPunct="1"/>
            <a:r>
              <a:rPr lang="en-US" sz="2800" dirty="0" smtClean="0">
                <a:hlinkClick r:id="rId3"/>
              </a:rPr>
              <a:t>www.apesb.org.au</a:t>
            </a:r>
            <a:endParaRPr lang="en-US" sz="1600" dirty="0" smtClean="0"/>
          </a:p>
        </p:txBody>
      </p:sp>
      <p:sp>
        <p:nvSpPr>
          <p:cNvPr id="99332" name="Rectangle 12"/>
          <p:cNvSpPr>
            <a:spLocks noChangeArrowheads="1"/>
          </p:cNvSpPr>
          <p:nvPr/>
        </p:nvSpPr>
        <p:spPr bwMode="auto">
          <a:xfrm>
            <a:off x="765175" y="2193132"/>
            <a:ext cx="4318000" cy="270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>
              <a:lnSpc>
                <a:spcPct val="130000"/>
              </a:lnSpc>
              <a:spcBef>
                <a:spcPct val="60000"/>
              </a:spcBef>
            </a:pPr>
            <a:r>
              <a:rPr lang="en-US" sz="1500" b="1" dirty="0">
                <a:solidFill>
                  <a:schemeClr val="tx1"/>
                </a:solidFill>
              </a:rPr>
              <a:t/>
            </a:r>
            <a:br>
              <a:rPr lang="en-US" sz="1500" b="1" dirty="0">
                <a:solidFill>
                  <a:schemeClr val="tx1"/>
                </a:solidFill>
              </a:rPr>
            </a:br>
            <a:endParaRPr lang="en-AU" sz="1500" b="1" dirty="0">
              <a:solidFill>
                <a:schemeClr val="tx1"/>
              </a:solidFill>
            </a:endParaRPr>
          </a:p>
        </p:txBody>
      </p:sp>
      <p:sp>
        <p:nvSpPr>
          <p:cNvPr id="3" name="Rectangle 2">
            <a:hlinkClick r:id="rId4" action="ppaction://hlinkfile"/>
          </p:cNvPr>
          <p:cNvSpPr/>
          <p:nvPr/>
        </p:nvSpPr>
        <p:spPr bwMode="auto">
          <a:xfrm>
            <a:off x="4932040" y="3705876"/>
            <a:ext cx="3888432" cy="124213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smtClean="0">
              <a:ln>
                <a:noFill/>
              </a:ln>
              <a:solidFill>
                <a:schemeClr val="accent2"/>
              </a:solidFill>
              <a:effectLst/>
              <a:latin typeface="Arial" charset="0"/>
              <a:ea typeface="ＭＳ Ｐゴシック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C:\Users\administrator\Pictures\IFA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257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pic>
        <p:nvPicPr>
          <p:cNvPr id="5" name="1. APESB 5th Anniversary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Overview</a:t>
            </a:r>
          </a:p>
        </p:txBody>
      </p:sp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827088" y="1414463"/>
            <a:ext cx="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accent2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AU" sz="2000" dirty="0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684213" y="1275160"/>
            <a:ext cx="7772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Australian Framework and Regulatory Regime</a:t>
            </a: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APES 110 </a:t>
            </a:r>
            <a:r>
              <a:rPr lang="en-US" sz="2000" i="1" dirty="0">
                <a:solidFill>
                  <a:schemeClr val="tx1"/>
                </a:solidFill>
              </a:rPr>
              <a:t>Code of Ethics for Professional Accountants</a:t>
            </a:r>
            <a:endParaRPr lang="en-AU" sz="2000" i="1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APESB’s amendments to the IESBA Code</a:t>
            </a: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Recent Auditor Independence developments </a:t>
            </a: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Public Interest Entities</a:t>
            </a: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Financial Advice reforms in Australia</a:t>
            </a: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APESB’s suite of Professional </a:t>
            </a:r>
            <a:r>
              <a:rPr lang="en-AU" sz="2000" dirty="0" smtClean="0">
                <a:solidFill>
                  <a:schemeClr val="tx1"/>
                </a:solidFill>
              </a:rPr>
              <a:t>Pronouncements &amp; 5 Year event</a:t>
            </a:r>
            <a:endParaRPr lang="en-AU" sz="2000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Recent high profile cases</a:t>
            </a:r>
          </a:p>
          <a:p>
            <a:pPr marL="342900" indent="-342900" eaLnBrk="0" hangingPunct="0">
              <a:spcBef>
                <a:spcPct val="60000"/>
              </a:spcBef>
              <a:buFontTx/>
              <a:buChar char="•"/>
            </a:pPr>
            <a:r>
              <a:rPr lang="en-AU" sz="2000" dirty="0">
                <a:solidFill>
                  <a:schemeClr val="tx1"/>
                </a:solidFill>
              </a:rPr>
              <a:t>Sydney Australia September 2013</a:t>
            </a:r>
            <a:endParaRPr lang="en-US" sz="2000" dirty="0">
              <a:solidFill>
                <a:schemeClr val="tx1"/>
              </a:solidFill>
            </a:endParaRPr>
          </a:p>
          <a:p>
            <a:pPr marL="342900" indent="-342900" eaLnBrk="0" hangingPunct="0">
              <a:spcBef>
                <a:spcPct val="60000"/>
              </a:spcBef>
            </a:pP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>
          <a:xfrm>
            <a:off x="323850" y="195263"/>
            <a:ext cx="7772400" cy="685800"/>
          </a:xfrm>
        </p:spPr>
        <p:txBody>
          <a:bodyPr/>
          <a:lstStyle/>
          <a:p>
            <a:r>
              <a:rPr lang="en-US" sz="2600" b="1" dirty="0" smtClean="0"/>
              <a:t>Australian Framework and Regulatory Regime</a:t>
            </a:r>
            <a:endParaRPr lang="en-AU" sz="2600" b="1" dirty="0" smtClean="0"/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>
          <a:xfrm>
            <a:off x="685800" y="1143000"/>
            <a:ext cx="7918648" cy="3429000"/>
          </a:xfrm>
        </p:spPr>
        <p:txBody>
          <a:bodyPr/>
          <a:lstStyle/>
          <a:p>
            <a:r>
              <a:rPr lang="en-AU" dirty="0" smtClean="0"/>
              <a:t>Australian Financial Reporting Framework</a:t>
            </a:r>
          </a:p>
          <a:p>
            <a:pPr>
              <a:buFontTx/>
              <a:buNone/>
            </a:pPr>
            <a:r>
              <a:rPr lang="en-AU" dirty="0" smtClean="0"/>
              <a:t>	- Financial Reporting Council</a:t>
            </a:r>
          </a:p>
          <a:p>
            <a:pPr>
              <a:buFontTx/>
              <a:buNone/>
            </a:pPr>
            <a:r>
              <a:rPr lang="en-AU" dirty="0" smtClean="0"/>
              <a:t>	- Australian Accounting Standards Board (Statutory body)</a:t>
            </a:r>
          </a:p>
          <a:p>
            <a:pPr>
              <a:buFontTx/>
              <a:buNone/>
            </a:pPr>
            <a:r>
              <a:rPr lang="en-AU" dirty="0" smtClean="0"/>
              <a:t>	- Auditing and Assurance Standards Board (Statutory body)</a:t>
            </a:r>
          </a:p>
          <a:p>
            <a:pPr>
              <a:buFontTx/>
              <a:buNone/>
            </a:pPr>
            <a:r>
              <a:rPr lang="en-AU" dirty="0" smtClean="0"/>
              <a:t>	- Accounting Professional &amp; Ethical Standards Board.</a:t>
            </a:r>
          </a:p>
          <a:p>
            <a:pPr>
              <a:buFontTx/>
              <a:buNone/>
            </a:pPr>
            <a:endParaRPr lang="en-AU" sz="1600" dirty="0" smtClean="0"/>
          </a:p>
          <a:p>
            <a:r>
              <a:rPr lang="en-AU" dirty="0" smtClean="0"/>
              <a:t>Regulators</a:t>
            </a:r>
          </a:p>
          <a:p>
            <a:pPr>
              <a:buFontTx/>
              <a:buNone/>
            </a:pPr>
            <a:r>
              <a:rPr lang="en-AU" dirty="0" smtClean="0"/>
              <a:t>	- Australian Securities &amp; Investments Commission:  </a:t>
            </a:r>
          </a:p>
          <a:p>
            <a:pPr>
              <a:buFontTx/>
              <a:buNone/>
            </a:pPr>
            <a:r>
              <a:rPr lang="en-AU" dirty="0" smtClean="0"/>
              <a:t>	- Australian Prudential Regulatory Authority</a:t>
            </a:r>
          </a:p>
          <a:p>
            <a:pPr>
              <a:buFontTx/>
              <a:buNone/>
            </a:pPr>
            <a:endParaRPr lang="en-AU" dirty="0" smtClean="0"/>
          </a:p>
          <a:p>
            <a:pPr>
              <a:buFontTx/>
              <a:buNone/>
            </a:pPr>
            <a:endParaRPr lang="en-AU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111810"/>
            <a:ext cx="1728192" cy="124213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Key legislation</a:t>
            </a:r>
          </a:p>
          <a:p>
            <a:pPr>
              <a:buFontTx/>
              <a:buNone/>
            </a:pPr>
            <a:r>
              <a:rPr lang="en-AU" dirty="0" smtClean="0"/>
              <a:t>	- </a:t>
            </a:r>
            <a:r>
              <a:rPr lang="en-AU" i="1" dirty="0" smtClean="0"/>
              <a:t>Corporations Act 2001 </a:t>
            </a:r>
          </a:p>
          <a:p>
            <a:pPr>
              <a:buFontTx/>
              <a:buNone/>
            </a:pPr>
            <a:r>
              <a:rPr lang="en-AU" i="1" dirty="0" smtClean="0"/>
              <a:t>	- ASIC Act 2001</a:t>
            </a:r>
          </a:p>
          <a:p>
            <a:r>
              <a:rPr lang="en-AU" dirty="0" smtClean="0"/>
              <a:t>Accounting and Auditing and Assurance Standards</a:t>
            </a:r>
          </a:p>
          <a:p>
            <a:pPr>
              <a:buFontTx/>
              <a:buNone/>
            </a:pPr>
            <a:r>
              <a:rPr lang="en-AU" dirty="0" smtClean="0"/>
              <a:t>	- Issued as legislative instruments under the </a:t>
            </a:r>
            <a:r>
              <a:rPr lang="en-AU" i="1" dirty="0" smtClean="0"/>
              <a:t>ASIC Act 2001</a:t>
            </a:r>
          </a:p>
          <a:p>
            <a:pPr>
              <a:buFontTx/>
              <a:buNone/>
            </a:pPr>
            <a:r>
              <a:rPr lang="en-AU" dirty="0" smtClean="0"/>
              <a:t>	- Accounting Standards are based on IFRS standards issued by the </a:t>
            </a:r>
          </a:p>
          <a:p>
            <a:pPr>
              <a:buFontTx/>
              <a:buNone/>
            </a:pPr>
            <a:r>
              <a:rPr lang="en-AU" dirty="0" smtClean="0"/>
              <a:t>	  IASB with minor modifications</a:t>
            </a:r>
          </a:p>
          <a:p>
            <a:pPr>
              <a:buFontTx/>
              <a:buNone/>
            </a:pPr>
            <a:r>
              <a:rPr lang="en-AU" dirty="0" smtClean="0"/>
              <a:t>	- Auditing and Assurance Standards are based on ISA Standards </a:t>
            </a:r>
          </a:p>
          <a:p>
            <a:pPr>
              <a:buFontTx/>
              <a:buNone/>
            </a:pPr>
            <a:r>
              <a:rPr lang="en-AU" dirty="0" smtClean="0"/>
              <a:t>	  issued by the IAASB</a:t>
            </a:r>
          </a:p>
          <a:p>
            <a:pPr>
              <a:buFontTx/>
              <a:buNone/>
            </a:pPr>
            <a:endParaRPr lang="en-AU" i="1" dirty="0" smtClean="0"/>
          </a:p>
        </p:txBody>
      </p:sp>
      <p:sp>
        <p:nvSpPr>
          <p:cNvPr id="7171" name="Title 1"/>
          <p:cNvSpPr>
            <a:spLocks noGrp="1"/>
          </p:cNvSpPr>
          <p:nvPr>
            <p:ph type="title"/>
          </p:nvPr>
        </p:nvSpPr>
        <p:spPr>
          <a:xfrm>
            <a:off x="328613" y="211931"/>
            <a:ext cx="7772400" cy="685800"/>
          </a:xfrm>
        </p:spPr>
        <p:txBody>
          <a:bodyPr/>
          <a:lstStyle/>
          <a:p>
            <a:r>
              <a:rPr lang="en-US" sz="2600" b="1" dirty="0" smtClean="0"/>
              <a:t>Australian Framework and Regulatory Regime</a:t>
            </a:r>
            <a:endParaRPr lang="en-AU" sz="2600" b="1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Australian Framework and Regulatory Regime</a:t>
            </a:r>
            <a:endParaRPr lang="en-A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AU" dirty="0" smtClean="0"/>
              <a:t>Auditor independence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	- Auditor Independence requirements for listed entities in the  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 	  </a:t>
            </a:r>
            <a:r>
              <a:rPr lang="en-AU" i="1" dirty="0" smtClean="0"/>
              <a:t>Corporations Act 2001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	- Auditor Independence requirements for all entities in APES </a:t>
            </a:r>
            <a:r>
              <a:rPr lang="en-AU" i="1" dirty="0" smtClean="0"/>
              <a:t>110 Code</a:t>
            </a:r>
          </a:p>
          <a:p>
            <a:pPr marL="361950" indent="-249238">
              <a:buFontTx/>
              <a:buNone/>
              <a:defRPr/>
            </a:pPr>
            <a:r>
              <a:rPr lang="en-AU" i="1" dirty="0" smtClean="0"/>
              <a:t>  	  of Ethics for Professional Accountants </a:t>
            </a:r>
            <a:r>
              <a:rPr lang="en-AU" dirty="0" smtClean="0"/>
              <a:t>(the Code) issued by APESB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	- The Code is based on IESBA’s Code with minor modifications and 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	  additional AUST paragraphs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	- The Code has legislative backing in respect of Corporations Act </a:t>
            </a:r>
          </a:p>
          <a:p>
            <a:pPr marL="361950" indent="-249238">
              <a:buFontTx/>
              <a:buNone/>
              <a:defRPr/>
            </a:pPr>
            <a:r>
              <a:rPr lang="en-AU" dirty="0" smtClean="0"/>
              <a:t>	   Audits due to AUASB issuing a legislative instrument (ASA 102)  </a:t>
            </a:r>
          </a:p>
          <a:p>
            <a:pPr>
              <a:defRPr/>
            </a:pPr>
            <a:endParaRPr lang="en-A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 smtClean="0"/>
              <a:t>APES 110 </a:t>
            </a:r>
            <a:r>
              <a:rPr lang="en-AU" b="1" i="1" dirty="0" smtClean="0"/>
              <a:t>Code of Ethics for </a:t>
            </a:r>
            <a:br>
              <a:rPr lang="en-AU" b="1" i="1" dirty="0" smtClean="0"/>
            </a:br>
            <a:r>
              <a:rPr lang="en-AU" b="1" i="1" dirty="0" smtClean="0"/>
              <a:t>Professional Accountants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Based on the IESBA Code</a:t>
            </a:r>
          </a:p>
          <a:p>
            <a:r>
              <a:rPr lang="en-AU" dirty="0" smtClean="0"/>
              <a:t>APES 110 is the framework within which APESB develops all of its professional standards and guidance notes</a:t>
            </a:r>
          </a:p>
          <a:p>
            <a:r>
              <a:rPr lang="en-AU" dirty="0" smtClean="0"/>
              <a:t>APES 110 has the same style, paragraph numbering etc. as the IESBA Code</a:t>
            </a:r>
          </a:p>
          <a:p>
            <a:r>
              <a:rPr lang="en-AU" dirty="0" smtClean="0"/>
              <a:t>APESB issues 3 categories of professional standards:</a:t>
            </a:r>
          </a:p>
          <a:p>
            <a:pPr>
              <a:buFontTx/>
              <a:buNone/>
            </a:pPr>
            <a:r>
              <a:rPr lang="en-AU" dirty="0" smtClean="0"/>
              <a:t>	- APES 200 series which addresses all members;</a:t>
            </a:r>
          </a:p>
          <a:p>
            <a:pPr>
              <a:buFontTx/>
              <a:buNone/>
            </a:pPr>
            <a:r>
              <a:rPr lang="en-AU" dirty="0" smtClean="0"/>
              <a:t>	- APES 300 series which addresses members in public practice;</a:t>
            </a:r>
          </a:p>
          <a:p>
            <a:pPr>
              <a:buFontTx/>
              <a:buNone/>
            </a:pPr>
            <a:r>
              <a:rPr lang="en-AU" dirty="0" smtClean="0"/>
              <a:t>	- APES 400 series which addresses members in business.</a:t>
            </a:r>
          </a:p>
          <a:p>
            <a:r>
              <a:rPr lang="en-AU" dirty="0" smtClean="0"/>
              <a:t>APESB also issues Guidance Notes (APES GN 20, 30, 40 etc.).</a:t>
            </a:r>
            <a:endParaRPr lang="en-AU" dirty="0"/>
          </a:p>
          <a:p>
            <a:pPr>
              <a:buFontTx/>
              <a:buNone/>
            </a:pPr>
            <a:endParaRPr lang="en-AU" dirty="0" smtClean="0"/>
          </a:p>
          <a:p>
            <a:endParaRPr lang="en-AU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b="1" dirty="0" smtClean="0"/>
              <a:t>APESB’s amendments to the revised </a:t>
            </a:r>
            <a:br>
              <a:rPr lang="en-US" sz="2600" b="1" dirty="0" smtClean="0"/>
            </a:br>
            <a:r>
              <a:rPr lang="en-US" sz="2600" b="1" dirty="0" smtClean="0"/>
              <a:t>IESBA Code</a:t>
            </a:r>
            <a:endParaRPr lang="en-AU" sz="2600" b="1" dirty="0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>
          <a:xfrm>
            <a:off x="685800" y="1248966"/>
            <a:ext cx="7772400" cy="3429000"/>
          </a:xfrm>
        </p:spPr>
        <p:txBody>
          <a:bodyPr/>
          <a:lstStyle/>
          <a:p>
            <a:pPr marL="514350" indent="-514350" eaLnBrk="1" hangingPunct="1">
              <a:spcAft>
                <a:spcPts val="1200"/>
              </a:spcAft>
            </a:pPr>
            <a:r>
              <a:rPr lang="en-US" sz="2000" dirty="0" smtClean="0"/>
              <a:t>Scope &amp; application section added</a:t>
            </a:r>
          </a:p>
          <a:p>
            <a:pPr marL="514350" indent="-514350" eaLnBrk="1" hangingPunct="1">
              <a:spcAft>
                <a:spcPts val="1200"/>
              </a:spcAft>
            </a:pPr>
            <a:r>
              <a:rPr lang="en-US" sz="2000" dirty="0" smtClean="0"/>
              <a:t>Addition of Australian paragraphs with prefix AUST</a:t>
            </a:r>
          </a:p>
          <a:p>
            <a:pPr marL="514350" indent="-514350" eaLnBrk="1" hangingPunct="1">
              <a:spcAft>
                <a:spcPts val="1200"/>
              </a:spcAft>
            </a:pPr>
            <a:r>
              <a:rPr lang="en-US" sz="2000" dirty="0" smtClean="0"/>
              <a:t>Additional defined terms: </a:t>
            </a:r>
            <a:r>
              <a:rPr lang="en-AU" sz="2000" dirty="0" smtClean="0"/>
              <a:t>AASB, Administration, AUASB, Auditing and Assurance Standards, Australian Accounting Standards and Member</a:t>
            </a:r>
          </a:p>
          <a:p>
            <a:pPr marL="514350" indent="-514350" eaLnBrk="1" hangingPunct="1">
              <a:spcAft>
                <a:spcPts val="1200"/>
              </a:spcAft>
            </a:pPr>
            <a:r>
              <a:rPr lang="en-US" sz="2000" dirty="0" smtClean="0"/>
              <a:t>Replaced “Professional Accountants” with “Members”</a:t>
            </a:r>
          </a:p>
          <a:p>
            <a:pPr marL="514350" indent="-514350" eaLnBrk="1" hangingPunct="1">
              <a:spcAft>
                <a:spcPts val="1200"/>
              </a:spcAft>
            </a:pPr>
            <a:r>
              <a:rPr lang="en-US" sz="2000" dirty="0" smtClean="0"/>
              <a:t>Defined terms in title case</a:t>
            </a:r>
          </a:p>
          <a:p>
            <a:pPr marL="514350" indent="-514350" eaLnBrk="1" hangingPunct="1">
              <a:spcAft>
                <a:spcPts val="1200"/>
              </a:spcAft>
            </a:pPr>
            <a:endParaRPr lang="en-US" sz="2400" dirty="0" smtClean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3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ECB211"/>
      </a:hlink>
      <a:folHlink>
        <a:srgbClr val="EEB211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ECB211"/>
        </a:hlink>
        <a:folHlink>
          <a:srgbClr val="EEB21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3139</TotalTime>
  <Words>949</Words>
  <Application>Microsoft Office PowerPoint</Application>
  <PresentationFormat>On-screen Show (16:9)</PresentationFormat>
  <Paragraphs>149</Paragraphs>
  <Slides>25</Slides>
  <Notes>23</Notes>
  <HiddenSlides>0</HiddenSlides>
  <MMClips>3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Blank Presentation</vt:lpstr>
      <vt:lpstr>Slide 1</vt:lpstr>
      <vt:lpstr>Australian Developments and  APESB Agenda</vt:lpstr>
      <vt:lpstr>Slide 3</vt:lpstr>
      <vt:lpstr>Overview</vt:lpstr>
      <vt:lpstr>Australian Framework and Regulatory Regime</vt:lpstr>
      <vt:lpstr>Australian Framework and Regulatory Regime</vt:lpstr>
      <vt:lpstr>Australian Framework and Regulatory Regime</vt:lpstr>
      <vt:lpstr>APES 110 Code of Ethics for  Professional Accountants</vt:lpstr>
      <vt:lpstr>APESB’s amendments to the revised  IESBA Code</vt:lpstr>
      <vt:lpstr>APESB’s amendments to the revised  IESBA Code </vt:lpstr>
      <vt:lpstr>Amendments to APES 110  Code of Ethics for Professional Accountants</vt:lpstr>
      <vt:lpstr>Amendments to APES 110  Code of Ethics for Professional Accountants</vt:lpstr>
      <vt:lpstr>Recent Auditor Independence developments </vt:lpstr>
      <vt:lpstr>Public Interest Entities (PIEs)</vt:lpstr>
      <vt:lpstr> Financial Advice reforms in Australia</vt:lpstr>
      <vt:lpstr>Slide 16</vt:lpstr>
      <vt:lpstr>Financial Advice reforms in Australia (cont)</vt:lpstr>
      <vt:lpstr>APESB’s suite of Professional Pronouncements</vt:lpstr>
      <vt:lpstr>APESB’s suite of Professional Pronouncements</vt:lpstr>
      <vt:lpstr>APESB’s suite of Professional Pronouncements</vt:lpstr>
      <vt:lpstr>APESB’s 5 Year Anniversary Event</vt:lpstr>
      <vt:lpstr>Recent high profile cases</vt:lpstr>
      <vt:lpstr>Slide 23</vt:lpstr>
      <vt:lpstr>Slide 24</vt:lpstr>
      <vt:lpstr>Slide 25</vt:lpstr>
    </vt:vector>
  </TitlesOfParts>
  <Company>Fenton Communications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Fenton Communications</dc:creator>
  <cp:lastModifiedBy>YLING</cp:lastModifiedBy>
  <cp:revision>359</cp:revision>
  <cp:lastPrinted>2013-03-04T23:31:33Z</cp:lastPrinted>
  <dcterms:created xsi:type="dcterms:W3CDTF">2009-08-06T04:25:50Z</dcterms:created>
  <dcterms:modified xsi:type="dcterms:W3CDTF">2013-03-11T22:18:53Z</dcterms:modified>
</cp:coreProperties>
</file>