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801" r:id="rId1"/>
  </p:sldMasterIdLst>
  <p:notesMasterIdLst>
    <p:notesMasterId r:id="rId8"/>
  </p:notesMasterIdLst>
  <p:sldIdLst>
    <p:sldId id="260" r:id="rId2"/>
    <p:sldId id="262" r:id="rId3"/>
    <p:sldId id="263" r:id="rId4"/>
    <p:sldId id="265" r:id="rId5"/>
    <p:sldId id="266" r:id="rId6"/>
    <p:sldId id="267" r:id="rId7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43" autoAdjust="0"/>
    <p:restoredTop sz="94638" autoAdjust="0"/>
  </p:normalViewPr>
  <p:slideViewPr>
    <p:cSldViewPr showGuides="1">
      <p:cViewPr>
        <p:scale>
          <a:sx n="100" d="100"/>
          <a:sy n="100" d="100"/>
        </p:scale>
        <p:origin x="-462" y="-72"/>
      </p:cViewPr>
      <p:guideLst>
        <p:guide orient="horz" pos="1493"/>
        <p:guide pos="26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3/12/2013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3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4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5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6</a:t>
            </a:fld>
            <a:endParaRPr 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198960"/>
            <a:ext cx="9144000" cy="3942159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5388"/>
            <a:ext cx="6629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304800" y="549316"/>
            <a:ext cx="2058988" cy="44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257300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80418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" name="Picture 9" descr="IFAC_Logo_MASTERcolor_092711-CS4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3098597" y="1650244"/>
            <a:ext cx="2946809" cy="64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3462103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9295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230672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5791200" cy="481013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00151"/>
            <a:ext cx="5111750" cy="32004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1" y="1200151"/>
            <a:ext cx="3084513" cy="32003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1" y="3305176"/>
            <a:ext cx="8113713" cy="1021556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1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69439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364652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332332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087530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200150"/>
            <a:ext cx="8458200" cy="3143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xmlns="" val="63929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7" descr="Ribbon_green_top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350" y="1"/>
            <a:ext cx="9131300" cy="926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8575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4582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5365" name="Picture 6" descr="IFAC_Logo_MASTERcolor_092711-CS4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381000" y="4762504"/>
            <a:ext cx="1096963" cy="239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5"/>
          <p:cNvSpPr>
            <a:spLocks noChangeArrowheads="1"/>
          </p:cNvSpPr>
          <p:nvPr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Slide Number Placeholder 3"/>
          <p:cNvSpPr txBox="1">
            <a:spLocks noGrp="1"/>
          </p:cNvSpPr>
          <p:nvPr userDrawn="1"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31" r:id="rId2"/>
    <p:sldLayoutId id="2147483846" r:id="rId3"/>
    <p:sldLayoutId id="2147483847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45" r:id="rId10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5664200" y="3343276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Long Association (Rotation)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581400" cy="1314450"/>
          </a:xfrm>
        </p:spPr>
        <p:txBody>
          <a:bodyPr/>
          <a:lstStyle/>
          <a:p>
            <a:r>
              <a:rPr lang="en-US" sz="2400" b="1" dirty="0" smtClean="0">
                <a:latin typeface="Arial" charset="0"/>
              </a:rPr>
              <a:t>Marisa Orbea</a:t>
            </a:r>
          </a:p>
          <a:p>
            <a:r>
              <a:rPr lang="en-US" sz="2400" b="1" dirty="0" smtClean="0">
                <a:latin typeface="Arial" charset="0"/>
              </a:rPr>
              <a:t>IESBA  March 2013</a:t>
            </a:r>
          </a:p>
          <a:p>
            <a:r>
              <a:rPr lang="en-US" sz="2400" b="1" dirty="0" smtClean="0">
                <a:latin typeface="Arial" charset="0"/>
              </a:rPr>
              <a:t>New York, USA </a:t>
            </a:r>
          </a:p>
          <a:p>
            <a:endParaRPr lang="en-US" dirty="0" smtClean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Partner rotation provisions in a wide range of jurisdictions.</a:t>
            </a:r>
          </a:p>
          <a:p>
            <a:r>
              <a:rPr lang="en-US" dirty="0" smtClean="0"/>
              <a:t>Survey distributed to two of the large firms’ networks.</a:t>
            </a:r>
          </a:p>
          <a:p>
            <a:r>
              <a:rPr lang="en-US" dirty="0" smtClean="0"/>
              <a:t>90 responses received to date.</a:t>
            </a:r>
          </a:p>
          <a:p>
            <a:r>
              <a:rPr lang="en-US" dirty="0" smtClean="0"/>
              <a:t>Significant resources and time needed to analyze.</a:t>
            </a:r>
          </a:p>
          <a:p>
            <a:pPr lvl="0"/>
            <a:r>
              <a:rPr lang="en-US" dirty="0" smtClean="0"/>
              <a:t>Analysis to the Board at its June 2013 meeting.</a:t>
            </a:r>
          </a:p>
          <a:p>
            <a:pPr lvl="0"/>
            <a:r>
              <a:rPr lang="en-US" dirty="0" smtClean="0"/>
              <a:t>Any comments on the jurisdiction survey?</a:t>
            </a:r>
          </a:p>
          <a:p>
            <a:endParaRPr lang="en-US" dirty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38150"/>
            <a:ext cx="7543800" cy="400050"/>
          </a:xfrm>
        </p:spPr>
        <p:txBody>
          <a:bodyPr/>
          <a:lstStyle/>
          <a:p>
            <a:r>
              <a:rPr lang="en-US" sz="2800" dirty="0" smtClean="0"/>
              <a:t>Benchmarking Survey </a:t>
            </a:r>
            <a:endParaRPr lang="en-US" sz="2800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3581400" cy="247650"/>
          </a:xfrm>
        </p:spPr>
        <p:txBody>
          <a:bodyPr/>
          <a:lstStyle/>
          <a:p>
            <a:r>
              <a:rPr lang="en-US" sz="1600" dirty="0" smtClean="0">
                <a:latin typeface="Arial" charset="0"/>
              </a:rPr>
              <a:t>Long Association</a:t>
            </a:r>
            <a:endParaRPr lang="en-US" sz="1600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43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Electronic Survey proposed.</a:t>
            </a:r>
          </a:p>
          <a:p>
            <a:r>
              <a:rPr lang="en-US" dirty="0" smtClean="0"/>
              <a:t>To identify factors used to evaluate the objectivity of the auditor.</a:t>
            </a:r>
          </a:p>
          <a:p>
            <a:r>
              <a:rPr lang="en-US" dirty="0" smtClean="0"/>
              <a:t>Possible review of guidance provided by their representative bodies or regulators.</a:t>
            </a:r>
          </a:p>
          <a:p>
            <a:r>
              <a:rPr lang="en-US" dirty="0" smtClean="0"/>
              <a:t>Does IESBA support the proposed research and any comments on proposed survey questions? </a:t>
            </a:r>
            <a:endParaRPr lang="en-US" dirty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38150"/>
            <a:ext cx="7543800" cy="400050"/>
          </a:xfrm>
        </p:spPr>
        <p:txBody>
          <a:bodyPr/>
          <a:lstStyle/>
          <a:p>
            <a:r>
              <a:rPr lang="en-US" sz="2800" dirty="0" smtClean="0"/>
              <a:t>Audit Committee Research </a:t>
            </a:r>
            <a:endParaRPr lang="en-US" sz="2800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3581400" cy="247650"/>
          </a:xfrm>
        </p:spPr>
        <p:txBody>
          <a:bodyPr/>
          <a:lstStyle/>
          <a:p>
            <a:r>
              <a:rPr lang="en-US" sz="1600" dirty="0" smtClean="0">
                <a:latin typeface="Arial" charset="0"/>
              </a:rPr>
              <a:t>Long Association</a:t>
            </a:r>
            <a:endParaRPr lang="en-US" sz="1600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43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Included in benchmarking survey questions.</a:t>
            </a:r>
          </a:p>
          <a:p>
            <a:pPr lvl="0"/>
            <a:r>
              <a:rPr lang="en-US" dirty="0" smtClean="0"/>
              <a:t>IESBA Consultative Advisory Group (CAG)</a:t>
            </a:r>
          </a:p>
          <a:p>
            <a:pPr lvl="0"/>
            <a:r>
              <a:rPr lang="en-US" dirty="0" smtClean="0"/>
              <a:t>IESBA-National Standard Setters (NSS) liaison group.</a:t>
            </a:r>
          </a:p>
          <a:p>
            <a:pPr lvl="0"/>
            <a:r>
              <a:rPr lang="en-US" dirty="0" smtClean="0"/>
              <a:t>Inspection and other reports by IFIAR members.</a:t>
            </a:r>
          </a:p>
          <a:p>
            <a:r>
              <a:rPr lang="en-US" dirty="0" smtClean="0"/>
              <a:t>Does IESBA support the proposed research?</a:t>
            </a:r>
            <a:endParaRPr lang="en-US" dirty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38150"/>
            <a:ext cx="7543800" cy="400050"/>
          </a:xfrm>
        </p:spPr>
        <p:txBody>
          <a:bodyPr/>
          <a:lstStyle/>
          <a:p>
            <a:r>
              <a:rPr lang="en-US" sz="2800" dirty="0" smtClean="0"/>
              <a:t>Regulator Research </a:t>
            </a:r>
            <a:endParaRPr lang="en-US" sz="2800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3581400" cy="247650"/>
          </a:xfrm>
        </p:spPr>
        <p:txBody>
          <a:bodyPr/>
          <a:lstStyle/>
          <a:p>
            <a:r>
              <a:rPr lang="en-US" sz="1600" dirty="0" smtClean="0">
                <a:latin typeface="Arial" charset="0"/>
              </a:rPr>
              <a:t>Long Association</a:t>
            </a:r>
            <a:endParaRPr lang="en-US" sz="1600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43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latin typeface="Arial" charset="0"/>
            </a:endParaRPr>
          </a:p>
          <a:p>
            <a:pPr lvl="0"/>
            <a:r>
              <a:rPr lang="en-US" dirty="0" smtClean="0"/>
              <a:t>Invite views of the larger firms through the members of the IESBA</a:t>
            </a:r>
          </a:p>
          <a:p>
            <a:pPr lvl="0"/>
            <a:r>
              <a:rPr lang="en-US" dirty="0" smtClean="0"/>
              <a:t>Obtain views of a sample of SMPs through the IFAC SMP Committee. </a:t>
            </a:r>
          </a:p>
          <a:p>
            <a:pPr lvl="0"/>
            <a:r>
              <a:rPr lang="en-US" dirty="0" smtClean="0"/>
              <a:t>Does IESBA support the proposed research of firms’ views?</a:t>
            </a:r>
          </a:p>
          <a:p>
            <a:endParaRPr lang="en-US" dirty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38150"/>
            <a:ext cx="7543800" cy="400050"/>
          </a:xfrm>
        </p:spPr>
        <p:txBody>
          <a:bodyPr/>
          <a:lstStyle/>
          <a:p>
            <a:r>
              <a:rPr lang="en-US" sz="2800" dirty="0" smtClean="0"/>
              <a:t>Firm Research </a:t>
            </a:r>
            <a:endParaRPr lang="en-US" sz="2800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3581400" cy="247650"/>
          </a:xfrm>
        </p:spPr>
        <p:txBody>
          <a:bodyPr/>
          <a:lstStyle/>
          <a:p>
            <a:r>
              <a:rPr lang="en-US" sz="1600" dirty="0" smtClean="0">
                <a:latin typeface="Arial" charset="0"/>
              </a:rPr>
              <a:t>Long Association</a:t>
            </a:r>
            <a:endParaRPr lang="en-US" sz="1600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43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38150"/>
            <a:ext cx="7543800" cy="400050"/>
          </a:xfrm>
        </p:spPr>
        <p:txBody>
          <a:bodyPr/>
          <a:lstStyle/>
          <a:p>
            <a:r>
              <a:rPr lang="en-US" sz="2800" dirty="0" smtClean="0">
                <a:latin typeface="Arial" charset="0"/>
              </a:rPr>
              <a:t>Project Timeline</a:t>
            </a:r>
            <a:endParaRPr lang="en-US" sz="2800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3581400" cy="247650"/>
          </a:xfrm>
        </p:spPr>
        <p:txBody>
          <a:bodyPr/>
          <a:lstStyle/>
          <a:p>
            <a:r>
              <a:rPr lang="en-US" sz="1600" dirty="0" smtClean="0">
                <a:latin typeface="Arial" charset="0"/>
              </a:rPr>
              <a:t>Long Association</a:t>
            </a:r>
            <a:endParaRPr lang="en-US" sz="1600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0" y="1200151"/>
          <a:ext cx="6096000" cy="29718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424543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 dirty="0">
                          <a:latin typeface="Arial"/>
                          <a:ea typeface="Times New Roman"/>
                        </a:rPr>
                        <a:t>Time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Activity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24543">
                <a:tc>
                  <a:txBody>
                    <a:bodyPr/>
                    <a:lstStyle/>
                    <a:p>
                      <a:pPr marL="0" marR="0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dirty="0">
                          <a:latin typeface="Arial"/>
                          <a:ea typeface="Times New Roman"/>
                        </a:rPr>
                        <a:t>June 2013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Jurisdiction survey report to IESBA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24543">
                <a:tc>
                  <a:txBody>
                    <a:bodyPr/>
                    <a:lstStyle/>
                    <a:p>
                      <a:pPr marL="0" marR="0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dirty="0">
                          <a:latin typeface="Arial"/>
                          <a:ea typeface="Times New Roman"/>
                        </a:rPr>
                        <a:t>Sept 2013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Report on research to CAG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24543">
                <a:tc>
                  <a:txBody>
                    <a:bodyPr/>
                    <a:lstStyle/>
                    <a:p>
                      <a:pPr marL="0" marR="0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Sept 2013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Report on research to IESBA, with preliminary recommendations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24543">
                <a:tc>
                  <a:txBody>
                    <a:bodyPr/>
                    <a:lstStyle/>
                    <a:p>
                      <a:pPr marL="0" marR="0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Dec 2013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First read of proposed changes to the Code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24543">
                <a:tc>
                  <a:txBody>
                    <a:bodyPr/>
                    <a:lstStyle/>
                    <a:p>
                      <a:pPr marL="0" marR="0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Q1 2014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Consultation with CAG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24543">
                <a:tc>
                  <a:txBody>
                    <a:bodyPr/>
                    <a:lstStyle/>
                    <a:p>
                      <a:pPr marL="0" marR="0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March 2014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dirty="0">
                          <a:latin typeface="Arial"/>
                          <a:ea typeface="Times New Roman"/>
                        </a:rPr>
                        <a:t>IESBA approval of exposure draft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743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FAC_Powerpoint_template_GREEN RIBBON_IESBA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IFAC_Powerpoint_template_GREEN RIBBON_IESBA</Template>
  <TotalTime>1577</TotalTime>
  <Words>256</Words>
  <Application>Microsoft Office PowerPoint</Application>
  <PresentationFormat>On-screen Show (16:9)</PresentationFormat>
  <Paragraphs>53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IFAC_Powerpoint_template_GREEN RIBBON_IESBA</vt:lpstr>
      <vt:lpstr>Long Association (Rotation)</vt:lpstr>
      <vt:lpstr>Benchmarking Survey </vt:lpstr>
      <vt:lpstr>Audit Committee Research </vt:lpstr>
      <vt:lpstr>Regulator Research </vt:lpstr>
      <vt:lpstr>Firm Research </vt:lpstr>
      <vt:lpstr>Project Timeline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cjackson</dc:creator>
  <cp:lastModifiedBy>cjackson</cp:lastModifiedBy>
  <cp:revision>133</cp:revision>
  <cp:lastPrinted>2011-09-27T17:54:21Z</cp:lastPrinted>
  <dcterms:created xsi:type="dcterms:W3CDTF">2012-06-13T13:25:15Z</dcterms:created>
  <dcterms:modified xsi:type="dcterms:W3CDTF">2013-03-12T23:24:40Z</dcterms:modified>
</cp:coreProperties>
</file>