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1"/>
  </p:notesMasterIdLst>
  <p:sldIdLst>
    <p:sldId id="260" r:id="rId2"/>
    <p:sldId id="261" r:id="rId3"/>
    <p:sldId id="262" r:id="rId4"/>
    <p:sldId id="268" r:id="rId5"/>
    <p:sldId id="264" r:id="rId6"/>
    <p:sldId id="267" r:id="rId7"/>
    <p:sldId id="270" r:id="rId8"/>
    <p:sldId id="271" r:id="rId9"/>
    <p:sldId id="272" r:id="rId10"/>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43" autoAdjust="0"/>
    <p:restoredTop sz="94638" autoAdjust="0"/>
  </p:normalViewPr>
  <p:slideViewPr>
    <p:cSldViewPr showGuides="1">
      <p:cViewPr>
        <p:scale>
          <a:sx n="100" d="100"/>
          <a:sy n="100" d="100"/>
        </p:scale>
        <p:origin x="-1320" y="-336"/>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3/7/2013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xmlns=""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xmlns=""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xmlns=""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xmlns=""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
        <p:nvSpPr>
          <p:cNvPr id="2" name="Title 1"/>
          <p:cNvSpPr>
            <a:spLocks noGrp="1"/>
          </p:cNvSpPr>
          <p:nvPr>
            <p:ph type="ctrTitle"/>
          </p:nvPr>
        </p:nvSpPr>
        <p:spPr/>
        <p:txBody>
          <a:bodyPr/>
          <a:lstStyle/>
          <a:p>
            <a:r>
              <a:rPr lang="en-US" dirty="0" smtClean="0"/>
              <a:t>Structure of the Code</a:t>
            </a:r>
            <a:endParaRPr lang="en-US" dirty="0"/>
          </a:p>
        </p:txBody>
      </p:sp>
      <p:sp>
        <p:nvSpPr>
          <p:cNvPr id="4" name="Subtitle 3"/>
          <p:cNvSpPr>
            <a:spLocks noGrp="1"/>
          </p:cNvSpPr>
          <p:nvPr>
            <p:ph type="subTitle" idx="1"/>
          </p:nvPr>
        </p:nvSpPr>
        <p:spPr>
          <a:xfrm>
            <a:off x="4267200" y="2484835"/>
            <a:ext cx="3581400" cy="1314450"/>
          </a:xfrm>
        </p:spPr>
        <p:txBody>
          <a:bodyPr/>
          <a:lstStyle/>
          <a:p>
            <a:r>
              <a:rPr lang="en-US" sz="2400" b="1" dirty="0" smtClean="0">
                <a:latin typeface="Arial" charset="0"/>
              </a:rPr>
              <a:t>Don Thomson</a:t>
            </a:r>
          </a:p>
          <a:p>
            <a:r>
              <a:rPr lang="en-US" sz="2400" b="1" dirty="0" smtClean="0">
                <a:latin typeface="Arial" charset="0"/>
              </a:rPr>
              <a:t>IESBA  March 2013</a:t>
            </a:r>
          </a:p>
          <a:p>
            <a:r>
              <a:rPr lang="en-US" sz="2400" b="1" dirty="0" smtClean="0">
                <a:latin typeface="Arial" charset="0"/>
              </a:rPr>
              <a:t>New York, USA </a:t>
            </a:r>
          </a:p>
          <a:p>
            <a:endParaRPr lang="en-US" dirty="0" smtClean="0">
              <a:latin typeface="Arial" charset="0"/>
            </a:endParaRPr>
          </a:p>
          <a:p>
            <a:endParaRPr lang="en-US" dirty="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smtClean="0"/>
              <a:t>February 2012: How to improve structure of Code to raise the visibility of its requirements and prohibitions, and clarify who is responsible for meeting them. </a:t>
            </a:r>
          </a:p>
          <a:p>
            <a:r>
              <a:rPr lang="en-US" dirty="0" smtClean="0"/>
              <a:t>June 2012: An example of a possible reformatting approach. Additional clarity steps should be considered. </a:t>
            </a:r>
            <a:endParaRPr lang="en-US" dirty="0" smtClean="0">
              <a:latin typeface="Arial" charset="0"/>
            </a:endParaRPr>
          </a:p>
          <a:p>
            <a:r>
              <a:rPr lang="en-US" dirty="0" smtClean="0"/>
              <a:t>December 2012: Briefly discussed aspects of this initiative and supported establishment of the Working Group. </a:t>
            </a:r>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Background</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smtClean="0"/>
              <a:t>Limited to brief agreed in February 2012, visibility and responsibility, or extended to clarity and understandability?</a:t>
            </a:r>
          </a:p>
          <a:p>
            <a:r>
              <a:rPr lang="en-US" dirty="0" smtClean="0"/>
              <a:t>Propose: Scope of initiative should address broader matters of clarity and usability.</a:t>
            </a:r>
          </a:p>
          <a:p>
            <a:r>
              <a:rPr lang="en-US" dirty="0" smtClean="0"/>
              <a:t>Changes to enhance clarity and usability may impact interpretations. </a:t>
            </a:r>
          </a:p>
          <a:p>
            <a:r>
              <a:rPr lang="en-US" dirty="0" smtClean="0"/>
              <a:t>Consider whether any changes would be </a:t>
            </a:r>
            <a:r>
              <a:rPr lang="en-US" smtClean="0"/>
              <a:t>better handled </a:t>
            </a:r>
            <a:r>
              <a:rPr lang="en-US" dirty="0" smtClean="0"/>
              <a:t>by separate projects.</a:t>
            </a:r>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Proposed Terms of Reference</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CA" dirty="0" smtClean="0"/>
              <a:t>“The Working Group will focus in particular on drafting conventions, format, structure, and delivery media taking into account impediments identified by stakeholders. It will develop and validate findings and recommendations based on research and communication with stakeholders.”</a:t>
            </a:r>
          </a:p>
        </p:txBody>
      </p:sp>
      <p:sp>
        <p:nvSpPr>
          <p:cNvPr id="30722" name="Title 14"/>
          <p:cNvSpPr>
            <a:spLocks noGrp="1"/>
          </p:cNvSpPr>
          <p:nvPr>
            <p:ph type="title"/>
          </p:nvPr>
        </p:nvSpPr>
        <p:spPr>
          <a:xfrm>
            <a:off x="381000" y="361950"/>
            <a:ext cx="7543800" cy="400050"/>
          </a:xfrm>
        </p:spPr>
        <p:txBody>
          <a:bodyPr/>
          <a:lstStyle/>
          <a:p>
            <a:r>
              <a:rPr lang="en-US" sz="2800" dirty="0" smtClean="0">
                <a:latin typeface="Arial" charset="0"/>
              </a:rPr>
              <a:t>Proposed Terms of Reference: Approach</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smtClean="0">
                <a:latin typeface="Arial" charset="0"/>
              </a:rPr>
              <a:t>Member Bodies, in conjunction with CAP</a:t>
            </a:r>
          </a:p>
          <a:p>
            <a:r>
              <a:rPr lang="en-US" dirty="0" smtClean="0">
                <a:latin typeface="Arial" charset="0"/>
              </a:rPr>
              <a:t>Regulators</a:t>
            </a:r>
          </a:p>
          <a:p>
            <a:pPr lvl="0"/>
            <a:r>
              <a:rPr lang="en-US" dirty="0" smtClean="0"/>
              <a:t>IESBA CAG</a:t>
            </a:r>
          </a:p>
          <a:p>
            <a:pPr lvl="0"/>
            <a:r>
              <a:rPr lang="en-US" dirty="0" smtClean="0"/>
              <a:t>NSS liaison group</a:t>
            </a:r>
          </a:p>
          <a:p>
            <a:pPr lvl="0"/>
            <a:r>
              <a:rPr lang="en-US" dirty="0" smtClean="0"/>
              <a:t>Firms</a:t>
            </a:r>
          </a:p>
          <a:p>
            <a:pPr lvl="0"/>
            <a:r>
              <a:rPr lang="en-US" dirty="0" smtClean="0"/>
              <a:t>IFAC SMP Committee</a:t>
            </a:r>
          </a:p>
          <a:p>
            <a:pPr lvl="0"/>
            <a:r>
              <a:rPr lang="en-US" dirty="0" smtClean="0"/>
              <a:t>IFAC PAIB Committee</a:t>
            </a:r>
          </a:p>
          <a:p>
            <a:endParaRPr lang="en-US" dirty="0" smtClean="0">
              <a:latin typeface="Arial" charset="0"/>
            </a:endParaRP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Research Plan</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pPr marL="342900" lvl="1" indent="-342900">
              <a:buChar char="•"/>
            </a:pPr>
            <a:r>
              <a:rPr lang="en-US" sz="2400" dirty="0" smtClean="0">
                <a:latin typeface="Arial" charset="0"/>
                <a:cs typeface="ＭＳ Ｐゴシック" charset="0"/>
              </a:rPr>
              <a:t>Drafting Conventions: e.g. drafting conventions to encourage the use of plain English and to discourage long and complex sentences.</a:t>
            </a:r>
          </a:p>
          <a:p>
            <a:pPr marL="342900" lvl="1" indent="-342900">
              <a:buChar char="•"/>
            </a:pPr>
            <a:r>
              <a:rPr lang="en-US" sz="2400" dirty="0" smtClean="0">
                <a:latin typeface="Arial" charset="0"/>
                <a:cs typeface="ＭＳ Ｐゴシック" charset="0"/>
              </a:rPr>
              <a:t>Reformatting: e.g. visibility of the requirements and prohibitions in the Code.</a:t>
            </a:r>
          </a:p>
          <a:p>
            <a:pPr marL="342900" lvl="1" indent="-342900">
              <a:buChar char="•"/>
            </a:pPr>
            <a:r>
              <a:rPr lang="en-US" sz="2400" dirty="0" smtClean="0">
                <a:latin typeface="Arial" charset="0"/>
                <a:cs typeface="ＭＳ Ｐゴシック" charset="0"/>
              </a:rPr>
              <a:t>Responsibility: e.g. who should bear responsibility for complying with the requirements and prohibitions in the Code.</a:t>
            </a:r>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Key Elements - Short Term</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pPr marL="342900" lvl="1" indent="-342900">
              <a:buChar char="•"/>
            </a:pPr>
            <a:r>
              <a:rPr lang="en-US" sz="2400" dirty="0" smtClean="0">
                <a:latin typeface="Arial" charset="0"/>
                <a:cs typeface="ＭＳ Ｐゴシック" charset="0"/>
              </a:rPr>
              <a:t>Restructuring: e.g. incorporating Part C within Part A. </a:t>
            </a:r>
          </a:p>
          <a:p>
            <a:pPr marL="342900" lvl="1" indent="-342900">
              <a:buChar char="•"/>
            </a:pPr>
            <a:r>
              <a:rPr lang="en-US" sz="2400" dirty="0" smtClean="0">
                <a:latin typeface="Arial" charset="0"/>
                <a:cs typeface="ＭＳ Ｐゴシック" charset="0"/>
              </a:rPr>
              <a:t>Packaging: e.g. separating the Code into distinct booklets.  </a:t>
            </a:r>
          </a:p>
          <a:p>
            <a:pPr marL="342900" lvl="1" indent="-342900">
              <a:buChar char="•"/>
            </a:pPr>
            <a:r>
              <a:rPr lang="en-US" sz="2400" dirty="0" smtClean="0">
                <a:latin typeface="Arial" charset="0"/>
                <a:cs typeface="ＭＳ Ｐゴシック" charset="0"/>
              </a:rPr>
              <a:t>“Clarity” project:  e.g. a project similar to IAASB or complementary materials. </a:t>
            </a:r>
          </a:p>
          <a:p>
            <a:pPr marL="342900" lvl="1" indent="-342900">
              <a:buChar char="•"/>
            </a:pPr>
            <a:r>
              <a:rPr lang="en-US" sz="2400" dirty="0" smtClean="0">
                <a:latin typeface="Arial" charset="0"/>
                <a:cs typeface="ＭＳ Ｐゴシック" charset="0"/>
              </a:rPr>
              <a:t>Delivery Media: e.g. electronic Code.</a:t>
            </a: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Key Elements - Longer Term </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pPr marL="342900" lvl="1" indent="-342900">
              <a:buChar char="•"/>
            </a:pPr>
            <a:r>
              <a:rPr lang="en-US" sz="2400" dirty="0" smtClean="0">
                <a:latin typeface="Arial" charset="0"/>
                <a:cs typeface="ＭＳ Ｐゴシック" charset="0"/>
              </a:rPr>
              <a:t>September 2013: A status report.</a:t>
            </a:r>
          </a:p>
          <a:p>
            <a:pPr marL="342900" lvl="1" indent="-342900">
              <a:buChar char="•"/>
            </a:pPr>
            <a:r>
              <a:rPr lang="en-US" sz="2400" dirty="0" smtClean="0">
                <a:latin typeface="Arial" charset="0"/>
                <a:cs typeface="ＭＳ Ｐゴシック" charset="0"/>
              </a:rPr>
              <a:t>December 2013: A preliminary report on the findings of the research.</a:t>
            </a:r>
          </a:p>
          <a:p>
            <a:pPr marL="342900" lvl="1" indent="-342900">
              <a:buChar char="•"/>
            </a:pPr>
            <a:r>
              <a:rPr lang="en-US" sz="2400" dirty="0" smtClean="0">
                <a:latin typeface="Arial" charset="0"/>
                <a:cs typeface="ＭＳ Ｐゴシック" charset="0"/>
              </a:rPr>
              <a:t>March 2014 A final report and recommendations of short term and longer term elements, and draft consultation paper on the longer term elements. </a:t>
            </a:r>
          </a:p>
          <a:p>
            <a:pPr marL="342900" lvl="1" indent="-342900">
              <a:buChar char="•"/>
            </a:pPr>
            <a:r>
              <a:rPr lang="en-US" sz="2400" dirty="0" smtClean="0">
                <a:latin typeface="Arial" charset="0"/>
                <a:cs typeface="ＭＳ Ｐゴシック" charset="0"/>
              </a:rPr>
              <a:t>June 2014: Final draft of the consultation paper on the longer term elements for approval.</a:t>
            </a: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Proposed Timeline</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pPr>
              <a:buNone/>
            </a:pPr>
            <a:r>
              <a:rPr lang="en-US" dirty="0" smtClean="0"/>
              <a:t>IESBA members are asked to comment on:</a:t>
            </a:r>
          </a:p>
          <a:p>
            <a:r>
              <a:rPr lang="en-US" dirty="0" smtClean="0"/>
              <a:t>Proposed Terms of Reference. </a:t>
            </a:r>
            <a:r>
              <a:rPr lang="en-CA" dirty="0" smtClean="0"/>
              <a:t> </a:t>
            </a:r>
            <a:endParaRPr lang="en-US" dirty="0" smtClean="0">
              <a:latin typeface="Arial" charset="0"/>
            </a:endParaRPr>
          </a:p>
          <a:p>
            <a:r>
              <a:rPr lang="en-US" dirty="0" smtClean="0"/>
              <a:t>Research plan.</a:t>
            </a:r>
          </a:p>
          <a:p>
            <a:r>
              <a:rPr lang="en-US" dirty="0" smtClean="0"/>
              <a:t>Key elements.</a:t>
            </a:r>
          </a:p>
          <a:p>
            <a:r>
              <a:rPr lang="en-US" dirty="0" smtClean="0"/>
              <a:t>Any other key elements.</a:t>
            </a:r>
          </a:p>
          <a:p>
            <a:r>
              <a:rPr lang="en-US" dirty="0" smtClean="0"/>
              <a:t>Timeline.</a:t>
            </a: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rPr>
              <a:t>Questions for IESBA</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Structure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1724</TotalTime>
  <Words>451</Words>
  <Application>Microsoft Office PowerPoint</Application>
  <PresentationFormat>On-screen Show (16:9)</PresentationFormat>
  <Paragraphs>61</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IFAC_Powerpoint_template_GREEN RIBBON_IESBA</vt:lpstr>
      <vt:lpstr>Structure of the Code</vt:lpstr>
      <vt:lpstr>Background</vt:lpstr>
      <vt:lpstr>Proposed Terms of Reference</vt:lpstr>
      <vt:lpstr>Proposed Terms of Reference: Approach</vt:lpstr>
      <vt:lpstr>Research Plan</vt:lpstr>
      <vt:lpstr>Key Elements - Short Term</vt:lpstr>
      <vt:lpstr>Key Elements - Longer Term </vt:lpstr>
      <vt:lpstr>Proposed Timeline</vt:lpstr>
      <vt:lpstr>Questions for IESBA</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cjackson</cp:lastModifiedBy>
  <cp:revision>151</cp:revision>
  <cp:lastPrinted>2011-09-27T17:54:21Z</cp:lastPrinted>
  <dcterms:created xsi:type="dcterms:W3CDTF">2012-06-13T13:25:15Z</dcterms:created>
  <dcterms:modified xsi:type="dcterms:W3CDTF">2013-03-07T16:30:12Z</dcterms:modified>
</cp:coreProperties>
</file>