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 bookmarkIdSeed="2">
  <p:sldMasterIdLst>
    <p:sldMasterId id="2147483726" r:id="rId1"/>
  </p:sldMasterIdLst>
  <p:notesMasterIdLst>
    <p:notesMasterId r:id="rId19"/>
  </p:notesMasterIdLst>
  <p:handoutMasterIdLst>
    <p:handoutMasterId r:id="rId20"/>
  </p:handoutMasterIdLst>
  <p:sldIdLst>
    <p:sldId id="267" r:id="rId2"/>
    <p:sldId id="302" r:id="rId3"/>
    <p:sldId id="299" r:id="rId4"/>
    <p:sldId id="304" r:id="rId5"/>
    <p:sldId id="305" r:id="rId6"/>
    <p:sldId id="303" r:id="rId7"/>
    <p:sldId id="306" r:id="rId8"/>
    <p:sldId id="301" r:id="rId9"/>
    <p:sldId id="300" r:id="rId10"/>
    <p:sldId id="314" r:id="rId11"/>
    <p:sldId id="311" r:id="rId12"/>
    <p:sldId id="307" r:id="rId13"/>
    <p:sldId id="308" r:id="rId14"/>
    <p:sldId id="309" r:id="rId15"/>
    <p:sldId id="312" r:id="rId16"/>
    <p:sldId id="310" r:id="rId17"/>
    <p:sldId id="313" r:id="rId18"/>
  </p:sldIdLst>
  <p:sldSz cx="9144000" cy="6858000" type="letter"/>
  <p:notesSz cx="7019925" cy="93059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A276D"/>
    <a:srgbClr val="D53D20"/>
    <a:srgbClr val="12A9D9"/>
    <a:srgbClr val="013C80"/>
    <a:srgbClr val="2D8EC2"/>
    <a:srgbClr val="68B133"/>
    <a:srgbClr val="168136"/>
    <a:srgbClr val="D56229"/>
    <a:srgbClr val="E58D23"/>
    <a:srgbClr val="29539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0" autoAdjust="0"/>
    <p:restoredTop sz="50799" autoAdjust="0"/>
  </p:normalViewPr>
  <p:slideViewPr>
    <p:cSldViewPr showGuides="1">
      <p:cViewPr>
        <p:scale>
          <a:sx n="70" d="100"/>
          <a:sy n="70" d="100"/>
        </p:scale>
        <p:origin x="-1092" y="-84"/>
      </p:cViewPr>
      <p:guideLst>
        <p:guide orient="horz" pos="1991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6688" y="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BE95D0-024B-44B4-A072-2991A19D43DB}" type="datetimeFigureOut">
              <a:rPr lang="it-IT" smtClean="0"/>
              <a:pPr/>
              <a:t>10/03/2013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6688" y="8839200"/>
            <a:ext cx="3041650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6021DC-E6E2-4275-9D99-2C94E19A8C12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6333" y="0"/>
            <a:ext cx="3041968" cy="465296"/>
          </a:xfrm>
          <a:prstGeom prst="rect">
            <a:avLst/>
          </a:prstGeom>
        </p:spPr>
        <p:txBody>
          <a:bodyPr vert="horz" wrap="square" lIns="93287" tIns="46644" rIns="93287" bIns="46644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3/10/2013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1375" cy="3489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287" tIns="46644" rIns="93287" bIns="46644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993" y="4420315"/>
            <a:ext cx="5615940" cy="4187666"/>
          </a:xfrm>
          <a:prstGeom prst="rect">
            <a:avLst/>
          </a:prstGeom>
        </p:spPr>
        <p:txBody>
          <a:bodyPr vert="horz" lIns="93287" tIns="46644" rIns="93287" bIns="46644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39014"/>
            <a:ext cx="3041968" cy="465296"/>
          </a:xfrm>
          <a:prstGeom prst="rect">
            <a:avLst/>
          </a:prstGeom>
        </p:spPr>
        <p:txBody>
          <a:bodyPr vert="horz" lIns="93287" tIns="46644" rIns="93287" bIns="46644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6333" y="8839014"/>
            <a:ext cx="3041968" cy="465296"/>
          </a:xfrm>
          <a:prstGeom prst="rect">
            <a:avLst/>
          </a:prstGeom>
        </p:spPr>
        <p:txBody>
          <a:bodyPr vert="horz" wrap="square" lIns="93287" tIns="46644" rIns="93287" bIns="4664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958" indent="-29152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608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2524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895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5395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31830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8266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4701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10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958" indent="-29152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608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2524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895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5395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31830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8266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4701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11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958" indent="-29152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608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2524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895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5395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31830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8266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4701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12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958" indent="-29152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608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2524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895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5395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31830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8266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4701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13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958" indent="-29152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608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2524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895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5395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31830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8266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4701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14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958" indent="-29152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608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2524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895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5395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31830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8266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4701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15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958" indent="-29152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608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2524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895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5395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31830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8266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4701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16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958" indent="-29152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608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2524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895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5395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31830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8266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4701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17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958" indent="-29152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608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2524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895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5395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31830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8266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4701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958" indent="-29152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608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2524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895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5395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31830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8266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4701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958" indent="-29152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608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2524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895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5395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31830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8266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4701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4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958" indent="-29152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608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2524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895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5395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31830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8266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4701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5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958" indent="-29152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608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2524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895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5395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31830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8266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4701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6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958" indent="-29152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608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2524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895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5395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31830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8266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4701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7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958" indent="-29152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608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2524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895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5395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31830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8266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4701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8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958" indent="-29152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608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2524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8959" indent="-233218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5395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31830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8266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4701" indent="-23321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9</a:t>
            </a:fld>
            <a:endParaRPr 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fac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598613"/>
            <a:ext cx="9144000" cy="5256212"/>
          </a:xfrm>
          <a:prstGeom prst="rect">
            <a:avLst/>
          </a:prstGeom>
          <a:gradFill rotWithShape="0">
            <a:gsLst>
              <a:gs pos="0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blue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593850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732421"/>
            <a:ext cx="2058988" cy="598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676400"/>
            <a:ext cx="4648200" cy="99060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3313113"/>
            <a:ext cx="3060700" cy="1752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63081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151870" y="2200324"/>
            <a:ext cx="2946809" cy="857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 userDrawn="1"/>
        </p:nvSpPr>
        <p:spPr>
          <a:xfrm>
            <a:off x="3462103" y="510540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 flipH="1">
            <a:off x="381000" y="6096000"/>
            <a:ext cx="8763000" cy="46038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12911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3346475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791200" cy="641350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1"/>
            <a:ext cx="5111750" cy="42672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600201"/>
            <a:ext cx="3084513" cy="42671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406900"/>
            <a:ext cx="8113713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906713"/>
            <a:ext cx="8113713" cy="1500187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333302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73328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30049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337911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600200"/>
            <a:ext cx="8458200" cy="4191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xmlns="" val="341291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 descr="Ribbon_blue_top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313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5"/>
          <p:cNvSpPr>
            <a:spLocks noChangeArrowheads="1"/>
          </p:cNvSpPr>
          <p:nvPr/>
        </p:nvSpPr>
        <p:spPr bwMode="auto">
          <a:xfrm flipH="1">
            <a:off x="381000" y="6096000"/>
            <a:ext cx="8763000" cy="46038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7543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458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1270" name="Picture 6" descr="IFAC_Logo_MASTERcolor_092711-CS4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81000" y="6350005"/>
            <a:ext cx="1096963" cy="319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3" y="6432550"/>
            <a:ext cx="24145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Robert </a:t>
            </a:r>
            <a:r>
              <a:rPr lang="en-US" dirty="0" err="1" smtClean="0">
                <a:latin typeface="Arial" charset="0"/>
              </a:rPr>
              <a:t>Franchini</a:t>
            </a:r>
            <a:endParaRPr lang="en-US" dirty="0" smtClean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New York, March 2013</a:t>
            </a:r>
            <a:endParaRPr lang="en-US" dirty="0">
              <a:latin typeface="Arial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95400"/>
            <a:ext cx="8458200" cy="48006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Requirement </a:t>
            </a:r>
            <a:r>
              <a:rPr lang="en-US" dirty="0" smtClean="0"/>
              <a:t>for auditor to disclose to an appropriate </a:t>
            </a:r>
            <a:r>
              <a:rPr lang="en-US" dirty="0" smtClean="0"/>
              <a:t>authority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Requirement to disclose to external auditor for PAIB and PA performing non-assurance services to non-audit clients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Right </a:t>
            </a:r>
            <a:r>
              <a:rPr lang="en-US" dirty="0" smtClean="0"/>
              <a:t>with </a:t>
            </a:r>
            <a:r>
              <a:rPr lang="en-US" b="1" i="1" dirty="0" smtClean="0"/>
              <a:t>expectation</a:t>
            </a:r>
            <a:r>
              <a:rPr lang="en-US" dirty="0" smtClean="0"/>
              <a:t> to disclose to an appropriate authority for PAIB and PA performing non-assurance services to non-audit clients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533400"/>
            <a:ext cx="7543800" cy="609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Discussion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657600" cy="228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95400"/>
            <a:ext cx="8458200" cy="4800600"/>
          </a:xfrm>
        </p:spPr>
        <p:txBody>
          <a:bodyPr/>
          <a:lstStyle/>
          <a:p>
            <a:pPr lvl="0"/>
            <a:r>
              <a:rPr lang="en-US" dirty="0" smtClean="0"/>
              <a:t>Requirement to confirm or dispel the suspicion</a:t>
            </a:r>
          </a:p>
          <a:p>
            <a:pPr lvl="1"/>
            <a:r>
              <a:rPr lang="en-US" dirty="0" smtClean="0"/>
              <a:t>Many were supportive but recognized practical challenges </a:t>
            </a:r>
          </a:p>
          <a:p>
            <a:pPr lvl="1"/>
            <a:r>
              <a:rPr lang="en-US" dirty="0" smtClean="0"/>
              <a:t>Many were opposed due to perceived constraints:</a:t>
            </a:r>
          </a:p>
          <a:p>
            <a:pPr lvl="2"/>
            <a:r>
              <a:rPr lang="en-US" sz="1800" dirty="0" smtClean="0"/>
              <a:t>Is suspicion the right threshold?</a:t>
            </a:r>
          </a:p>
          <a:p>
            <a:pPr lvl="2"/>
            <a:r>
              <a:rPr lang="en-US" sz="1800" dirty="0" smtClean="0"/>
              <a:t>Meaning of “reasonable </a:t>
            </a:r>
            <a:r>
              <a:rPr lang="en-US" sz="1800" dirty="0" smtClean="0"/>
              <a:t>steps”, “suspicion” and “suspecte</a:t>
            </a:r>
            <a:r>
              <a:rPr lang="en-US" sz="1800" dirty="0" smtClean="0"/>
              <a:t>d illegal act”</a:t>
            </a:r>
            <a:endParaRPr lang="en-US" sz="1800" dirty="0" smtClean="0"/>
          </a:p>
          <a:p>
            <a:pPr lvl="2"/>
            <a:r>
              <a:rPr lang="en-US" sz="1800" dirty="0" smtClean="0"/>
              <a:t>Lack of expertise of PA to determine what is illegal</a:t>
            </a:r>
          </a:p>
          <a:p>
            <a:pPr lvl="2"/>
            <a:r>
              <a:rPr lang="en-US" sz="1800" dirty="0" smtClean="0"/>
              <a:t>Non-auditors may not have means or authority to investigate</a:t>
            </a:r>
          </a:p>
          <a:p>
            <a:pPr lvl="2"/>
            <a:r>
              <a:rPr lang="en-US" sz="1800" dirty="0" smtClean="0"/>
              <a:t>Requirements and responsibilities should be clear for </a:t>
            </a:r>
            <a:r>
              <a:rPr lang="en-US" sz="1800" dirty="0" err="1" smtClean="0"/>
              <a:t>enforceablity</a:t>
            </a:r>
            <a:endParaRPr lang="en-US" sz="1800" dirty="0" smtClean="0"/>
          </a:p>
          <a:p>
            <a:pPr lvl="2"/>
            <a:r>
              <a:rPr lang="en-US" sz="1800" dirty="0" smtClean="0"/>
              <a:t>Conflict with AML requirements re “tipping-off”</a:t>
            </a:r>
          </a:p>
          <a:p>
            <a:pPr lvl="2"/>
            <a:r>
              <a:rPr lang="en-US" sz="1800" dirty="0" smtClean="0"/>
              <a:t>In essence it is overly prescriptive</a:t>
            </a:r>
          </a:p>
          <a:p>
            <a:pPr lvl="1">
              <a:buNone/>
            </a:pPr>
            <a:r>
              <a:rPr lang="en-US" i="1" dirty="0" smtClean="0"/>
              <a:t>Alternative suggestions</a:t>
            </a:r>
          </a:p>
          <a:p>
            <a:pPr lvl="1"/>
            <a:r>
              <a:rPr lang="en-US" dirty="0" smtClean="0"/>
              <a:t>ISA 250 already establishes a process for auditor</a:t>
            </a:r>
          </a:p>
          <a:p>
            <a:pPr lvl="1"/>
            <a:r>
              <a:rPr lang="en-US" dirty="0" smtClean="0"/>
              <a:t>PA should be permitted to use more judgment</a:t>
            </a:r>
          </a:p>
          <a:p>
            <a:pPr lvl="1"/>
            <a:r>
              <a:rPr lang="en-US" dirty="0" smtClean="0"/>
              <a:t>Alternative to “</a:t>
            </a:r>
            <a:r>
              <a:rPr lang="en-US" dirty="0" smtClean="0"/>
              <a:t>s</a:t>
            </a:r>
            <a:r>
              <a:rPr lang="en-US" dirty="0" smtClean="0"/>
              <a:t>uspected</a:t>
            </a:r>
            <a:r>
              <a:rPr lang="en-US" dirty="0" smtClean="0"/>
              <a:t>” illegal </a:t>
            </a:r>
            <a:r>
              <a:rPr lang="en-US" dirty="0" smtClean="0"/>
              <a:t>act, such as “likely”</a:t>
            </a:r>
            <a:endParaRPr lang="it-IT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533400"/>
            <a:ext cx="7543800" cy="609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Secondary Issues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657600" cy="228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447800"/>
            <a:ext cx="8458200" cy="4572000"/>
          </a:xfrm>
        </p:spPr>
        <p:txBody>
          <a:bodyPr/>
          <a:lstStyle/>
          <a:p>
            <a:pPr lvl="0"/>
            <a:r>
              <a:rPr lang="en-US" dirty="0" smtClean="0"/>
              <a:t>Public interest test and escalation threshold</a:t>
            </a:r>
          </a:p>
          <a:p>
            <a:pPr lvl="1"/>
            <a:r>
              <a:rPr lang="en-US" dirty="0" smtClean="0"/>
              <a:t>Many were supportive of the concept of this threshold but some expressed concern about the lack of definition of the term</a:t>
            </a:r>
          </a:p>
          <a:p>
            <a:pPr lvl="1"/>
            <a:r>
              <a:rPr lang="en-US" dirty="0" smtClean="0"/>
              <a:t>Many respondents were opposed to this threshold due to the lack of objectivity and scope for inconsistent application</a:t>
            </a:r>
          </a:p>
          <a:p>
            <a:pPr lvl="1"/>
            <a:r>
              <a:rPr lang="en-US" dirty="0" smtClean="0"/>
              <a:t>IOSCO suggested that it would be in the public interest that any violation should be subject to appropriate handling</a:t>
            </a:r>
          </a:p>
          <a:p>
            <a:pPr lvl="1"/>
            <a:r>
              <a:rPr lang="en-US" dirty="0" smtClean="0"/>
              <a:t>Many respondents were concerned that the process seemed to call for escalation of insignificant matters (particularly onerous for SMPs)</a:t>
            </a:r>
          </a:p>
          <a:p>
            <a:pPr lvl="1">
              <a:buNone/>
            </a:pPr>
            <a:r>
              <a:rPr lang="en-US" i="1" dirty="0" smtClean="0"/>
              <a:t>Alternative suggestions</a:t>
            </a:r>
          </a:p>
          <a:p>
            <a:pPr lvl="1"/>
            <a:r>
              <a:rPr lang="en-US" dirty="0" smtClean="0"/>
              <a:t>Threshold based on materiality</a:t>
            </a:r>
          </a:p>
          <a:p>
            <a:pPr lvl="1"/>
            <a:r>
              <a:rPr lang="en-US" dirty="0" smtClean="0"/>
              <a:t>Develop </a:t>
            </a:r>
            <a:r>
              <a:rPr lang="en-US" dirty="0" smtClean="0"/>
              <a:t>guidance </a:t>
            </a:r>
            <a:r>
              <a:rPr lang="en-US" dirty="0" smtClean="0"/>
              <a:t>around the meaning of public interest</a:t>
            </a:r>
          </a:p>
          <a:p>
            <a:pPr lvl="1"/>
            <a:endParaRPr lang="en-US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533400"/>
            <a:ext cx="7543800" cy="609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Secondary Issues 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657600" cy="228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447800"/>
            <a:ext cx="8458200" cy="4572000"/>
          </a:xfrm>
        </p:spPr>
        <p:txBody>
          <a:bodyPr/>
          <a:lstStyle/>
          <a:p>
            <a:pPr lvl="0"/>
            <a:r>
              <a:rPr lang="en-US" dirty="0" smtClean="0"/>
              <a:t>Types of SIAs to be </a:t>
            </a:r>
            <a:r>
              <a:rPr lang="en-US" dirty="0" smtClean="0"/>
              <a:t>disclosed</a:t>
            </a:r>
          </a:p>
          <a:p>
            <a:pPr lvl="1"/>
            <a:r>
              <a:rPr lang="en-US" dirty="0" smtClean="0"/>
              <a:t>ED: Matters to be disclosed are those pertaining to financial reporting or those in the expertise of the accountant (or subject matter of NAS)</a:t>
            </a:r>
            <a:endParaRPr lang="en-US" dirty="0" smtClean="0"/>
          </a:p>
          <a:p>
            <a:pPr lvl="1"/>
            <a:r>
              <a:rPr lang="en-US" dirty="0" smtClean="0"/>
              <a:t>Opinions were split with majority of respondents expressing opposition and a significant minority were supportive</a:t>
            </a:r>
          </a:p>
          <a:p>
            <a:pPr lvl="1"/>
            <a:r>
              <a:rPr lang="en-US" dirty="0" smtClean="0"/>
              <a:t>Those expressing opposition did so because they believed that the subject of illegal acts reporting was the purview of national regulators</a:t>
            </a:r>
          </a:p>
          <a:p>
            <a:pPr lvl="1"/>
            <a:r>
              <a:rPr lang="en-US" dirty="0" smtClean="0"/>
              <a:t>IOSCO </a:t>
            </a:r>
            <a:r>
              <a:rPr lang="en-US" dirty="0" smtClean="0"/>
              <a:t>suggested, as did some other respondents, </a:t>
            </a:r>
            <a:r>
              <a:rPr lang="en-US" dirty="0" smtClean="0"/>
              <a:t>that it would be in the public interest that any violation should be subject to appropriate handling</a:t>
            </a:r>
          </a:p>
          <a:p>
            <a:pPr lvl="0"/>
            <a:r>
              <a:rPr lang="en-US" dirty="0" smtClean="0"/>
              <a:t>Interaction with ISAs</a:t>
            </a:r>
          </a:p>
          <a:p>
            <a:pPr lvl="1"/>
            <a:r>
              <a:rPr lang="en-US" dirty="0" smtClean="0"/>
              <a:t>Proposals appear to go beyond existing ISAs 240 and 250</a:t>
            </a:r>
          </a:p>
          <a:p>
            <a:pPr lvl="1"/>
            <a:r>
              <a:rPr lang="en-US" dirty="0" smtClean="0"/>
              <a:t>Comments from regulators:</a:t>
            </a:r>
          </a:p>
          <a:p>
            <a:pPr lvl="2"/>
            <a:r>
              <a:rPr lang="en-US" dirty="0" smtClean="0"/>
              <a:t>The proposals should be consistent with the ISAs </a:t>
            </a:r>
          </a:p>
          <a:p>
            <a:pPr lvl="2"/>
            <a:r>
              <a:rPr lang="en-US" dirty="0" smtClean="0"/>
              <a:t>IESBA should coordinate its project with IAASB 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533400"/>
            <a:ext cx="7543800" cy="609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Secondary Issues 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657600" cy="228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447800"/>
            <a:ext cx="8458200" cy="4572000"/>
          </a:xfrm>
        </p:spPr>
        <p:txBody>
          <a:bodyPr/>
          <a:lstStyle/>
          <a:p>
            <a:pPr lvl="0"/>
            <a:r>
              <a:rPr lang="en-US" dirty="0" smtClean="0"/>
              <a:t>Meaning of </a:t>
            </a:r>
            <a:r>
              <a:rPr lang="en-US" dirty="0" smtClean="0"/>
              <a:t>appropriate </a:t>
            </a:r>
            <a:r>
              <a:rPr lang="en-US" dirty="0" smtClean="0"/>
              <a:t>authority</a:t>
            </a:r>
          </a:p>
          <a:p>
            <a:pPr lvl="2"/>
            <a:r>
              <a:rPr lang="en-US" sz="1800" dirty="0" smtClean="0"/>
              <a:t>Difficulty on establishing who to report to</a:t>
            </a:r>
          </a:p>
          <a:p>
            <a:pPr lvl="2"/>
            <a:r>
              <a:rPr lang="en-US" sz="1800" dirty="0" smtClean="0"/>
              <a:t>Not all countries have an appropriate authority</a:t>
            </a:r>
          </a:p>
          <a:p>
            <a:pPr lvl="2"/>
            <a:r>
              <a:rPr lang="it-IT" sz="1800" dirty="0" err="1" smtClean="0"/>
              <a:t>Does</a:t>
            </a:r>
            <a:r>
              <a:rPr lang="it-IT" sz="1800" dirty="0" smtClean="0"/>
              <a:t> </a:t>
            </a:r>
            <a:r>
              <a:rPr lang="it-IT" sz="1800" dirty="0" err="1" smtClean="0"/>
              <a:t>not</a:t>
            </a:r>
            <a:r>
              <a:rPr lang="it-IT" sz="1800" dirty="0" smtClean="0"/>
              <a:t> </a:t>
            </a:r>
            <a:r>
              <a:rPr lang="it-IT" sz="1800" dirty="0" err="1" smtClean="0"/>
              <a:t>consider</a:t>
            </a:r>
            <a:r>
              <a:rPr lang="it-IT" sz="1800" dirty="0" smtClean="0"/>
              <a:t> authority’s </a:t>
            </a:r>
            <a:r>
              <a:rPr lang="it-IT" sz="1800" dirty="0" err="1" smtClean="0"/>
              <a:t>ability</a:t>
            </a:r>
            <a:r>
              <a:rPr lang="it-IT" sz="1800" dirty="0" smtClean="0"/>
              <a:t> </a:t>
            </a:r>
            <a:r>
              <a:rPr lang="it-IT" sz="1800" dirty="0" err="1" smtClean="0"/>
              <a:t>to</a:t>
            </a:r>
            <a:r>
              <a:rPr lang="it-IT" sz="1800" dirty="0" smtClean="0"/>
              <a:t> </a:t>
            </a:r>
            <a:r>
              <a:rPr lang="it-IT" sz="1800" dirty="0" err="1" smtClean="0"/>
              <a:t>intake</a:t>
            </a:r>
            <a:r>
              <a:rPr lang="it-IT" sz="1800" dirty="0" smtClean="0"/>
              <a:t> and </a:t>
            </a:r>
            <a:r>
              <a:rPr lang="it-IT" sz="1800" dirty="0" err="1" smtClean="0"/>
              <a:t>process</a:t>
            </a:r>
            <a:r>
              <a:rPr lang="it-IT" sz="1800" dirty="0" smtClean="0"/>
              <a:t> </a:t>
            </a:r>
            <a:r>
              <a:rPr lang="it-IT" sz="1800" dirty="0" err="1" smtClean="0"/>
              <a:t>such</a:t>
            </a:r>
            <a:r>
              <a:rPr lang="it-IT" sz="1800" dirty="0" smtClean="0"/>
              <a:t> </a:t>
            </a:r>
            <a:r>
              <a:rPr lang="it-IT" sz="1800" dirty="0" err="1" smtClean="0"/>
              <a:t>disclosures</a:t>
            </a:r>
            <a:endParaRPr lang="en-US" sz="18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533400"/>
            <a:ext cx="7543800" cy="609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Secondary Issues 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657600" cy="228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447800"/>
            <a:ext cx="8458200" cy="4572000"/>
          </a:xfrm>
        </p:spPr>
        <p:txBody>
          <a:bodyPr/>
          <a:lstStyle/>
          <a:p>
            <a:pPr lvl="0" algn="ctr">
              <a:buNone/>
            </a:pPr>
            <a:endParaRPr lang="en-US" sz="1800" dirty="0" smtClean="0"/>
          </a:p>
          <a:p>
            <a:pPr lvl="0" algn="ctr">
              <a:buNone/>
            </a:pPr>
            <a:endParaRPr lang="en-US" sz="1800" dirty="0" smtClean="0"/>
          </a:p>
          <a:p>
            <a:pPr lvl="0" algn="ctr">
              <a:buNone/>
            </a:pPr>
            <a:endParaRPr lang="en-US" sz="1800" dirty="0" smtClean="0"/>
          </a:p>
          <a:p>
            <a:pPr lvl="0" algn="ctr">
              <a:buNone/>
            </a:pPr>
            <a:endParaRPr lang="en-US" sz="1800" dirty="0" smtClean="0"/>
          </a:p>
          <a:p>
            <a:pPr lvl="0" algn="ctr">
              <a:buNone/>
            </a:pPr>
            <a:endParaRPr lang="en-US" sz="1800" dirty="0" smtClean="0"/>
          </a:p>
          <a:p>
            <a:pPr lvl="0" algn="ctr">
              <a:buNone/>
            </a:pPr>
            <a:r>
              <a:rPr lang="en-US" sz="3600" dirty="0" smtClean="0"/>
              <a:t>Discussion</a:t>
            </a:r>
            <a:endParaRPr lang="en-US" sz="36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533400"/>
            <a:ext cx="7543800" cy="609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Secondary Issues 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657600" cy="228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71600"/>
            <a:ext cx="8458200" cy="4724400"/>
          </a:xfrm>
        </p:spPr>
        <p:txBody>
          <a:bodyPr/>
          <a:lstStyle/>
          <a:p>
            <a:pPr lvl="0"/>
            <a:r>
              <a:rPr lang="it-IT" dirty="0" err="1" smtClean="0"/>
              <a:t>Exception</a:t>
            </a:r>
            <a:r>
              <a:rPr lang="it-IT" dirty="0" smtClean="0"/>
              <a:t> </a:t>
            </a:r>
            <a:r>
              <a:rPr lang="it-IT" dirty="0" err="1" smtClean="0"/>
              <a:t>provision</a:t>
            </a:r>
            <a:endParaRPr lang="it-IT" dirty="0" smtClean="0"/>
          </a:p>
          <a:p>
            <a:pPr lvl="1"/>
            <a:r>
              <a:rPr lang="it-IT" dirty="0" err="1" smtClean="0"/>
              <a:t>Many</a:t>
            </a:r>
            <a:r>
              <a:rPr lang="it-IT" dirty="0" smtClean="0"/>
              <a:t> </a:t>
            </a:r>
            <a:r>
              <a:rPr lang="it-IT" dirty="0" err="1" smtClean="0"/>
              <a:t>respondents</a:t>
            </a:r>
            <a:r>
              <a:rPr lang="it-IT" dirty="0" smtClean="0"/>
              <a:t> </a:t>
            </a:r>
            <a:r>
              <a:rPr lang="it-IT" dirty="0" err="1" smtClean="0"/>
              <a:t>did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give</a:t>
            </a:r>
            <a:r>
              <a:rPr lang="it-IT" dirty="0" smtClean="0"/>
              <a:t> a </a:t>
            </a:r>
            <a:r>
              <a:rPr lang="it-IT" dirty="0" err="1" smtClean="0"/>
              <a:t>view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</a:t>
            </a:r>
            <a:r>
              <a:rPr lang="it-IT" dirty="0" err="1" smtClean="0"/>
              <a:t>they</a:t>
            </a:r>
            <a:r>
              <a:rPr lang="it-IT" dirty="0" smtClean="0"/>
              <a:t> </a:t>
            </a:r>
            <a:r>
              <a:rPr lang="it-IT" dirty="0" err="1" smtClean="0"/>
              <a:t>were</a:t>
            </a:r>
            <a:r>
              <a:rPr lang="it-IT" dirty="0" smtClean="0"/>
              <a:t> </a:t>
            </a:r>
            <a:r>
              <a:rPr lang="it-IT" dirty="0" err="1" smtClean="0"/>
              <a:t>opposed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reporting</a:t>
            </a:r>
            <a:r>
              <a:rPr lang="it-IT" dirty="0" smtClean="0"/>
              <a:t> </a:t>
            </a:r>
            <a:r>
              <a:rPr lang="it-IT" dirty="0" err="1" smtClean="0"/>
              <a:t>requirement</a:t>
            </a:r>
            <a:r>
              <a:rPr lang="it-IT" dirty="0" smtClean="0"/>
              <a:t> and, </a:t>
            </a:r>
            <a:r>
              <a:rPr lang="it-IT" dirty="0" err="1" smtClean="0"/>
              <a:t>accordingly</a:t>
            </a:r>
            <a:r>
              <a:rPr lang="it-IT" dirty="0" smtClean="0"/>
              <a:t>, </a:t>
            </a:r>
            <a:r>
              <a:rPr lang="it-IT" dirty="0" err="1" smtClean="0"/>
              <a:t>viewed</a:t>
            </a:r>
            <a:r>
              <a:rPr lang="it-IT" dirty="0" smtClean="0"/>
              <a:t> the </a:t>
            </a:r>
            <a:r>
              <a:rPr lang="it-IT" dirty="0" err="1" smtClean="0"/>
              <a:t>question</a:t>
            </a:r>
            <a:r>
              <a:rPr lang="it-IT" dirty="0" smtClean="0"/>
              <a:t> </a:t>
            </a:r>
            <a:r>
              <a:rPr lang="it-IT" dirty="0" err="1" smtClean="0"/>
              <a:t>as</a:t>
            </a:r>
            <a:r>
              <a:rPr lang="it-IT" dirty="0" smtClean="0"/>
              <a:t> </a:t>
            </a:r>
            <a:r>
              <a:rPr lang="it-IT" dirty="0" err="1" smtClean="0"/>
              <a:t>irrelevant</a:t>
            </a:r>
            <a:endParaRPr lang="it-IT" dirty="0" smtClean="0"/>
          </a:p>
          <a:p>
            <a:pPr lvl="1"/>
            <a:r>
              <a:rPr lang="it-IT" dirty="0" err="1" smtClean="0"/>
              <a:t>Many</a:t>
            </a:r>
            <a:r>
              <a:rPr lang="it-IT" dirty="0" smtClean="0"/>
              <a:t> </a:t>
            </a:r>
            <a:r>
              <a:rPr lang="it-IT" dirty="0" err="1" smtClean="0"/>
              <a:t>thought</a:t>
            </a:r>
            <a:r>
              <a:rPr lang="it-IT" dirty="0" smtClean="0"/>
              <a:t> the </a:t>
            </a:r>
            <a:r>
              <a:rPr lang="it-IT" dirty="0" err="1" smtClean="0"/>
              <a:t>provision</a:t>
            </a:r>
            <a:r>
              <a:rPr lang="it-IT" dirty="0" smtClean="0"/>
              <a:t> </a:t>
            </a:r>
            <a:r>
              <a:rPr lang="it-IT" dirty="0" err="1" smtClean="0"/>
              <a:t>lacked</a:t>
            </a:r>
            <a:r>
              <a:rPr lang="it-IT" dirty="0" smtClean="0"/>
              <a:t> </a:t>
            </a:r>
            <a:r>
              <a:rPr lang="it-IT" dirty="0" err="1" smtClean="0"/>
              <a:t>clarity</a:t>
            </a:r>
            <a:endParaRPr lang="it-IT" dirty="0" smtClean="0"/>
          </a:p>
          <a:p>
            <a:pPr lvl="1"/>
            <a:r>
              <a:rPr lang="it-IT" dirty="0" smtClean="0"/>
              <a:t>Some </a:t>
            </a:r>
            <a:r>
              <a:rPr lang="it-IT" dirty="0" err="1" smtClean="0"/>
              <a:t>thought</a:t>
            </a:r>
            <a:r>
              <a:rPr lang="it-IT" dirty="0" smtClean="0"/>
              <a:t> </a:t>
            </a:r>
            <a:r>
              <a:rPr lang="it-IT" dirty="0" err="1" smtClean="0"/>
              <a:t>that</a:t>
            </a:r>
            <a:r>
              <a:rPr lang="it-IT" dirty="0" smtClean="0"/>
              <a:t> the </a:t>
            </a:r>
            <a:r>
              <a:rPr lang="it-IT" dirty="0" err="1" smtClean="0"/>
              <a:t>circumstances</a:t>
            </a:r>
            <a:r>
              <a:rPr lang="it-IT" dirty="0" smtClean="0"/>
              <a:t> </a:t>
            </a:r>
            <a:r>
              <a:rPr lang="it-IT" dirty="0" err="1" smtClean="0"/>
              <a:t>should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expanded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inadequate</a:t>
            </a:r>
            <a:r>
              <a:rPr lang="it-IT" dirty="0" smtClean="0"/>
              <a:t> </a:t>
            </a:r>
            <a:r>
              <a:rPr lang="it-IT" dirty="0" err="1" smtClean="0"/>
              <a:t>legal</a:t>
            </a:r>
            <a:r>
              <a:rPr lang="it-IT" dirty="0" smtClean="0"/>
              <a:t> </a:t>
            </a:r>
            <a:r>
              <a:rPr lang="it-IT" dirty="0" err="1" smtClean="0"/>
              <a:t>protection</a:t>
            </a:r>
            <a:r>
              <a:rPr lang="it-IT" dirty="0" smtClean="0"/>
              <a:t>, </a:t>
            </a:r>
            <a:r>
              <a:rPr lang="it-IT" dirty="0" err="1" smtClean="0"/>
              <a:t>liability</a:t>
            </a:r>
            <a:r>
              <a:rPr lang="it-IT" dirty="0" smtClean="0"/>
              <a:t> </a:t>
            </a:r>
            <a:r>
              <a:rPr lang="it-IT" dirty="0" err="1" smtClean="0"/>
              <a:t>risks</a:t>
            </a:r>
            <a:r>
              <a:rPr lang="it-IT" dirty="0" smtClean="0"/>
              <a:t>, </a:t>
            </a:r>
            <a:r>
              <a:rPr lang="it-IT" dirty="0" err="1" smtClean="0"/>
              <a:t>threats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personal </a:t>
            </a:r>
            <a:r>
              <a:rPr lang="it-IT" dirty="0" err="1" smtClean="0"/>
              <a:t>property</a:t>
            </a:r>
            <a:r>
              <a:rPr lang="it-IT" dirty="0" smtClean="0"/>
              <a:t> </a:t>
            </a:r>
            <a:endParaRPr lang="it-IT" dirty="0" smtClean="0"/>
          </a:p>
          <a:p>
            <a:pPr lvl="0"/>
            <a:r>
              <a:rPr lang="it-IT" dirty="0" smtClean="0"/>
              <a:t>Scope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application</a:t>
            </a:r>
            <a:endParaRPr lang="it-IT" dirty="0" smtClean="0"/>
          </a:p>
          <a:p>
            <a:pPr lvl="1"/>
            <a:r>
              <a:rPr lang="it-IT" dirty="0" smtClean="0"/>
              <a:t>PA </a:t>
            </a:r>
            <a:r>
              <a:rPr lang="it-IT" dirty="0" err="1" smtClean="0"/>
              <a:t>performing</a:t>
            </a:r>
            <a:r>
              <a:rPr lang="it-IT" dirty="0" smtClean="0"/>
              <a:t> </a:t>
            </a:r>
            <a:r>
              <a:rPr lang="it-IT" dirty="0" err="1" smtClean="0"/>
              <a:t>non-audit</a:t>
            </a:r>
            <a:r>
              <a:rPr lang="it-IT" dirty="0" smtClean="0"/>
              <a:t> </a:t>
            </a:r>
            <a:r>
              <a:rPr lang="it-IT" dirty="0" err="1" smtClean="0"/>
              <a:t>services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an</a:t>
            </a:r>
            <a:r>
              <a:rPr lang="it-IT" dirty="0" smtClean="0"/>
              <a:t> </a:t>
            </a:r>
            <a:r>
              <a:rPr lang="it-IT" dirty="0" err="1" smtClean="0"/>
              <a:t>audit</a:t>
            </a:r>
            <a:r>
              <a:rPr lang="it-IT" dirty="0" smtClean="0"/>
              <a:t> client versus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an</a:t>
            </a:r>
            <a:r>
              <a:rPr lang="it-IT" dirty="0" smtClean="0"/>
              <a:t> </a:t>
            </a:r>
            <a:r>
              <a:rPr lang="it-IT" dirty="0" err="1" smtClean="0"/>
              <a:t>non-audit</a:t>
            </a:r>
            <a:r>
              <a:rPr lang="it-IT" dirty="0" smtClean="0"/>
              <a:t> client</a:t>
            </a:r>
          </a:p>
          <a:p>
            <a:pPr lvl="1"/>
            <a:r>
              <a:rPr lang="it-IT" dirty="0" smtClean="0"/>
              <a:t>PA </a:t>
            </a:r>
            <a:r>
              <a:rPr lang="it-IT" dirty="0" err="1" smtClean="0"/>
              <a:t>performing</a:t>
            </a:r>
            <a:r>
              <a:rPr lang="it-IT" dirty="0" smtClean="0"/>
              <a:t> </a:t>
            </a:r>
            <a:r>
              <a:rPr lang="it-IT" dirty="0" err="1" smtClean="0"/>
              <a:t>non-audit</a:t>
            </a:r>
            <a:r>
              <a:rPr lang="it-IT" dirty="0" smtClean="0"/>
              <a:t> </a:t>
            </a:r>
            <a:r>
              <a:rPr lang="it-IT" dirty="0" err="1" smtClean="0"/>
              <a:t>services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non-audit</a:t>
            </a:r>
            <a:r>
              <a:rPr lang="it-IT" dirty="0" smtClean="0"/>
              <a:t> client versus </a:t>
            </a:r>
            <a:r>
              <a:rPr lang="it-IT" dirty="0" err="1" smtClean="0"/>
              <a:t>auditors</a:t>
            </a:r>
            <a:endParaRPr lang="it-IT" dirty="0" smtClean="0"/>
          </a:p>
          <a:p>
            <a:pPr lvl="1"/>
            <a:r>
              <a:rPr lang="it-IT" dirty="0" err="1" smtClean="0"/>
              <a:t>Views</a:t>
            </a:r>
            <a:r>
              <a:rPr lang="it-IT" dirty="0" smtClean="0"/>
              <a:t> </a:t>
            </a:r>
            <a:r>
              <a:rPr lang="it-IT" dirty="0" err="1" smtClean="0"/>
              <a:t>were</a:t>
            </a:r>
            <a:r>
              <a:rPr lang="it-IT" dirty="0" smtClean="0"/>
              <a:t> </a:t>
            </a:r>
            <a:r>
              <a:rPr lang="it-IT" dirty="0" err="1" smtClean="0"/>
              <a:t>divided</a:t>
            </a:r>
            <a:r>
              <a:rPr lang="it-IT" dirty="0" smtClean="0"/>
              <a:t> on </a:t>
            </a:r>
            <a:r>
              <a:rPr lang="it-IT" dirty="0" err="1" smtClean="0"/>
              <a:t>both</a:t>
            </a:r>
            <a:r>
              <a:rPr lang="it-IT" dirty="0" smtClean="0"/>
              <a:t> </a:t>
            </a:r>
            <a:endParaRPr lang="it-IT" dirty="0" smtClean="0"/>
          </a:p>
          <a:p>
            <a:pPr lvl="0"/>
            <a:r>
              <a:rPr lang="it-IT" dirty="0" err="1" smtClean="0"/>
              <a:t>Documentation</a:t>
            </a:r>
            <a:endParaRPr lang="en-US" dirty="0" smtClean="0"/>
          </a:p>
          <a:p>
            <a:pPr lvl="1"/>
            <a:r>
              <a:rPr lang="en-US" dirty="0" smtClean="0"/>
              <a:t>Many thought the requirement to document was a departure from the existing approach of the Code</a:t>
            </a:r>
            <a:endParaRPr lang="en-US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533400"/>
            <a:ext cx="7543800" cy="609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Other Issues 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657600" cy="228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71600"/>
            <a:ext cx="8458200" cy="4724400"/>
          </a:xfrm>
        </p:spPr>
        <p:txBody>
          <a:bodyPr/>
          <a:lstStyle/>
          <a:p>
            <a:pPr lvl="0" algn="ctr">
              <a:buNone/>
            </a:pPr>
            <a:endParaRPr lang="en-US" dirty="0" smtClean="0"/>
          </a:p>
          <a:p>
            <a:pPr lvl="0" algn="ctr">
              <a:buNone/>
            </a:pPr>
            <a:endParaRPr lang="en-US" dirty="0" smtClean="0"/>
          </a:p>
          <a:p>
            <a:pPr lvl="0" algn="ctr">
              <a:buNone/>
            </a:pPr>
            <a:endParaRPr lang="en-US" dirty="0" smtClean="0"/>
          </a:p>
          <a:p>
            <a:pPr lvl="0" algn="ctr">
              <a:buNone/>
            </a:pPr>
            <a:endParaRPr lang="en-US" dirty="0" smtClean="0"/>
          </a:p>
          <a:p>
            <a:pPr lvl="0" algn="ctr">
              <a:buNone/>
            </a:pPr>
            <a:r>
              <a:rPr lang="en-US" sz="3600" dirty="0" smtClean="0"/>
              <a:t>Discussion</a:t>
            </a:r>
            <a:endParaRPr lang="en-US" sz="36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533400"/>
            <a:ext cx="7543800" cy="609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Other Issues 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657600" cy="228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533400"/>
            <a:ext cx="7543800" cy="5334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Summary of Responses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/>
            </a:r>
            <a:b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</a:b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429000" cy="228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</a:p>
          <a:p>
            <a:endParaRPr lang="en-US" dirty="0">
              <a:latin typeface="Arial" charset="0"/>
            </a:endParaRPr>
          </a:p>
          <a:p>
            <a:endParaRPr lang="en-US" dirty="0">
              <a:latin typeface="Arial" charset="0"/>
            </a:endParaRPr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</p:nvPr>
        </p:nvGraphicFramePr>
        <p:xfrm>
          <a:off x="380999" y="1524002"/>
          <a:ext cx="8458202" cy="4267197"/>
        </p:xfrm>
        <a:graphic>
          <a:graphicData uri="http://schemas.openxmlformats.org/drawingml/2006/table">
            <a:tbl>
              <a:tblPr/>
              <a:tblGrid>
                <a:gridCol w="3922150"/>
                <a:gridCol w="1193698"/>
                <a:gridCol w="1108434"/>
                <a:gridCol w="1108434"/>
                <a:gridCol w="1125486"/>
              </a:tblGrid>
              <a:tr h="475163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Overall Support?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47016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latin typeface="Arial"/>
                          <a:ea typeface="Calibri"/>
                          <a:cs typeface="Times New Roman"/>
                        </a:rPr>
                        <a:t>Category of Respondent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Yes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Part Support/ Concerns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No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Total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463574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 smtClean="0">
                          <a:latin typeface="Arial"/>
                          <a:ea typeface="Calibri"/>
                          <a:cs typeface="Times New Roman"/>
                        </a:rPr>
                        <a:t>IFAC </a:t>
                      </a: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Member Bodies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7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23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33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574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Firms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12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12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574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Regulators and Public Authorities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5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574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National Standard Setters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3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574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Other Professional organizations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4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14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latin typeface="Arial"/>
                          <a:ea typeface="Calibri"/>
                          <a:cs typeface="Times New Roman"/>
                        </a:rPr>
                        <a:t>18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574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Individuals &amp; Others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dirty="0">
                          <a:latin typeface="Arial"/>
                          <a:ea typeface="Calibri"/>
                          <a:cs typeface="Times New Roman"/>
                        </a:rPr>
                        <a:t>1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latin typeface="Arial"/>
                          <a:ea typeface="Calibri"/>
                          <a:cs typeface="Times New Roman"/>
                        </a:rPr>
                        <a:t>2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574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Total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9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10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>
                          <a:latin typeface="Arial"/>
                          <a:ea typeface="Calibri"/>
                          <a:cs typeface="Times New Roman"/>
                        </a:rPr>
                        <a:t>54</a:t>
                      </a:r>
                      <a:endParaRPr lang="it-IT" sz="12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ts val="14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200" b="1" dirty="0">
                          <a:latin typeface="Arial"/>
                          <a:ea typeface="Calibri"/>
                          <a:cs typeface="Times New Roman"/>
                        </a:rPr>
                        <a:t>73</a:t>
                      </a:r>
                      <a:endParaRPr lang="it-IT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it-IT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3017838" cy="7938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prstDash val="solid"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95400"/>
            <a:ext cx="8458200" cy="4724400"/>
          </a:xfrm>
        </p:spPr>
        <p:txBody>
          <a:bodyPr/>
          <a:lstStyle/>
          <a:p>
            <a:pPr marL="355600" indent="-355600"/>
            <a:r>
              <a:rPr lang="en-US" dirty="0" smtClean="0"/>
              <a:t>Pivotal issues:</a:t>
            </a:r>
          </a:p>
          <a:p>
            <a:pPr marL="755650" lvl="1" indent="-355600"/>
            <a:r>
              <a:rPr lang="en-US" dirty="0" smtClean="0"/>
              <a:t>Requirement for auditor to disclose to an appropriate authority</a:t>
            </a:r>
          </a:p>
          <a:p>
            <a:pPr marL="755650" lvl="1" indent="-355600"/>
            <a:r>
              <a:rPr lang="en-US" dirty="0" smtClean="0"/>
              <a:t>Requirement to disclose to external auditor for PAIB and PA performing non-assurance services to non-audit clients</a:t>
            </a:r>
          </a:p>
          <a:p>
            <a:pPr marL="755650" lvl="1" indent="-355600"/>
            <a:r>
              <a:rPr lang="en-US" dirty="0" smtClean="0"/>
              <a:t>Right with </a:t>
            </a:r>
            <a:r>
              <a:rPr lang="en-US" b="1" i="1" dirty="0" smtClean="0"/>
              <a:t>expectation</a:t>
            </a:r>
            <a:r>
              <a:rPr lang="en-US" dirty="0" smtClean="0"/>
              <a:t> to disclose to an appropriate authority for PAIB and PA performing non-assurance services to non-audit clients</a:t>
            </a:r>
          </a:p>
          <a:p>
            <a:pPr marL="355600" indent="-355600"/>
            <a:r>
              <a:rPr lang="en-US" dirty="0" smtClean="0"/>
              <a:t>Resolution of secondary issues will depend on how pivotal issues are addressed </a:t>
            </a:r>
          </a:p>
          <a:p>
            <a:pPr marL="355600" indent="-355600"/>
            <a:r>
              <a:rPr lang="en-US" dirty="0" smtClean="0"/>
              <a:t>Regulators were supportive but raised concerns about the direction of the </a:t>
            </a:r>
            <a:r>
              <a:rPr lang="en-US" dirty="0" smtClean="0"/>
              <a:t>project </a:t>
            </a:r>
          </a:p>
          <a:p>
            <a:pPr marL="355600" indent="-355600"/>
            <a:r>
              <a:rPr lang="en-US" u="sng" dirty="0" smtClean="0"/>
              <a:t>However</a:t>
            </a:r>
            <a:r>
              <a:rPr lang="en-US" dirty="0" smtClean="0"/>
              <a:t>:</a:t>
            </a:r>
            <a:r>
              <a:rPr lang="en-US" dirty="0" smtClean="0"/>
              <a:t> almost all respondents were supportive of the IESBA tackling the subject of illegal acts</a:t>
            </a:r>
          </a:p>
          <a:p>
            <a:pPr marL="355600" indent="-355600" algn="ctr">
              <a:buNone/>
            </a:pPr>
            <a:endParaRPr lang="en-US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533400"/>
            <a:ext cx="7543800" cy="609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Summary of Responses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/>
            </a:r>
            <a:b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</a:br>
            <a:endParaRPr lang="en-US" dirty="0">
              <a:latin typeface="Arial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657600" cy="228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71600"/>
            <a:ext cx="8458200" cy="4572000"/>
          </a:xfrm>
        </p:spPr>
        <p:txBody>
          <a:bodyPr/>
          <a:lstStyle/>
          <a:p>
            <a:pPr marL="0" lvl="0" indent="0">
              <a:buNone/>
            </a:pPr>
            <a:r>
              <a:rPr lang="en-US" dirty="0" smtClean="0"/>
              <a:t>Requirement for auditor to disclose to an appropriate authority</a:t>
            </a:r>
          </a:p>
          <a:p>
            <a:pPr lvl="1"/>
            <a:r>
              <a:rPr lang="en-US" dirty="0" smtClean="0"/>
              <a:t>Purview of national regulators and lawmakers</a:t>
            </a:r>
          </a:p>
          <a:p>
            <a:pPr lvl="1"/>
            <a:r>
              <a:rPr lang="en-US" dirty="0" smtClean="0"/>
              <a:t>Potential </a:t>
            </a:r>
            <a:r>
              <a:rPr lang="en-US" dirty="0" smtClean="0"/>
              <a:t>conflicts with local regulations</a:t>
            </a:r>
          </a:p>
          <a:p>
            <a:pPr lvl="1"/>
            <a:r>
              <a:rPr lang="en-US" dirty="0" smtClean="0"/>
              <a:t>Disproportionate to require without legal protections</a:t>
            </a:r>
          </a:p>
          <a:p>
            <a:pPr lvl="1"/>
            <a:r>
              <a:rPr lang="it-IT" dirty="0" err="1" smtClean="0"/>
              <a:t>Does</a:t>
            </a:r>
            <a:r>
              <a:rPr lang="it-IT" dirty="0" smtClean="0"/>
              <a:t> </a:t>
            </a:r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consider</a:t>
            </a:r>
            <a:r>
              <a:rPr lang="it-IT" dirty="0" smtClean="0"/>
              <a:t> authority’s </a:t>
            </a:r>
            <a:r>
              <a:rPr lang="it-IT" dirty="0" err="1" smtClean="0"/>
              <a:t>ability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intake</a:t>
            </a:r>
            <a:r>
              <a:rPr lang="it-IT" dirty="0" smtClean="0"/>
              <a:t> and </a:t>
            </a:r>
            <a:r>
              <a:rPr lang="it-IT" dirty="0" err="1" smtClean="0"/>
              <a:t>process</a:t>
            </a:r>
            <a:r>
              <a:rPr lang="it-IT" dirty="0" smtClean="0"/>
              <a:t> </a:t>
            </a:r>
            <a:r>
              <a:rPr lang="it-IT" dirty="0" err="1" smtClean="0"/>
              <a:t>such</a:t>
            </a:r>
            <a:r>
              <a:rPr lang="it-IT" dirty="0" smtClean="0"/>
              <a:t> </a:t>
            </a:r>
            <a:r>
              <a:rPr lang="it-IT" dirty="0" err="1" smtClean="0"/>
              <a:t>disclosures</a:t>
            </a:r>
            <a:endParaRPr lang="en-US" dirty="0" smtClean="0"/>
          </a:p>
          <a:p>
            <a:pPr lvl="1"/>
            <a:r>
              <a:rPr lang="en-US" dirty="0" smtClean="0"/>
              <a:t>Will </a:t>
            </a:r>
            <a:r>
              <a:rPr lang="en-US" dirty="0" smtClean="0"/>
              <a:t>fundamentally impact “PA-Client” relationship</a:t>
            </a:r>
          </a:p>
          <a:p>
            <a:pPr lvl="1"/>
            <a:r>
              <a:rPr lang="en-US" dirty="0" smtClean="0"/>
              <a:t>Primary responsibility for reporting lies with management and TCWG</a:t>
            </a:r>
          </a:p>
          <a:p>
            <a:pPr lvl="1"/>
            <a:r>
              <a:rPr lang="en-US" dirty="0" smtClean="0"/>
              <a:t>Could create conflicts:</a:t>
            </a:r>
          </a:p>
          <a:p>
            <a:pPr lvl="2"/>
            <a:r>
              <a:rPr lang="en-US" dirty="0" smtClean="0"/>
              <a:t>PAs that are also lawyers</a:t>
            </a:r>
          </a:p>
          <a:p>
            <a:pPr lvl="2"/>
            <a:r>
              <a:rPr lang="en-US" dirty="0" smtClean="0"/>
              <a:t>Lawyers that practice within an accounting network</a:t>
            </a:r>
          </a:p>
          <a:p>
            <a:pPr lvl="2"/>
            <a:r>
              <a:rPr lang="en-US" dirty="0" smtClean="0"/>
              <a:t>In services being provided by PAs under legal privilege</a:t>
            </a:r>
          </a:p>
          <a:p>
            <a:pPr lvl="1"/>
            <a:r>
              <a:rPr lang="en-US" dirty="0" smtClean="0"/>
              <a:t>Reference made to OECD anti-bribery recommendations of 2009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533400"/>
            <a:ext cx="7543800" cy="609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Pivotal Issues Raised by Respondents 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/>
            </a:r>
            <a:b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</a:br>
            <a:endParaRPr lang="en-US" dirty="0">
              <a:latin typeface="Arial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657600" cy="228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371600"/>
            <a:ext cx="8458200" cy="4572000"/>
          </a:xfrm>
        </p:spPr>
        <p:txBody>
          <a:bodyPr/>
          <a:lstStyle/>
          <a:p>
            <a:pPr marL="0" lvl="0" indent="0">
              <a:buNone/>
            </a:pPr>
            <a:r>
              <a:rPr lang="en-US" dirty="0" smtClean="0"/>
              <a:t>Requirement for auditor to disclose to an appropriate authority</a:t>
            </a:r>
          </a:p>
          <a:p>
            <a:pPr lvl="1">
              <a:buNone/>
            </a:pPr>
            <a:r>
              <a:rPr lang="en-US" i="1" dirty="0" smtClean="0"/>
              <a:t>Alternative suggestions</a:t>
            </a:r>
          </a:p>
          <a:p>
            <a:pPr lvl="1"/>
            <a:r>
              <a:rPr lang="en-US" dirty="0" smtClean="0"/>
              <a:t>Most respondents were supportive of providing guidance that would help PAs address SIAs</a:t>
            </a:r>
          </a:p>
          <a:p>
            <a:pPr lvl="1"/>
            <a:r>
              <a:rPr lang="en-US" dirty="0" smtClean="0"/>
              <a:t>A number of respondents supported the concept that the auditor be permitted to disclose in certain circumstances</a:t>
            </a:r>
          </a:p>
          <a:p>
            <a:pPr lvl="1"/>
            <a:r>
              <a:rPr lang="en-US" dirty="0" smtClean="0"/>
              <a:t>Some respondents suggested the IESBA and IFAC engage with governments and regulators through the G20 and IOSCO to explore global principles for reporting of illegal acts (similar to AML)</a:t>
            </a:r>
          </a:p>
          <a:p>
            <a:pPr lvl="1">
              <a:buNone/>
            </a:pPr>
            <a:endParaRPr lang="en-US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533400"/>
            <a:ext cx="7543800" cy="609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Pivotal Issues Raised by Respondents 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/>
            </a:r>
            <a:b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</a:br>
            <a:endParaRPr lang="en-US" dirty="0">
              <a:latin typeface="Arial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657600" cy="228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447800"/>
            <a:ext cx="8458200" cy="4572000"/>
          </a:xfrm>
        </p:spPr>
        <p:txBody>
          <a:bodyPr/>
          <a:lstStyle/>
          <a:p>
            <a:pPr lvl="0"/>
            <a:r>
              <a:rPr lang="en-US" dirty="0" smtClean="0"/>
              <a:t>Requirement for other PAs to disclose to the external auditor</a:t>
            </a:r>
            <a:endParaRPr lang="it-IT" dirty="0" smtClean="0"/>
          </a:p>
          <a:p>
            <a:pPr lvl="1"/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Receiving such disclosures is the role of management and TCWG and not the external auditor</a:t>
            </a:r>
          </a:p>
          <a:p>
            <a:pPr lvl="1"/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Conflicts with legal and confidentiality requirements </a:t>
            </a:r>
          </a:p>
          <a:p>
            <a:pPr lvl="1"/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Companies may be discouraged from engaging PAs to perform forensic accounting, due diligence and services performed under attorney-client privilege</a:t>
            </a:r>
          </a:p>
          <a:p>
            <a:pPr lvl="1"/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Unclear external auditors’ responsibilities with respect to such </a:t>
            </a:r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disclosures</a:t>
            </a:r>
          </a:p>
          <a:p>
            <a:pPr lvl="1"/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Auditor forced to deal with vexatious reports or reports unrelated to audit</a:t>
            </a:r>
            <a:endParaRPr lang="en-US" dirty="0" smtClean="0">
              <a:solidFill>
                <a:schemeClr val="tx2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1">
              <a:buNone/>
            </a:pPr>
            <a:r>
              <a:rPr lang="en-US" i="1" dirty="0" smtClean="0"/>
              <a:t>Alternative suggestions</a:t>
            </a:r>
          </a:p>
          <a:p>
            <a:pPr lvl="1"/>
            <a:r>
              <a:rPr lang="en-US" dirty="0" smtClean="0">
                <a:solidFill>
                  <a:schemeClr val="tx2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rPr>
              <a:t>A number of respondents considered such a disclosure as an option that was available to other PAs faced with an SIA rather than a requirement</a:t>
            </a:r>
          </a:p>
          <a:p>
            <a:pPr lvl="1">
              <a:buNone/>
            </a:pPr>
            <a:endParaRPr lang="en-US" dirty="0" smtClean="0">
              <a:solidFill>
                <a:schemeClr val="tx2">
                  <a:lumMod val="75000"/>
                  <a:lumOff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533400"/>
            <a:ext cx="7543800" cy="609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Pivotal Issues Raised by Respondents 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/>
            </a:r>
            <a:b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</a:br>
            <a:endParaRPr lang="en-US" dirty="0">
              <a:latin typeface="Arial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657600" cy="228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447800"/>
            <a:ext cx="8458200" cy="4572000"/>
          </a:xfrm>
        </p:spPr>
        <p:txBody>
          <a:bodyPr/>
          <a:lstStyle/>
          <a:p>
            <a:pPr lvl="0"/>
            <a:r>
              <a:rPr lang="en-US" dirty="0" smtClean="0"/>
              <a:t>Right with expectation for other PAs to disclose to an appropriate authority</a:t>
            </a:r>
          </a:p>
          <a:p>
            <a:pPr lvl="1"/>
            <a:r>
              <a:rPr lang="en-US" dirty="0" smtClean="0"/>
              <a:t>Right + expectation = De facto requirement</a:t>
            </a:r>
          </a:p>
          <a:p>
            <a:pPr lvl="1"/>
            <a:r>
              <a:rPr lang="en-US" dirty="0" smtClean="0"/>
              <a:t>Purview of national regulators and lawmakers</a:t>
            </a:r>
          </a:p>
          <a:p>
            <a:pPr lvl="1"/>
            <a:r>
              <a:rPr lang="en-US" dirty="0" smtClean="0"/>
              <a:t>A professional code cannot provide for a “right” that overrides statutory and regulatory confidentiality</a:t>
            </a:r>
          </a:p>
          <a:p>
            <a:pPr lvl="1">
              <a:buNone/>
            </a:pPr>
            <a:r>
              <a:rPr lang="en-US" i="1" dirty="0" smtClean="0"/>
              <a:t>Alternative suggestions</a:t>
            </a:r>
          </a:p>
          <a:p>
            <a:pPr lvl="1"/>
            <a:r>
              <a:rPr lang="en-US" dirty="0" smtClean="0"/>
              <a:t>Many supported simply a “right” or being “permitted “ to disclose without the expectation to exercise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533400"/>
            <a:ext cx="7543800" cy="609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Pivotal Issues Raised by Respondents 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/>
            </a:r>
            <a:b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</a:br>
            <a:endParaRPr lang="en-US" dirty="0">
              <a:latin typeface="Arial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657600" cy="228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4724400"/>
          </a:xfrm>
        </p:spPr>
        <p:txBody>
          <a:bodyPr/>
          <a:lstStyle/>
          <a:p>
            <a:pPr lvl="0"/>
            <a:r>
              <a:rPr lang="it-IT" sz="2000" dirty="0" err="1" smtClean="0"/>
              <a:t>Support</a:t>
            </a:r>
            <a:r>
              <a:rPr lang="it-IT" sz="2000" dirty="0" smtClean="0"/>
              <a:t> </a:t>
            </a:r>
            <a:r>
              <a:rPr lang="it-IT" sz="2000" dirty="0" err="1" smtClean="0"/>
              <a:t>for</a:t>
            </a:r>
            <a:r>
              <a:rPr lang="it-IT" sz="2000" dirty="0" smtClean="0"/>
              <a:t> </a:t>
            </a:r>
            <a:r>
              <a:rPr lang="it-IT" sz="2000" dirty="0" err="1" smtClean="0"/>
              <a:t>better</a:t>
            </a:r>
            <a:r>
              <a:rPr lang="it-IT" sz="2000" dirty="0" smtClean="0"/>
              <a:t> </a:t>
            </a:r>
            <a:r>
              <a:rPr lang="it-IT" sz="2000" dirty="0" err="1" smtClean="0"/>
              <a:t>guidance</a:t>
            </a:r>
            <a:r>
              <a:rPr lang="it-IT" sz="2000" dirty="0" smtClean="0"/>
              <a:t> in Code</a:t>
            </a:r>
          </a:p>
          <a:p>
            <a:r>
              <a:rPr lang="it-IT" sz="2000" dirty="0" err="1" smtClean="0"/>
              <a:t>Redeliberate</a:t>
            </a:r>
            <a:r>
              <a:rPr lang="it-IT" sz="2000" dirty="0" smtClean="0"/>
              <a:t> </a:t>
            </a:r>
            <a:r>
              <a:rPr lang="it-IT" sz="2000" dirty="0" err="1" smtClean="0"/>
              <a:t>to</a:t>
            </a:r>
            <a:r>
              <a:rPr lang="it-IT" sz="2000" dirty="0" smtClean="0"/>
              <a:t> a </a:t>
            </a:r>
            <a:r>
              <a:rPr lang="it-IT" sz="2000" dirty="0" err="1" smtClean="0"/>
              <a:t>proper</a:t>
            </a:r>
            <a:r>
              <a:rPr lang="it-IT" sz="2000" dirty="0" smtClean="0"/>
              <a:t> </a:t>
            </a:r>
            <a:r>
              <a:rPr lang="it-IT" sz="2000" dirty="0" err="1" smtClean="0"/>
              <a:t>balance</a:t>
            </a:r>
            <a:r>
              <a:rPr lang="it-IT" sz="2000" dirty="0" smtClean="0"/>
              <a:t> </a:t>
            </a:r>
            <a:r>
              <a:rPr lang="it-IT" sz="2000" dirty="0" err="1" smtClean="0"/>
              <a:t>between</a:t>
            </a:r>
            <a:r>
              <a:rPr lang="it-IT" sz="2000" dirty="0" smtClean="0"/>
              <a:t> </a:t>
            </a:r>
            <a:r>
              <a:rPr lang="it-IT" sz="2000" dirty="0" err="1" smtClean="0"/>
              <a:t>what</a:t>
            </a:r>
            <a:r>
              <a:rPr lang="it-IT" sz="2000" dirty="0" smtClean="0"/>
              <a:t> PA </a:t>
            </a:r>
            <a:r>
              <a:rPr lang="it-IT" sz="2000" dirty="0" err="1" smtClean="0"/>
              <a:t>is</a:t>
            </a:r>
            <a:r>
              <a:rPr lang="it-IT" sz="2000" dirty="0" smtClean="0"/>
              <a:t> </a:t>
            </a:r>
            <a:r>
              <a:rPr lang="it-IT" sz="2000" dirty="0" err="1" smtClean="0"/>
              <a:t>called</a:t>
            </a:r>
            <a:r>
              <a:rPr lang="it-IT" sz="2000" dirty="0" smtClean="0"/>
              <a:t> </a:t>
            </a:r>
            <a:r>
              <a:rPr lang="it-IT" sz="2000" dirty="0" err="1" smtClean="0"/>
              <a:t>upon</a:t>
            </a:r>
            <a:r>
              <a:rPr lang="it-IT" sz="2000" dirty="0" smtClean="0"/>
              <a:t> and </a:t>
            </a:r>
            <a:r>
              <a:rPr lang="it-IT" sz="2000" dirty="0" err="1" smtClean="0"/>
              <a:t>allowed</a:t>
            </a:r>
            <a:r>
              <a:rPr lang="it-IT" sz="2000" dirty="0" smtClean="0"/>
              <a:t> </a:t>
            </a:r>
            <a:r>
              <a:rPr lang="it-IT" sz="2000" dirty="0" err="1" smtClean="0"/>
              <a:t>to</a:t>
            </a:r>
            <a:r>
              <a:rPr lang="it-IT" sz="2000" dirty="0" smtClean="0"/>
              <a:t> do </a:t>
            </a:r>
            <a:r>
              <a:rPr lang="it-IT" sz="2000" dirty="0" err="1" smtClean="0"/>
              <a:t>with</a:t>
            </a:r>
            <a:r>
              <a:rPr lang="it-IT" sz="2000" dirty="0" smtClean="0"/>
              <a:t> </a:t>
            </a:r>
            <a:r>
              <a:rPr lang="it-IT" sz="2000" dirty="0" err="1" smtClean="0"/>
              <a:t>respect</a:t>
            </a:r>
            <a:r>
              <a:rPr lang="it-IT" sz="2000" dirty="0" smtClean="0"/>
              <a:t> </a:t>
            </a:r>
            <a:r>
              <a:rPr lang="it-IT" sz="2000" dirty="0" err="1" smtClean="0"/>
              <a:t>to</a:t>
            </a:r>
            <a:r>
              <a:rPr lang="it-IT" sz="2000" dirty="0" smtClean="0"/>
              <a:t> </a:t>
            </a:r>
            <a:r>
              <a:rPr lang="it-IT" sz="2000" dirty="0" err="1" smtClean="0"/>
              <a:t>SIAs</a:t>
            </a:r>
            <a:endParaRPr lang="it-IT" sz="2000" dirty="0" smtClean="0"/>
          </a:p>
          <a:p>
            <a:r>
              <a:rPr lang="it-IT" sz="2000" dirty="0" err="1" smtClean="0"/>
              <a:t>Does</a:t>
            </a:r>
            <a:r>
              <a:rPr lang="it-IT" sz="2000" dirty="0" smtClean="0"/>
              <a:t> </a:t>
            </a:r>
            <a:r>
              <a:rPr lang="it-IT" sz="2000" dirty="0" err="1" smtClean="0"/>
              <a:t>not</a:t>
            </a:r>
            <a:r>
              <a:rPr lang="it-IT" sz="2000" dirty="0" smtClean="0"/>
              <a:t> </a:t>
            </a:r>
            <a:r>
              <a:rPr lang="it-IT" sz="2000" dirty="0" err="1" smtClean="0"/>
              <a:t>consider</a:t>
            </a:r>
            <a:r>
              <a:rPr lang="it-IT" sz="2000" dirty="0" smtClean="0"/>
              <a:t> authority’s </a:t>
            </a:r>
            <a:r>
              <a:rPr lang="it-IT" sz="2000" dirty="0" err="1" smtClean="0"/>
              <a:t>ability</a:t>
            </a:r>
            <a:r>
              <a:rPr lang="it-IT" sz="2000" dirty="0" smtClean="0"/>
              <a:t> </a:t>
            </a:r>
            <a:r>
              <a:rPr lang="it-IT" sz="2000" dirty="0" err="1" smtClean="0"/>
              <a:t>to</a:t>
            </a:r>
            <a:r>
              <a:rPr lang="it-IT" sz="2000" dirty="0" smtClean="0"/>
              <a:t> </a:t>
            </a:r>
            <a:r>
              <a:rPr lang="it-IT" sz="2000" dirty="0" err="1" smtClean="0"/>
              <a:t>intake</a:t>
            </a:r>
            <a:r>
              <a:rPr lang="it-IT" sz="2000" dirty="0" smtClean="0"/>
              <a:t> and </a:t>
            </a:r>
            <a:r>
              <a:rPr lang="it-IT" sz="2000" dirty="0" err="1" smtClean="0"/>
              <a:t>process</a:t>
            </a:r>
            <a:r>
              <a:rPr lang="it-IT" sz="2000" dirty="0" smtClean="0"/>
              <a:t> </a:t>
            </a:r>
            <a:r>
              <a:rPr lang="it-IT" sz="2000" dirty="0" err="1" smtClean="0"/>
              <a:t>such</a:t>
            </a:r>
            <a:r>
              <a:rPr lang="it-IT" sz="2000" dirty="0" smtClean="0"/>
              <a:t> </a:t>
            </a:r>
            <a:r>
              <a:rPr lang="it-IT" sz="2000" dirty="0" err="1" smtClean="0"/>
              <a:t>disclosures</a:t>
            </a:r>
            <a:endParaRPr lang="it-IT" sz="2000" dirty="0" smtClean="0"/>
          </a:p>
          <a:p>
            <a:r>
              <a:rPr lang="it-IT" sz="2000" dirty="0" err="1" smtClean="0"/>
              <a:t>Confirms</a:t>
            </a:r>
            <a:r>
              <a:rPr lang="it-IT" sz="2000" dirty="0" smtClean="0"/>
              <a:t> </a:t>
            </a:r>
            <a:r>
              <a:rPr lang="it-IT" sz="2000" dirty="0" err="1" smtClean="0"/>
              <a:t>need</a:t>
            </a:r>
            <a:r>
              <a:rPr lang="it-IT" sz="2000" dirty="0" smtClean="0"/>
              <a:t> </a:t>
            </a:r>
            <a:r>
              <a:rPr lang="it-IT" sz="2000" dirty="0" err="1" smtClean="0"/>
              <a:t>to</a:t>
            </a:r>
            <a:r>
              <a:rPr lang="it-IT" sz="2000" dirty="0" smtClean="0"/>
              <a:t> </a:t>
            </a:r>
            <a:r>
              <a:rPr lang="it-IT" sz="2000" dirty="0" err="1" smtClean="0"/>
              <a:t>address</a:t>
            </a:r>
            <a:r>
              <a:rPr lang="it-IT" sz="2000" dirty="0" smtClean="0"/>
              <a:t> </a:t>
            </a:r>
            <a:r>
              <a:rPr lang="it-IT" sz="2000" dirty="0" err="1" smtClean="0"/>
              <a:t>PAs</a:t>
            </a:r>
            <a:r>
              <a:rPr lang="it-IT" sz="2000" dirty="0" smtClean="0"/>
              <a:t> </a:t>
            </a:r>
            <a:r>
              <a:rPr lang="it-IT" sz="2000" dirty="0" err="1" smtClean="0"/>
              <a:t>other</a:t>
            </a:r>
            <a:r>
              <a:rPr lang="it-IT" sz="2000" dirty="0" smtClean="0"/>
              <a:t> </a:t>
            </a:r>
            <a:r>
              <a:rPr lang="it-IT" sz="2000" dirty="0" err="1" smtClean="0"/>
              <a:t>than</a:t>
            </a:r>
            <a:r>
              <a:rPr lang="it-IT" sz="2000" dirty="0" smtClean="0"/>
              <a:t> </a:t>
            </a:r>
            <a:r>
              <a:rPr lang="it-IT" sz="2000" dirty="0" err="1" smtClean="0"/>
              <a:t>auditors</a:t>
            </a:r>
            <a:r>
              <a:rPr lang="it-IT" sz="2000" dirty="0" smtClean="0"/>
              <a:t> </a:t>
            </a:r>
          </a:p>
          <a:p>
            <a:pPr lvl="0"/>
            <a:r>
              <a:rPr lang="it-IT" sz="2000" dirty="0" err="1" smtClean="0"/>
              <a:t>Reconsider</a:t>
            </a:r>
            <a:r>
              <a:rPr lang="it-IT" sz="2000" dirty="0" smtClean="0"/>
              <a:t>:</a:t>
            </a:r>
          </a:p>
          <a:p>
            <a:pPr lvl="1"/>
            <a:r>
              <a:rPr lang="it-IT" dirty="0" err="1" smtClean="0"/>
              <a:t>Types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</a:t>
            </a:r>
            <a:r>
              <a:rPr lang="it-IT" dirty="0" err="1" smtClean="0"/>
              <a:t>illegal</a:t>
            </a:r>
            <a:r>
              <a:rPr lang="it-IT" dirty="0" smtClean="0"/>
              <a:t> </a:t>
            </a:r>
            <a:r>
              <a:rPr lang="it-IT" dirty="0" err="1" smtClean="0"/>
              <a:t>acts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covered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the </a:t>
            </a:r>
            <a:r>
              <a:rPr lang="it-IT" dirty="0" err="1" smtClean="0"/>
              <a:t>proposals</a:t>
            </a:r>
            <a:endParaRPr lang="it-IT" dirty="0" smtClean="0"/>
          </a:p>
          <a:p>
            <a:pPr lvl="1"/>
            <a:r>
              <a:rPr lang="it-IT" dirty="0" err="1" smtClean="0"/>
              <a:t>Responsibilities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management and TCWG</a:t>
            </a:r>
          </a:p>
          <a:p>
            <a:pPr lvl="1"/>
            <a:r>
              <a:rPr lang="it-IT" dirty="0" err="1" smtClean="0"/>
              <a:t>Responsibilities</a:t>
            </a:r>
            <a:r>
              <a:rPr lang="it-IT" dirty="0" smtClean="0"/>
              <a:t> </a:t>
            </a:r>
            <a:r>
              <a:rPr lang="it-IT" dirty="0" err="1" smtClean="0"/>
              <a:t>of</a:t>
            </a:r>
            <a:r>
              <a:rPr lang="it-IT" dirty="0" smtClean="0"/>
              <a:t> auditor </a:t>
            </a:r>
            <a:r>
              <a:rPr lang="it-IT" dirty="0" err="1" smtClean="0"/>
              <a:t>where</a:t>
            </a:r>
            <a:r>
              <a:rPr lang="it-IT" dirty="0" smtClean="0"/>
              <a:t> </a:t>
            </a:r>
            <a:r>
              <a:rPr lang="it-IT" dirty="0" err="1" smtClean="0"/>
              <a:t>there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 smtClean="0"/>
              <a:t>disagreement</a:t>
            </a:r>
            <a:r>
              <a:rPr lang="it-IT" dirty="0" smtClean="0"/>
              <a:t> </a:t>
            </a:r>
            <a:r>
              <a:rPr lang="it-IT" dirty="0" err="1" smtClean="0"/>
              <a:t>with</a:t>
            </a:r>
            <a:r>
              <a:rPr lang="it-IT" dirty="0" smtClean="0"/>
              <a:t> client</a:t>
            </a:r>
          </a:p>
          <a:p>
            <a:pPr lvl="1"/>
            <a:r>
              <a:rPr lang="it-IT" dirty="0" err="1" smtClean="0"/>
              <a:t>Establish</a:t>
            </a:r>
            <a:r>
              <a:rPr lang="it-IT" dirty="0" smtClean="0"/>
              <a:t> </a:t>
            </a:r>
            <a:r>
              <a:rPr lang="it-IT" dirty="0" err="1" smtClean="0"/>
              <a:t>illegal</a:t>
            </a:r>
            <a:r>
              <a:rPr lang="it-IT" dirty="0" smtClean="0"/>
              <a:t> </a:t>
            </a:r>
            <a:r>
              <a:rPr lang="it-IT" dirty="0" err="1" smtClean="0"/>
              <a:t>acts</a:t>
            </a:r>
            <a:r>
              <a:rPr lang="it-IT" dirty="0" smtClean="0"/>
              <a:t> </a:t>
            </a:r>
            <a:r>
              <a:rPr lang="it-IT" dirty="0" err="1" smtClean="0"/>
              <a:t>which</a:t>
            </a:r>
            <a:r>
              <a:rPr lang="it-IT" dirty="0" smtClean="0"/>
              <a:t> </a:t>
            </a:r>
            <a:r>
              <a:rPr lang="it-IT" dirty="0" err="1" smtClean="0"/>
              <a:t>call</a:t>
            </a:r>
            <a:r>
              <a:rPr lang="it-IT" dirty="0" smtClean="0"/>
              <a:t> </a:t>
            </a:r>
            <a:r>
              <a:rPr lang="it-IT" dirty="0" err="1" smtClean="0"/>
              <a:t>for</a:t>
            </a:r>
            <a:r>
              <a:rPr lang="it-IT" dirty="0" smtClean="0"/>
              <a:t> </a:t>
            </a:r>
            <a:r>
              <a:rPr lang="it-IT" dirty="0" err="1" smtClean="0"/>
              <a:t>steps</a:t>
            </a:r>
            <a:r>
              <a:rPr lang="it-IT" dirty="0" smtClean="0"/>
              <a:t> </a:t>
            </a:r>
            <a:r>
              <a:rPr lang="it-IT" dirty="0" err="1" smtClean="0"/>
              <a:t>incremental</a:t>
            </a:r>
            <a:r>
              <a:rPr lang="it-IT" dirty="0" smtClean="0"/>
              <a:t>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ISAs</a:t>
            </a:r>
            <a:endParaRPr lang="it-IT" dirty="0" smtClean="0"/>
          </a:p>
          <a:p>
            <a:r>
              <a:rPr lang="it-IT" sz="2000" dirty="0" err="1" smtClean="0"/>
              <a:t>Interaction</a:t>
            </a:r>
            <a:r>
              <a:rPr lang="it-IT" sz="2000" dirty="0" smtClean="0"/>
              <a:t> </a:t>
            </a:r>
            <a:r>
              <a:rPr lang="it-IT" sz="2000" dirty="0" err="1" smtClean="0"/>
              <a:t>with</a:t>
            </a:r>
            <a:r>
              <a:rPr lang="it-IT" sz="2000" dirty="0" smtClean="0"/>
              <a:t> IAASB and </a:t>
            </a:r>
            <a:r>
              <a:rPr lang="it-IT" sz="2000" dirty="0" err="1" smtClean="0"/>
              <a:t>its</a:t>
            </a:r>
            <a:r>
              <a:rPr lang="it-IT" sz="2000" dirty="0" smtClean="0"/>
              <a:t> project </a:t>
            </a:r>
            <a:r>
              <a:rPr lang="it-IT" sz="2000" dirty="0" err="1" smtClean="0"/>
              <a:t>of</a:t>
            </a:r>
            <a:r>
              <a:rPr lang="it-IT" sz="2000" dirty="0" smtClean="0"/>
              <a:t> auditor </a:t>
            </a:r>
            <a:r>
              <a:rPr lang="it-IT" sz="2000" dirty="0" err="1" smtClean="0"/>
              <a:t>communications</a:t>
            </a:r>
            <a:endParaRPr lang="it-IT" sz="2000" dirty="0" smtClean="0"/>
          </a:p>
          <a:p>
            <a:r>
              <a:rPr lang="it-IT" sz="2000" dirty="0" err="1" smtClean="0"/>
              <a:t>Offer</a:t>
            </a:r>
            <a:r>
              <a:rPr lang="it-IT" sz="2000" dirty="0" smtClean="0"/>
              <a:t> </a:t>
            </a:r>
            <a:r>
              <a:rPr lang="it-IT" sz="2000" dirty="0" err="1" smtClean="0"/>
              <a:t>to</a:t>
            </a:r>
            <a:r>
              <a:rPr lang="it-IT" sz="2000" dirty="0" smtClean="0"/>
              <a:t> </a:t>
            </a:r>
            <a:r>
              <a:rPr lang="it-IT" sz="2000" dirty="0" err="1" smtClean="0"/>
              <a:t>discuss</a:t>
            </a:r>
            <a:r>
              <a:rPr lang="it-IT" sz="2000" dirty="0" smtClean="0"/>
              <a:t> </a:t>
            </a:r>
            <a:r>
              <a:rPr lang="it-IT" sz="2000" dirty="0" err="1" smtClean="0"/>
              <a:t>experiences</a:t>
            </a:r>
            <a:r>
              <a:rPr lang="it-IT" sz="2000" dirty="0" smtClean="0"/>
              <a:t> </a:t>
            </a:r>
            <a:r>
              <a:rPr lang="it-IT" sz="2000" dirty="0" err="1" smtClean="0"/>
              <a:t>with</a:t>
            </a:r>
            <a:r>
              <a:rPr lang="it-IT" sz="2000" dirty="0" smtClean="0"/>
              <a:t> </a:t>
            </a:r>
            <a:r>
              <a:rPr lang="it-IT" sz="2000" dirty="0" err="1" smtClean="0"/>
              <a:t>individual</a:t>
            </a:r>
            <a:r>
              <a:rPr lang="it-IT" sz="2000" dirty="0" smtClean="0"/>
              <a:t> IOSCO </a:t>
            </a:r>
            <a:r>
              <a:rPr lang="it-IT" sz="2000" dirty="0" err="1" smtClean="0"/>
              <a:t>members</a:t>
            </a:r>
            <a:endParaRPr lang="it-IT" sz="2000" dirty="0" smtClean="0"/>
          </a:p>
          <a:p>
            <a:pPr lvl="1"/>
            <a:endParaRPr lang="it-IT" sz="2000" dirty="0" smtClean="0"/>
          </a:p>
          <a:p>
            <a:pPr lvl="1"/>
            <a:endParaRPr lang="it-IT" sz="2000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533400"/>
            <a:ext cx="7543800" cy="609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IOSCO – Key Comments </a:t>
            </a:r>
            <a: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  <a:t/>
            </a:r>
            <a:br>
              <a:rPr lang="en-US" dirty="0">
                <a:latin typeface="Arial" charset="0"/>
                <a:ea typeface="ヒラギノ角ゴ Pro W3" charset="0"/>
                <a:cs typeface="ヒラギノ角ゴ Pro W3" charset="0"/>
              </a:rPr>
            </a:br>
            <a:endParaRPr lang="en-US" dirty="0">
              <a:latin typeface="Arial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657600" cy="228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95400"/>
            <a:ext cx="8458200" cy="4800600"/>
          </a:xfrm>
        </p:spPr>
        <p:txBody>
          <a:bodyPr/>
          <a:lstStyle/>
          <a:p>
            <a:pPr lvl="0" algn="ctr">
              <a:buNone/>
            </a:pPr>
            <a:endParaRPr lang="it-IT" sz="3600" dirty="0" smtClean="0"/>
          </a:p>
          <a:p>
            <a:pPr lvl="0" algn="ctr">
              <a:buNone/>
            </a:pPr>
            <a:endParaRPr lang="it-IT" sz="3600" dirty="0" smtClean="0"/>
          </a:p>
          <a:p>
            <a:pPr lvl="0" algn="ctr">
              <a:buNone/>
            </a:pPr>
            <a:endParaRPr lang="it-IT" sz="3600" dirty="0" smtClean="0"/>
          </a:p>
          <a:p>
            <a:pPr lvl="0" algn="ctr">
              <a:buNone/>
            </a:pPr>
            <a:r>
              <a:rPr lang="it-IT" sz="3600" dirty="0" err="1" smtClean="0"/>
              <a:t>To</a:t>
            </a:r>
            <a:r>
              <a:rPr lang="it-IT" sz="3600" dirty="0" smtClean="0"/>
              <a:t> </a:t>
            </a:r>
            <a:r>
              <a:rPr lang="it-IT" sz="3600" dirty="0" smtClean="0"/>
              <a:t>c</a:t>
            </a:r>
            <a:r>
              <a:rPr lang="it-IT" sz="3600" dirty="0" smtClean="0"/>
              <a:t>ontinue or </a:t>
            </a:r>
            <a:r>
              <a:rPr lang="it-IT" sz="3600" dirty="0" err="1" smtClean="0"/>
              <a:t>not</a:t>
            </a:r>
            <a:r>
              <a:rPr lang="it-IT" sz="3600" dirty="0" smtClean="0"/>
              <a:t> </a:t>
            </a:r>
            <a:r>
              <a:rPr lang="it-IT" sz="3600" dirty="0" err="1" smtClean="0"/>
              <a:t>to</a:t>
            </a:r>
            <a:r>
              <a:rPr lang="it-IT" sz="3600" dirty="0" smtClean="0"/>
              <a:t> continue?</a:t>
            </a:r>
          </a:p>
          <a:p>
            <a:pPr lvl="0" algn="ctr">
              <a:buNone/>
            </a:pPr>
            <a:endParaRPr lang="it-IT" sz="3600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533400"/>
            <a:ext cx="7543800" cy="609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Discussion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657600" cy="228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FAC_Powerpoint_template_BLUE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IFAC_Powerpoint_template_BLUE RIBBON_IESBA</Template>
  <TotalTime>2222</TotalTime>
  <Words>1233</Words>
  <Application>Microsoft Office PowerPoint</Application>
  <PresentationFormat>Letter Paper (8.5x11 in)</PresentationFormat>
  <Paragraphs>205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IFAC_Powerpoint_template_BLUE RIBBON_IESBA</vt:lpstr>
      <vt:lpstr>Responding to Suspected Illegal Acts</vt:lpstr>
      <vt:lpstr>Summary of Responses </vt:lpstr>
      <vt:lpstr>Summary of Responses </vt:lpstr>
      <vt:lpstr>Pivotal Issues Raised by Respondents  </vt:lpstr>
      <vt:lpstr>Pivotal Issues Raised by Respondents  </vt:lpstr>
      <vt:lpstr>Pivotal Issues Raised by Respondents  </vt:lpstr>
      <vt:lpstr>Pivotal Issues Raised by Respondents  </vt:lpstr>
      <vt:lpstr>IOSCO – Key Comments  </vt:lpstr>
      <vt:lpstr>Discussion</vt:lpstr>
      <vt:lpstr>Discussion</vt:lpstr>
      <vt:lpstr>Secondary Issues</vt:lpstr>
      <vt:lpstr>Secondary Issues </vt:lpstr>
      <vt:lpstr>Secondary Issues </vt:lpstr>
      <vt:lpstr>Secondary Issues </vt:lpstr>
      <vt:lpstr>Secondary Issues </vt:lpstr>
      <vt:lpstr>Other Issues </vt:lpstr>
      <vt:lpstr>Other Issues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X100</dc:creator>
  <cp:lastModifiedBy>Robert Franchini</cp:lastModifiedBy>
  <cp:revision>156</cp:revision>
  <cp:lastPrinted>2011-09-27T17:54:21Z</cp:lastPrinted>
  <dcterms:created xsi:type="dcterms:W3CDTF">2012-02-10T19:11:35Z</dcterms:created>
  <dcterms:modified xsi:type="dcterms:W3CDTF">2013-03-11T01:07:26Z</dcterms:modified>
</cp:coreProperties>
</file>