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bookmarkIdSeed="2">
  <p:sldMasterIdLst>
    <p:sldMasterId id="2147483726" r:id="rId1"/>
  </p:sldMasterIdLst>
  <p:notesMasterIdLst>
    <p:notesMasterId r:id="rId24"/>
  </p:notesMasterIdLst>
  <p:handoutMasterIdLst>
    <p:handoutMasterId r:id="rId25"/>
  </p:handoutMasterIdLst>
  <p:sldIdLst>
    <p:sldId id="474" r:id="rId2"/>
    <p:sldId id="512" r:id="rId3"/>
    <p:sldId id="530" r:id="rId4"/>
    <p:sldId id="524" r:id="rId5"/>
    <p:sldId id="527" r:id="rId6"/>
    <p:sldId id="531" r:id="rId7"/>
    <p:sldId id="528" r:id="rId8"/>
    <p:sldId id="532" r:id="rId9"/>
    <p:sldId id="533" r:id="rId10"/>
    <p:sldId id="513" r:id="rId11"/>
    <p:sldId id="526" r:id="rId12"/>
    <p:sldId id="514" r:id="rId13"/>
    <p:sldId id="515" r:id="rId14"/>
    <p:sldId id="517" r:id="rId15"/>
    <p:sldId id="518" r:id="rId16"/>
    <p:sldId id="519" r:id="rId17"/>
    <p:sldId id="523" r:id="rId18"/>
    <p:sldId id="522" r:id="rId19"/>
    <p:sldId id="520" r:id="rId20"/>
    <p:sldId id="521" r:id="rId21"/>
    <p:sldId id="525" r:id="rId22"/>
    <p:sldId id="511" r:id="rId23"/>
  </p:sldIdLst>
  <p:sldSz cx="9144000" cy="5143500" type="screen16x9"/>
  <p:notesSz cx="6950075" cy="9236075"/>
  <p:defaultTex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1493">
          <p15:clr>
            <a:srgbClr val="A4A3A4"/>
          </p15:clr>
        </p15:guide>
        <p15:guide id="2" orient="horz" pos="295">
          <p15:clr>
            <a:srgbClr val="A4A3A4"/>
          </p15:clr>
        </p15:guide>
        <p15:guide id="3" orient="horz" pos="852" userDrawn="1">
          <p15:clr>
            <a:srgbClr val="A4A3A4"/>
          </p15:clr>
        </p15:guide>
        <p15:guide id="4" orient="horz" pos="2784">
          <p15:clr>
            <a:srgbClr val="A4A3A4"/>
          </p15:clr>
        </p15:guide>
        <p15:guide id="5"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iane Jules" initials="DJ"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3C80"/>
    <a:srgbClr val="1A276D"/>
    <a:srgbClr val="7F7F7F"/>
    <a:srgbClr val="E58D23"/>
    <a:srgbClr val="F4E8BE"/>
    <a:srgbClr val="7030A0"/>
    <a:srgbClr val="12A9D9"/>
    <a:srgbClr val="2D8EC2"/>
    <a:srgbClr val="68B133"/>
    <a:srgbClr val="16813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79589" autoAdjust="0"/>
  </p:normalViewPr>
  <p:slideViewPr>
    <p:cSldViewPr showGuides="1">
      <p:cViewPr varScale="1">
        <p:scale>
          <a:sx n="122" d="100"/>
          <a:sy n="122" d="100"/>
        </p:scale>
        <p:origin x="1266" y="102"/>
      </p:cViewPr>
      <p:guideLst>
        <p:guide orient="horz" pos="1493"/>
        <p:guide orient="horz" pos="295"/>
        <p:guide orient="horz" pos="852"/>
        <p:guide orient="horz" pos="2784"/>
        <p:guide pos="2880"/>
      </p:guideLst>
    </p:cSldViewPr>
  </p:slideViewPr>
  <p:outlineViewPr>
    <p:cViewPr>
      <p:scale>
        <a:sx n="33" d="100"/>
        <a:sy n="33" d="100"/>
      </p:scale>
      <p:origin x="0" y="0"/>
    </p:cViewPr>
  </p:outlineViewPr>
  <p:notesTextViewPr>
    <p:cViewPr>
      <p:scale>
        <a:sx n="66" d="100"/>
        <a:sy n="66" d="100"/>
      </p:scale>
      <p:origin x="0" y="0"/>
    </p:cViewPr>
  </p:notesTextViewPr>
  <p:sorterViewPr>
    <p:cViewPr>
      <p:scale>
        <a:sx n="66" d="100"/>
        <a:sy n="66" d="100"/>
      </p:scale>
      <p:origin x="0" y="0"/>
    </p:cViewPr>
  </p:sorterViewPr>
  <p:notesViewPr>
    <p:cSldViewPr>
      <p:cViewPr varScale="1">
        <p:scale>
          <a:sx n="103" d="100"/>
          <a:sy n="103" d="100"/>
        </p:scale>
        <p:origin x="102" y="21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image" Target="../media/image5.jpg"/></Relationships>
</file>

<file path=ppt/diagrams/_rels/drawing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image" Target="../media/image5.jp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3061573-FDDA-4269-98EF-7B17AEFB799D}" type="doc">
      <dgm:prSet loTypeId="urn:microsoft.com/office/officeart/2008/layout/AlternatingPictureBlocks" loCatId="list" qsTypeId="urn:microsoft.com/office/officeart/2005/8/quickstyle/simple1" qsCatId="simple" csTypeId="urn:microsoft.com/office/officeart/2005/8/colors/accent1_2" csCatId="accent1" phldr="1"/>
      <dgm:spPr/>
      <dgm:t>
        <a:bodyPr/>
        <a:lstStyle/>
        <a:p>
          <a:endParaRPr lang="en-US"/>
        </a:p>
      </dgm:t>
    </dgm:pt>
    <dgm:pt modelId="{511C1647-3415-472D-9261-1BBA17A45011}">
      <dgm:prSet/>
      <dgm:spPr/>
      <dgm:t>
        <a:bodyPr/>
        <a:lstStyle/>
        <a:p>
          <a:pPr rtl="0"/>
          <a:r>
            <a:rPr lang="en-US" dirty="0" smtClean="0"/>
            <a:t>Teleconference with Chairs of IAASB PS Sub-Working Group and IAESB PS Task Force on February 28 </a:t>
          </a:r>
          <a:endParaRPr lang="en-US" dirty="0"/>
        </a:p>
      </dgm:t>
    </dgm:pt>
    <dgm:pt modelId="{AF57B1E1-43BD-48A8-9CCB-BEED559245E6}" type="parTrans" cxnId="{412AEC62-3A3F-4BE2-AD46-1E22F9A95638}">
      <dgm:prSet/>
      <dgm:spPr/>
      <dgm:t>
        <a:bodyPr/>
        <a:lstStyle/>
        <a:p>
          <a:endParaRPr lang="en-US"/>
        </a:p>
      </dgm:t>
    </dgm:pt>
    <dgm:pt modelId="{E9C53BDE-F8F8-4ECC-A884-7F63F56ACA1F}" type="sibTrans" cxnId="{412AEC62-3A3F-4BE2-AD46-1E22F9A95638}">
      <dgm:prSet/>
      <dgm:spPr/>
      <dgm:t>
        <a:bodyPr/>
        <a:lstStyle/>
        <a:p>
          <a:endParaRPr lang="en-US"/>
        </a:p>
      </dgm:t>
    </dgm:pt>
    <dgm:pt modelId="{BB32682D-DBBE-43AF-BC00-57A7CA298B30}">
      <dgm:prSet/>
      <dgm:spPr/>
      <dgm:t>
        <a:bodyPr/>
        <a:lstStyle/>
        <a:p>
          <a:pPr rtl="0"/>
          <a:r>
            <a:rPr lang="en-US" dirty="0" smtClean="0"/>
            <a:t>IESBA CAG Meeting on March 4</a:t>
          </a:r>
          <a:endParaRPr lang="en-US" dirty="0"/>
        </a:p>
      </dgm:t>
    </dgm:pt>
    <dgm:pt modelId="{76B668CA-F8F0-48BF-BDA7-321531A3AD2B}" type="parTrans" cxnId="{64340EA2-832A-4F58-8AAC-661DFD08D557}">
      <dgm:prSet/>
      <dgm:spPr/>
      <dgm:t>
        <a:bodyPr/>
        <a:lstStyle/>
        <a:p>
          <a:endParaRPr lang="en-US"/>
        </a:p>
      </dgm:t>
    </dgm:pt>
    <dgm:pt modelId="{9E436419-9DD4-4D10-B1C9-740512FDD5E8}" type="sibTrans" cxnId="{64340EA2-832A-4F58-8AAC-661DFD08D557}">
      <dgm:prSet/>
      <dgm:spPr/>
      <dgm:t>
        <a:bodyPr/>
        <a:lstStyle/>
        <a:p>
          <a:endParaRPr lang="en-US"/>
        </a:p>
      </dgm:t>
    </dgm:pt>
    <dgm:pt modelId="{05F74737-C5BF-4D92-A970-AA7A740F12B5}" type="pres">
      <dgm:prSet presAssocID="{63061573-FDDA-4269-98EF-7B17AEFB799D}" presName="linearFlow" presStyleCnt="0">
        <dgm:presLayoutVars>
          <dgm:dir/>
          <dgm:resizeHandles val="exact"/>
        </dgm:presLayoutVars>
      </dgm:prSet>
      <dgm:spPr/>
      <dgm:t>
        <a:bodyPr/>
        <a:lstStyle/>
        <a:p>
          <a:endParaRPr lang="en-US"/>
        </a:p>
      </dgm:t>
    </dgm:pt>
    <dgm:pt modelId="{AE52DB33-C440-4864-9D36-AFFFDF285C6D}" type="pres">
      <dgm:prSet presAssocID="{511C1647-3415-472D-9261-1BBA17A45011}" presName="comp" presStyleCnt="0"/>
      <dgm:spPr/>
    </dgm:pt>
    <dgm:pt modelId="{40E0B72E-CFF4-48B4-A76E-85B68293D4D3}" type="pres">
      <dgm:prSet presAssocID="{511C1647-3415-472D-9261-1BBA17A45011}" presName="rect2" presStyleLbl="node1" presStyleIdx="0" presStyleCnt="2">
        <dgm:presLayoutVars>
          <dgm:bulletEnabled val="1"/>
        </dgm:presLayoutVars>
      </dgm:prSet>
      <dgm:spPr/>
      <dgm:t>
        <a:bodyPr/>
        <a:lstStyle/>
        <a:p>
          <a:endParaRPr lang="en-US"/>
        </a:p>
      </dgm:t>
    </dgm:pt>
    <dgm:pt modelId="{B1D7DDB2-E031-4953-AB72-443C06C02424}" type="pres">
      <dgm:prSet presAssocID="{511C1647-3415-472D-9261-1BBA17A45011}" presName="rect1" presStyleLbl="lnNode1" presStyleIdx="0" presStyleCnt="2"/>
      <dgm:spPr>
        <a:blipFill>
          <a:blip xmlns:r="http://schemas.openxmlformats.org/officeDocument/2006/relationships" r:embed="rId1">
            <a:extLst>
              <a:ext uri="{28A0092B-C50C-407E-A947-70E740481C1C}">
                <a14:useLocalDpi xmlns:a14="http://schemas.microsoft.com/office/drawing/2010/main" val="0"/>
              </a:ext>
            </a:extLst>
          </a:blip>
          <a:srcRect/>
          <a:stretch>
            <a:fillRect l="-63000" r="-63000"/>
          </a:stretch>
        </a:blipFill>
      </dgm:spPr>
    </dgm:pt>
    <dgm:pt modelId="{9E80223B-E708-40CB-82A7-0200527A4C59}" type="pres">
      <dgm:prSet presAssocID="{E9C53BDE-F8F8-4ECC-A884-7F63F56ACA1F}" presName="sibTrans" presStyleCnt="0"/>
      <dgm:spPr/>
    </dgm:pt>
    <dgm:pt modelId="{8B23D323-72F8-4018-BDDA-C509EC8E18FD}" type="pres">
      <dgm:prSet presAssocID="{BB32682D-DBBE-43AF-BC00-57A7CA298B30}" presName="comp" presStyleCnt="0"/>
      <dgm:spPr/>
    </dgm:pt>
    <dgm:pt modelId="{6849FE94-3A33-4709-A004-C57A8BFA8825}" type="pres">
      <dgm:prSet presAssocID="{BB32682D-DBBE-43AF-BC00-57A7CA298B30}" presName="rect2" presStyleLbl="node1" presStyleIdx="1" presStyleCnt="2">
        <dgm:presLayoutVars>
          <dgm:bulletEnabled val="1"/>
        </dgm:presLayoutVars>
      </dgm:prSet>
      <dgm:spPr/>
      <dgm:t>
        <a:bodyPr/>
        <a:lstStyle/>
        <a:p>
          <a:endParaRPr lang="en-US"/>
        </a:p>
      </dgm:t>
    </dgm:pt>
    <dgm:pt modelId="{5051971E-613A-4797-B0EF-A99A1352C2D7}" type="pres">
      <dgm:prSet presAssocID="{BB32682D-DBBE-43AF-BC00-57A7CA298B30}" presName="rect1" presStyleLbl="lnNode1" presStyleIdx="1" presStyleCnt="2"/>
      <dgm:spPr>
        <a:blipFill>
          <a:blip xmlns:r="http://schemas.openxmlformats.org/officeDocument/2006/relationships" r:embed="rId2">
            <a:extLst>
              <a:ext uri="{28A0092B-C50C-407E-A947-70E740481C1C}">
                <a14:useLocalDpi xmlns:a14="http://schemas.microsoft.com/office/drawing/2010/main" val="0"/>
              </a:ext>
            </a:extLst>
          </a:blip>
          <a:srcRect/>
          <a:stretch>
            <a:fillRect l="-26000" r="-26000"/>
          </a:stretch>
        </a:blipFill>
      </dgm:spPr>
    </dgm:pt>
  </dgm:ptLst>
  <dgm:cxnLst>
    <dgm:cxn modelId="{067B2362-BEB7-4059-BC7A-465583645ACC}" type="presOf" srcId="{BB32682D-DBBE-43AF-BC00-57A7CA298B30}" destId="{6849FE94-3A33-4709-A004-C57A8BFA8825}" srcOrd="0" destOrd="0" presId="urn:microsoft.com/office/officeart/2008/layout/AlternatingPictureBlocks"/>
    <dgm:cxn modelId="{42E16E9E-9A09-48C8-BF32-98693526694F}" type="presOf" srcId="{63061573-FDDA-4269-98EF-7B17AEFB799D}" destId="{05F74737-C5BF-4D92-A970-AA7A740F12B5}" srcOrd="0" destOrd="0" presId="urn:microsoft.com/office/officeart/2008/layout/AlternatingPictureBlocks"/>
    <dgm:cxn modelId="{412AEC62-3A3F-4BE2-AD46-1E22F9A95638}" srcId="{63061573-FDDA-4269-98EF-7B17AEFB799D}" destId="{511C1647-3415-472D-9261-1BBA17A45011}" srcOrd="0" destOrd="0" parTransId="{AF57B1E1-43BD-48A8-9CCB-BEED559245E6}" sibTransId="{E9C53BDE-F8F8-4ECC-A884-7F63F56ACA1F}"/>
    <dgm:cxn modelId="{64340EA2-832A-4F58-8AAC-661DFD08D557}" srcId="{63061573-FDDA-4269-98EF-7B17AEFB799D}" destId="{BB32682D-DBBE-43AF-BC00-57A7CA298B30}" srcOrd="1" destOrd="0" parTransId="{76B668CA-F8F0-48BF-BDA7-321531A3AD2B}" sibTransId="{9E436419-9DD4-4D10-B1C9-740512FDD5E8}"/>
    <dgm:cxn modelId="{9CC58D9D-D46D-4857-9A42-145DF8C2A082}" type="presOf" srcId="{511C1647-3415-472D-9261-1BBA17A45011}" destId="{40E0B72E-CFF4-48B4-A76E-85B68293D4D3}" srcOrd="0" destOrd="0" presId="urn:microsoft.com/office/officeart/2008/layout/AlternatingPictureBlocks"/>
    <dgm:cxn modelId="{102D0D98-2BC1-4093-B1A5-B22EE109F51C}" type="presParOf" srcId="{05F74737-C5BF-4D92-A970-AA7A740F12B5}" destId="{AE52DB33-C440-4864-9D36-AFFFDF285C6D}" srcOrd="0" destOrd="0" presId="urn:microsoft.com/office/officeart/2008/layout/AlternatingPictureBlocks"/>
    <dgm:cxn modelId="{EE3669CF-50B4-4264-96A3-264ECB0B4D94}" type="presParOf" srcId="{AE52DB33-C440-4864-9D36-AFFFDF285C6D}" destId="{40E0B72E-CFF4-48B4-A76E-85B68293D4D3}" srcOrd="0" destOrd="0" presId="urn:microsoft.com/office/officeart/2008/layout/AlternatingPictureBlocks"/>
    <dgm:cxn modelId="{DDA7E328-AE47-447E-9563-3635AD0807EF}" type="presParOf" srcId="{AE52DB33-C440-4864-9D36-AFFFDF285C6D}" destId="{B1D7DDB2-E031-4953-AB72-443C06C02424}" srcOrd="1" destOrd="0" presId="urn:microsoft.com/office/officeart/2008/layout/AlternatingPictureBlocks"/>
    <dgm:cxn modelId="{9CF8B8E3-AF9E-4383-A31B-EE5A72AF027C}" type="presParOf" srcId="{05F74737-C5BF-4D92-A970-AA7A740F12B5}" destId="{9E80223B-E708-40CB-82A7-0200527A4C59}" srcOrd="1" destOrd="0" presId="urn:microsoft.com/office/officeart/2008/layout/AlternatingPictureBlocks"/>
    <dgm:cxn modelId="{1896828F-ECAB-4E99-931B-E93C4E27826C}" type="presParOf" srcId="{05F74737-C5BF-4D92-A970-AA7A740F12B5}" destId="{8B23D323-72F8-4018-BDDA-C509EC8E18FD}" srcOrd="2" destOrd="0" presId="urn:microsoft.com/office/officeart/2008/layout/AlternatingPictureBlocks"/>
    <dgm:cxn modelId="{8B065F0B-2462-4999-B9BD-126D5F3E244D}" type="presParOf" srcId="{8B23D323-72F8-4018-BDDA-C509EC8E18FD}" destId="{6849FE94-3A33-4709-A004-C57A8BFA8825}" srcOrd="0" destOrd="0" presId="urn:microsoft.com/office/officeart/2008/layout/AlternatingPictureBlocks"/>
    <dgm:cxn modelId="{FFD0934D-1CC7-4E01-84B8-BD2B0752DE5C}" type="presParOf" srcId="{8B23D323-72F8-4018-BDDA-C509EC8E18FD}" destId="{5051971E-613A-4797-B0EF-A99A1352C2D7}" srcOrd="1" destOrd="0" presId="urn:microsoft.com/office/officeart/2008/layout/AlternatingPictureBlock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E0B72E-CFF4-48B4-A76E-85B68293D4D3}">
      <dsp:nvSpPr>
        <dsp:cNvPr id="0" name=""/>
        <dsp:cNvSpPr/>
      </dsp:nvSpPr>
      <dsp:spPr>
        <a:xfrm>
          <a:off x="3400625" y="1584"/>
          <a:ext cx="3265162" cy="147678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kern="1200" dirty="0" smtClean="0"/>
            <a:t>Teleconference with Chairs of IAASB PS Sub-Working Group and IAESB PS Task Force on February 28 </a:t>
          </a:r>
          <a:endParaRPr lang="en-US" sz="2000" kern="1200" dirty="0"/>
        </a:p>
      </dsp:txBody>
      <dsp:txXfrm>
        <a:off x="3400625" y="1584"/>
        <a:ext cx="3265162" cy="1476780"/>
      </dsp:txXfrm>
    </dsp:sp>
    <dsp:sp modelId="{B1D7DDB2-E031-4953-AB72-443C06C02424}">
      <dsp:nvSpPr>
        <dsp:cNvPr id="0" name=""/>
        <dsp:cNvSpPr/>
      </dsp:nvSpPr>
      <dsp:spPr>
        <a:xfrm>
          <a:off x="1792411" y="1584"/>
          <a:ext cx="1462013" cy="1476780"/>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63000" r="-63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849FE94-3A33-4709-A004-C57A8BFA8825}">
      <dsp:nvSpPr>
        <dsp:cNvPr id="0" name=""/>
        <dsp:cNvSpPr/>
      </dsp:nvSpPr>
      <dsp:spPr>
        <a:xfrm>
          <a:off x="1792411" y="1722034"/>
          <a:ext cx="3265162" cy="147678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kern="1200" dirty="0" smtClean="0"/>
            <a:t>IESBA CAG Meeting on March 4</a:t>
          </a:r>
          <a:endParaRPr lang="en-US" sz="2000" kern="1200" dirty="0"/>
        </a:p>
      </dsp:txBody>
      <dsp:txXfrm>
        <a:off x="1792411" y="1722034"/>
        <a:ext cx="3265162" cy="1476780"/>
      </dsp:txXfrm>
    </dsp:sp>
    <dsp:sp modelId="{5051971E-613A-4797-B0EF-A99A1352C2D7}">
      <dsp:nvSpPr>
        <dsp:cNvPr id="0" name=""/>
        <dsp:cNvSpPr/>
      </dsp:nvSpPr>
      <dsp:spPr>
        <a:xfrm>
          <a:off x="5203775" y="1722034"/>
          <a:ext cx="1462013" cy="1476780"/>
        </a:xfrm>
        <a:prstGeom prst="rect">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26000" r="-26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8/layout/AlternatingPictureBlocks">
  <dgm:title val=""/>
  <dgm:desc val=""/>
  <dgm:catLst>
    <dgm:cat type="picture" pri="15000"/>
    <dgm:cat type="pictureconvert" pri="15000"/>
    <dgm:cat type="list" pri="13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primFontSz" for="des" ptType="node" op="equ" val="65"/>
      <dgm:constr type="w" for="ch" forName="comp" refType="w"/>
      <dgm:constr type="h" for="ch" forName="comp" refType="h"/>
      <dgm:constr type="h" for="ch" forName="sibTrans" refType="w" refFor="ch" refForName="comp" op="equ" fact="0.05"/>
    </dgm:constrLst>
    <dgm:ruleLst/>
    <dgm:forEach name="Name0" axis="ch" ptType="node">
      <dgm:layoutNode name="comp" styleLbl="node1">
        <dgm:alg type="composite">
          <dgm:param type="ar" val="3.30"/>
        </dgm:alg>
        <dgm:shape xmlns:r="http://schemas.openxmlformats.org/officeDocument/2006/relationships" r:blip="">
          <dgm:adjLst/>
        </dgm:shape>
        <dgm:presOf/>
        <dgm:choose name="Name1">
          <dgm:if name="Name2" func="var" arg="dir" op="equ" val="norm">
            <dgm:choose name="Name4">
              <dgm:if name="Name5" axis="desOrSelf" ptType="node" func="posOdd" op="equ" val="1">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if>
              <dgm:else name="Name6">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else>
            </dgm:choose>
          </dgm:if>
          <dgm:else name="Name3">
            <dgm:choose name="Name7">
              <dgm:if name="Name8" axis="desOrSelf" ptType="node" func="posOdd" op="equ" val="1">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if>
              <dgm:else name="Name9">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else>
            </dgm:choose>
          </dgm:else>
        </dgm:choose>
        <dgm:ruleLst/>
        <dgm:layoutNode name="rect2" styleLbl="node1">
          <dgm:varLst>
            <dgm:bulletEnabled val="1"/>
          </dgm:varLst>
          <dgm:alg type="tx"/>
          <dgm:shape xmlns:r="http://schemas.openxmlformats.org/officeDocument/2006/relationships" type="rect" r:blip="">
            <dgm:adjLst/>
          </dgm:shape>
          <dgm:presOf axis="desOrSelf" ptType="node"/>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 styleLbl="lnNod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11699" cy="463408"/>
          </a:xfrm>
          <a:prstGeom prst="rect">
            <a:avLst/>
          </a:prstGeom>
        </p:spPr>
        <p:txBody>
          <a:bodyPr vert="horz" lIns="92486" tIns="46243" rIns="92486" bIns="46243" rtlCol="0"/>
          <a:lstStyle>
            <a:lvl1pPr algn="l">
              <a:defRPr sz="1200"/>
            </a:lvl1pPr>
          </a:lstStyle>
          <a:p>
            <a:endParaRPr lang="en-US"/>
          </a:p>
        </p:txBody>
      </p:sp>
      <p:sp>
        <p:nvSpPr>
          <p:cNvPr id="3" name="Date Placeholder 2"/>
          <p:cNvSpPr>
            <a:spLocks noGrp="1"/>
          </p:cNvSpPr>
          <p:nvPr>
            <p:ph type="dt" sz="quarter" idx="1"/>
          </p:nvPr>
        </p:nvSpPr>
        <p:spPr>
          <a:xfrm>
            <a:off x="3936769" y="1"/>
            <a:ext cx="3011699" cy="463408"/>
          </a:xfrm>
          <a:prstGeom prst="rect">
            <a:avLst/>
          </a:prstGeom>
        </p:spPr>
        <p:txBody>
          <a:bodyPr vert="horz" lIns="92486" tIns="46243" rIns="92486" bIns="46243" rtlCol="0"/>
          <a:lstStyle>
            <a:lvl1pPr algn="r">
              <a:defRPr sz="1200"/>
            </a:lvl1pPr>
          </a:lstStyle>
          <a:p>
            <a:fld id="{82966FC0-F8C2-4FE6-BD06-E65E8491B0F5}" type="datetimeFigureOut">
              <a:rPr lang="en-US" smtClean="0"/>
              <a:t>3/8/2019</a:t>
            </a:fld>
            <a:endParaRPr lang="en-US"/>
          </a:p>
        </p:txBody>
      </p:sp>
      <p:sp>
        <p:nvSpPr>
          <p:cNvPr id="4" name="Footer Placeholder 3"/>
          <p:cNvSpPr>
            <a:spLocks noGrp="1"/>
          </p:cNvSpPr>
          <p:nvPr>
            <p:ph type="ftr" sz="quarter" idx="2"/>
          </p:nvPr>
        </p:nvSpPr>
        <p:spPr>
          <a:xfrm>
            <a:off x="0" y="8772670"/>
            <a:ext cx="3011699" cy="463407"/>
          </a:xfrm>
          <a:prstGeom prst="rect">
            <a:avLst/>
          </a:prstGeom>
        </p:spPr>
        <p:txBody>
          <a:bodyPr vert="horz" lIns="92486" tIns="46243" rIns="92486" bIns="46243" rtlCol="0" anchor="b"/>
          <a:lstStyle>
            <a:lvl1pPr algn="l">
              <a:defRPr sz="1200"/>
            </a:lvl1pPr>
          </a:lstStyle>
          <a:p>
            <a:endParaRPr lang="en-US"/>
          </a:p>
        </p:txBody>
      </p:sp>
      <p:sp>
        <p:nvSpPr>
          <p:cNvPr id="5" name="Slide Number Placeholder 4"/>
          <p:cNvSpPr>
            <a:spLocks noGrp="1"/>
          </p:cNvSpPr>
          <p:nvPr>
            <p:ph type="sldNum" sz="quarter" idx="3"/>
          </p:nvPr>
        </p:nvSpPr>
        <p:spPr>
          <a:xfrm>
            <a:off x="3936769" y="8772670"/>
            <a:ext cx="3011699" cy="463407"/>
          </a:xfrm>
          <a:prstGeom prst="rect">
            <a:avLst/>
          </a:prstGeom>
        </p:spPr>
        <p:txBody>
          <a:bodyPr vert="horz" lIns="92486" tIns="46243" rIns="92486" bIns="46243" rtlCol="0" anchor="b"/>
          <a:lstStyle>
            <a:lvl1pPr algn="r">
              <a:defRPr sz="1200"/>
            </a:lvl1pPr>
          </a:lstStyle>
          <a:p>
            <a:fld id="{B868A395-1FB7-42DF-B263-E37D1A565FE1}" type="slidenum">
              <a:rPr lang="en-US" smtClean="0"/>
              <a:t>‹#›</a:t>
            </a:fld>
            <a:endParaRPr lang="en-US"/>
          </a:p>
        </p:txBody>
      </p:sp>
    </p:spTree>
    <p:extLst>
      <p:ext uri="{BB962C8B-B14F-4D97-AF65-F5344CB8AC3E}">
        <p14:creationId xmlns:p14="http://schemas.microsoft.com/office/powerpoint/2010/main" val="10125823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1804"/>
          </a:xfrm>
          <a:prstGeom prst="rect">
            <a:avLst/>
          </a:prstGeom>
        </p:spPr>
        <p:txBody>
          <a:bodyPr vert="horz" lIns="92486" tIns="46243" rIns="92486" bIns="46243" rtlCol="0"/>
          <a:lstStyle>
            <a:lvl1pPr algn="l">
              <a:defRPr sz="1200">
                <a:ea typeface="ヒラギノ角ゴ Pro W3" charset="-128"/>
                <a:cs typeface="ヒラギノ角ゴ Pro W3" charset="-128"/>
              </a:defRPr>
            </a:lvl1pPr>
          </a:lstStyle>
          <a:p>
            <a:pPr>
              <a:defRPr/>
            </a:pPr>
            <a:endParaRPr lang="en-US"/>
          </a:p>
        </p:txBody>
      </p:sp>
      <p:sp>
        <p:nvSpPr>
          <p:cNvPr id="3" name="Date Placeholder 2"/>
          <p:cNvSpPr>
            <a:spLocks noGrp="1"/>
          </p:cNvSpPr>
          <p:nvPr>
            <p:ph type="dt" idx="1"/>
          </p:nvPr>
        </p:nvSpPr>
        <p:spPr>
          <a:xfrm>
            <a:off x="3936769" y="0"/>
            <a:ext cx="3011699" cy="461804"/>
          </a:xfrm>
          <a:prstGeom prst="rect">
            <a:avLst/>
          </a:prstGeom>
        </p:spPr>
        <p:txBody>
          <a:bodyPr vert="horz" wrap="square" lIns="92486" tIns="46243" rIns="92486" bIns="46243" numCol="1" anchor="t" anchorCtr="0" compatLnSpc="1">
            <a:prstTxWarp prst="textNoShape">
              <a:avLst/>
            </a:prstTxWarp>
          </a:bodyPr>
          <a:lstStyle>
            <a:lvl1pPr algn="r">
              <a:defRPr sz="1200"/>
            </a:lvl1pPr>
          </a:lstStyle>
          <a:p>
            <a:pPr>
              <a:defRPr/>
            </a:pPr>
            <a:fld id="{B12CF44F-EFC8-E748-80EB-4ED396B872D8}" type="datetime1">
              <a:rPr lang="en-US"/>
              <a:pPr>
                <a:defRPr/>
              </a:pPr>
              <a:t>3/8/2019</a:t>
            </a:fld>
            <a:endParaRPr lang="en-US"/>
          </a:p>
        </p:txBody>
      </p:sp>
      <p:sp>
        <p:nvSpPr>
          <p:cNvPr id="4" name="Slide Image Placeholder 3"/>
          <p:cNvSpPr>
            <a:spLocks noGrp="1" noRot="1" noChangeAspect="1"/>
          </p:cNvSpPr>
          <p:nvPr>
            <p:ph type="sldImg" idx="2"/>
          </p:nvPr>
        </p:nvSpPr>
        <p:spPr>
          <a:xfrm>
            <a:off x="396875" y="692150"/>
            <a:ext cx="6156325" cy="3463925"/>
          </a:xfrm>
          <a:prstGeom prst="rect">
            <a:avLst/>
          </a:prstGeom>
          <a:noFill/>
          <a:ln w="12700">
            <a:solidFill>
              <a:prstClr val="black"/>
            </a:solidFill>
          </a:ln>
        </p:spPr>
        <p:txBody>
          <a:bodyPr vert="horz" lIns="92486" tIns="46243" rIns="92486" bIns="46243" rtlCol="0" anchor="ctr"/>
          <a:lstStyle/>
          <a:p>
            <a:pPr lvl="0"/>
            <a:endParaRPr lang="en-US" noProof="0" smtClean="0"/>
          </a:p>
        </p:txBody>
      </p:sp>
      <p:sp>
        <p:nvSpPr>
          <p:cNvPr id="5" name="Notes Placeholder 4"/>
          <p:cNvSpPr>
            <a:spLocks noGrp="1"/>
          </p:cNvSpPr>
          <p:nvPr>
            <p:ph type="body" sz="quarter" idx="3"/>
          </p:nvPr>
        </p:nvSpPr>
        <p:spPr>
          <a:xfrm>
            <a:off x="695008" y="4387136"/>
            <a:ext cx="5560060" cy="4156234"/>
          </a:xfrm>
          <a:prstGeom prst="rect">
            <a:avLst/>
          </a:prstGeom>
        </p:spPr>
        <p:txBody>
          <a:bodyPr vert="horz" lIns="92486" tIns="46243" rIns="92486" bIns="46243"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772668"/>
            <a:ext cx="3011699" cy="461804"/>
          </a:xfrm>
          <a:prstGeom prst="rect">
            <a:avLst/>
          </a:prstGeom>
        </p:spPr>
        <p:txBody>
          <a:bodyPr vert="horz" lIns="92486" tIns="46243" rIns="92486" bIns="46243" rtlCol="0" anchor="b"/>
          <a:lstStyle>
            <a:lvl1pPr algn="l">
              <a:defRPr sz="1200">
                <a:ea typeface="ヒラギノ角ゴ Pro W3" charset="-128"/>
                <a:cs typeface="ヒラギノ角ゴ Pro W3" charset="-128"/>
              </a:defRPr>
            </a:lvl1pPr>
          </a:lstStyle>
          <a:p>
            <a:pPr>
              <a:defRPr/>
            </a:pPr>
            <a:endParaRPr lang="en-US"/>
          </a:p>
        </p:txBody>
      </p:sp>
      <p:sp>
        <p:nvSpPr>
          <p:cNvPr id="7" name="Slide Number Placeholder 6"/>
          <p:cNvSpPr>
            <a:spLocks noGrp="1"/>
          </p:cNvSpPr>
          <p:nvPr>
            <p:ph type="sldNum" sz="quarter" idx="5"/>
          </p:nvPr>
        </p:nvSpPr>
        <p:spPr>
          <a:xfrm>
            <a:off x="3936769" y="8772668"/>
            <a:ext cx="3011699" cy="461804"/>
          </a:xfrm>
          <a:prstGeom prst="rect">
            <a:avLst/>
          </a:prstGeom>
        </p:spPr>
        <p:txBody>
          <a:bodyPr vert="horz" wrap="square" lIns="92486" tIns="46243" rIns="92486" bIns="46243" numCol="1" anchor="b" anchorCtr="0" compatLnSpc="1">
            <a:prstTxWarp prst="textNoShape">
              <a:avLst/>
            </a:prstTxWarp>
          </a:bodyPr>
          <a:lstStyle>
            <a:lvl1pPr algn="r">
              <a:defRPr sz="1200"/>
            </a:lvl1pPr>
          </a:lstStyle>
          <a:p>
            <a:pPr>
              <a:defRPr/>
            </a:pPr>
            <a:fld id="{F177551F-2C26-5D4E-AA97-F437309E4641}" type="slidenum">
              <a:rPr lang="en-US"/>
              <a:pPr>
                <a:defRPr/>
              </a:pPr>
              <a:t>‹#›</a:t>
            </a:fld>
            <a:endParaRPr lang="en-US"/>
          </a:p>
        </p:txBody>
      </p:sp>
    </p:spTree>
    <p:extLst>
      <p:ext uri="{BB962C8B-B14F-4D97-AF65-F5344CB8AC3E}">
        <p14:creationId xmlns:p14="http://schemas.microsoft.com/office/powerpoint/2010/main" val="4085557598"/>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31111118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35803031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18328562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9517946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42160361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2544406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16379495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36037797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31617077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14787888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19669366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144231710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6643187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19476363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35763193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6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19542938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6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18276765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40962010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20854204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endParaRPr lang="en-GB" sz="1600" baseline="0"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GB" sz="1600" baseline="0"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GB" sz="1600" baseline="0" dirty="0" smtClean="0">
              <a:latin typeface="Arial" panose="020B0604020202020204" pitchFamily="34" charset="0"/>
              <a:cs typeface="Arial" panose="020B0604020202020204" pitchFamily="34" charset="0"/>
            </a:endParaRPr>
          </a:p>
          <a:p>
            <a:pPr marL="0" indent="0">
              <a:buFont typeface="Arial" panose="020B0604020202020204" pitchFamily="34" charset="0"/>
              <a:buNone/>
            </a:pPr>
            <a:endParaRPr lang="en-GB" sz="1600" baseline="0"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GB" sz="16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27770757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endParaRPr lang="en-GB" sz="1600" baseline="0" dirty="0" smtClean="0">
              <a:latin typeface="Arial" panose="020B0604020202020204" pitchFamily="34" charset="0"/>
              <a:cs typeface="Arial" panose="020B0604020202020204" pitchFamily="34" charset="0"/>
            </a:endParaRPr>
          </a:p>
          <a:p>
            <a:pPr marL="0" indent="0">
              <a:buFont typeface="Arial" panose="020B0604020202020204" pitchFamily="34" charset="0"/>
              <a:buNone/>
            </a:pPr>
            <a:endParaRPr lang="en-GB" sz="1600" baseline="0"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GB" sz="16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35151651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sz="1600" baseline="0"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GB" sz="16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285353385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hyperlink" Target="http://www.ethicsboard.org/" TargetMode="External"/><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0"/>
            <a:ext cx="9144000" cy="51435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Rectangle 5"/>
          <p:cNvSpPr>
            <a:spLocks noChangeArrowheads="1"/>
          </p:cNvSpPr>
          <p:nvPr userDrawn="1"/>
        </p:nvSpPr>
        <p:spPr bwMode="auto">
          <a:xfrm>
            <a:off x="0" y="1198961"/>
            <a:ext cx="9144000" cy="3950208"/>
          </a:xfrm>
          <a:prstGeom prst="rect">
            <a:avLst/>
          </a:prstGeom>
          <a:gradFill rotWithShape="0">
            <a:gsLst>
              <a:gs pos="0">
                <a:srgbClr val="18276E"/>
              </a:gs>
              <a:gs pos="100000">
                <a:srgbClr val="0092D2"/>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pic>
        <p:nvPicPr>
          <p:cNvPr id="11" name="Picture 6" descr="Ribbon_green_1.25in_width.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14600" y="1198961"/>
            <a:ext cx="6629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267200" y="1398986"/>
            <a:ext cx="4648200" cy="742950"/>
          </a:xfrm>
        </p:spPr>
        <p:txBody>
          <a:bodyPr anchor="ctr"/>
          <a:lstStyle/>
          <a:p>
            <a:r>
              <a:rPr lang="en-US" smtClean="0"/>
              <a:t>Click to edit Master title style</a:t>
            </a:r>
            <a:endParaRPr lang="en-US" dirty="0"/>
          </a:p>
        </p:txBody>
      </p:sp>
      <p:sp>
        <p:nvSpPr>
          <p:cNvPr id="8" name="Subtitle 2"/>
          <p:cNvSpPr>
            <a:spLocks noGrp="1"/>
          </p:cNvSpPr>
          <p:nvPr>
            <p:ph type="subTitle" idx="1"/>
          </p:nvPr>
        </p:nvSpPr>
        <p:spPr>
          <a:xfrm>
            <a:off x="4267200" y="2484835"/>
            <a:ext cx="3060700" cy="1314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14185" y="384188"/>
            <a:ext cx="2056917" cy="600560"/>
          </a:xfrm>
          <a:prstGeom prst="rect">
            <a:avLst/>
          </a:prstGeom>
        </p:spPr>
      </p:pic>
    </p:spTree>
    <p:extLst>
      <p:ext uri="{BB962C8B-B14F-4D97-AF65-F5344CB8AC3E}">
        <p14:creationId xmlns:p14="http://schemas.microsoft.com/office/powerpoint/2010/main" val="356308189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58357" y="1662424"/>
            <a:ext cx="2627286" cy="767091"/>
          </a:xfrm>
          <a:prstGeom prst="rect">
            <a:avLst/>
          </a:prstGeom>
        </p:spPr>
      </p:pic>
      <p:sp>
        <p:nvSpPr>
          <p:cNvPr id="7" name="Rectangle 5"/>
          <p:cNvSpPr>
            <a:spLocks noChangeArrowheads="1"/>
          </p:cNvSpPr>
          <p:nvPr userDrawn="1"/>
        </p:nvSpPr>
        <p:spPr bwMode="auto">
          <a:xfrm flipH="1">
            <a:off x="384175" y="4572000"/>
            <a:ext cx="8759825" cy="46038"/>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6" name="TextBox 5"/>
          <p:cNvSpPr txBox="1"/>
          <p:nvPr userDrawn="1"/>
        </p:nvSpPr>
        <p:spPr>
          <a:xfrm>
            <a:off x="2215068" y="2744562"/>
            <a:ext cx="4713863" cy="769441"/>
          </a:xfrm>
          <a:prstGeom prst="rect">
            <a:avLst/>
          </a:prstGeom>
          <a:noFill/>
        </p:spPr>
        <p:txBody>
          <a:bodyPr wrap="square" lIns="0" rIns="0" rtlCol="0">
            <a:spAutoFit/>
          </a:bodyPr>
          <a:ls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a:lstStyle>
          <a:p>
            <a:pPr algn="ctr"/>
            <a:r>
              <a:rPr lang="en-US" sz="4400" kern="300" dirty="0" smtClean="0">
                <a:solidFill>
                  <a:srgbClr val="005BAA"/>
                </a:solidFill>
                <a:latin typeface="Bauer Bodoni Std" pitchFamily="18" charset="0"/>
              </a:rPr>
              <a:t>The Ethics Board</a:t>
            </a:r>
            <a:endParaRPr lang="en-US" sz="4400" kern="300" dirty="0">
              <a:solidFill>
                <a:srgbClr val="005BAA"/>
              </a:solidFill>
              <a:latin typeface="Bauer Bodoni Std" pitchFamily="18" charset="0"/>
            </a:endParaRPr>
          </a:p>
        </p:txBody>
      </p:sp>
      <p:sp>
        <p:nvSpPr>
          <p:cNvPr id="8" name="TextBox 7"/>
          <p:cNvSpPr txBox="1"/>
          <p:nvPr userDrawn="1"/>
        </p:nvSpPr>
        <p:spPr>
          <a:xfrm>
            <a:off x="3408828" y="3829050"/>
            <a:ext cx="2326342" cy="369332"/>
          </a:xfrm>
          <a:prstGeom prst="rect">
            <a:avLst/>
          </a:prstGeom>
          <a:noFill/>
        </p:spPr>
        <p:txBody>
          <a:bodyPr wrap="none" rtlCol="0">
            <a:spAutoFit/>
          </a:bodyPr>
          <a:lstStyle/>
          <a:p>
            <a:r>
              <a:rPr lang="en-US" sz="1800" dirty="0" smtClean="0">
                <a:solidFill>
                  <a:schemeClr val="tx2">
                    <a:lumMod val="65000"/>
                    <a:lumOff val="35000"/>
                  </a:schemeClr>
                </a:solidFill>
                <a:hlinkClick r:id="rId3"/>
              </a:rPr>
              <a:t>www.ethicsboard.org</a:t>
            </a:r>
            <a:endParaRPr lang="en-US" sz="1800" dirty="0">
              <a:solidFill>
                <a:schemeClr val="tx2">
                  <a:lumMod val="65000"/>
                  <a:lumOff val="35000"/>
                </a:schemeClr>
              </a:solidFill>
            </a:endParaRPr>
          </a:p>
        </p:txBody>
      </p:sp>
    </p:spTree>
    <p:extLst>
      <p:ext uri="{BB962C8B-B14F-4D97-AF65-F5344CB8AC3E}">
        <p14:creationId xmlns:p14="http://schemas.microsoft.com/office/powerpoint/2010/main" val="341291191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1_Back Cover">
    <p:spTree>
      <p:nvGrpSpPr>
        <p:cNvPr id="1" name=""/>
        <p:cNvGrpSpPr/>
        <p:nvPr/>
      </p:nvGrpSpPr>
      <p:grpSpPr>
        <a:xfrm>
          <a:off x="0" y="0"/>
          <a:ext cx="0" cy="0"/>
          <a:chOff x="0" y="0"/>
          <a:chExt cx="0" cy="0"/>
        </a:xfrm>
      </p:grpSpPr>
      <p:sp>
        <p:nvSpPr>
          <p:cNvPr id="7" name="Rectangle 5"/>
          <p:cNvSpPr>
            <a:spLocks noChangeArrowheads="1"/>
          </p:cNvSpPr>
          <p:nvPr userDrawn="1"/>
        </p:nvSpPr>
        <p:spPr bwMode="auto">
          <a:xfrm flipH="1">
            <a:off x="384175" y="4572000"/>
            <a:ext cx="8759825" cy="46038"/>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Tree>
    <p:extLst>
      <p:ext uri="{BB962C8B-B14F-4D97-AF65-F5344CB8AC3E}">
        <p14:creationId xmlns:p14="http://schemas.microsoft.com/office/powerpoint/2010/main" val="14885549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spcBef>
                <a:spcPts val="600"/>
              </a:spcBef>
              <a:defRPr/>
            </a:lvl1pPr>
            <a:lvl2pPr>
              <a:spcBef>
                <a:spcPts val="776"/>
              </a:spcBef>
              <a:defRPr/>
            </a:lvl2pPr>
            <a:lvl3pPr>
              <a:spcBef>
                <a:spcPts val="776"/>
              </a:spcBef>
              <a:defRPr/>
            </a:lvl3pPr>
            <a:lvl4pPr>
              <a:spcBef>
                <a:spcPts val="776"/>
              </a:spcBef>
              <a:defRPr/>
            </a:lvl4pPr>
            <a:lvl5pPr>
              <a:spcBef>
                <a:spcPts val="776"/>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ubtitle 2"/>
          <p:cNvSpPr>
            <a:spLocks noGrp="1"/>
          </p:cNvSpPr>
          <p:nvPr>
            <p:ph type="subTitle" idx="10"/>
          </p:nvPr>
        </p:nvSpPr>
        <p:spPr>
          <a:xfrm>
            <a:off x="381000" y="5715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
        <p:nvSpPr>
          <p:cNvPr id="5" name="Rectangle 2"/>
          <p:cNvSpPr>
            <a:spLocks noGrp="1" noChangeArrowheads="1"/>
          </p:cNvSpPr>
          <p:nvPr>
            <p:ph type="title"/>
          </p:nvPr>
        </p:nvSpPr>
        <p:spPr bwMode="auto">
          <a:xfrm>
            <a:off x="381000" y="461930"/>
            <a:ext cx="7543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ctr" anchorCtr="0" compatLnSpc="1">
            <a:prstTxWarp prst="textNoShape">
              <a:avLst/>
            </a:prstTxWarp>
          </a:bodyPr>
          <a:lstStyle/>
          <a:p>
            <a:pPr lvl="0"/>
            <a:r>
              <a:rPr lang="en-US" smtClean="0"/>
              <a:t>Click to edit Master title style</a:t>
            </a:r>
            <a:endParaRPr lang="en-US" dirty="0"/>
          </a:p>
        </p:txBody>
      </p:sp>
    </p:spTree>
    <p:extLst>
      <p:ext uri="{BB962C8B-B14F-4D97-AF65-F5344CB8AC3E}">
        <p14:creationId xmlns:p14="http://schemas.microsoft.com/office/powerpoint/2010/main" val="334647555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98178547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39078"/>
            <a:ext cx="5791200" cy="481012"/>
          </a:xfrm>
        </p:spPr>
        <p:txBody>
          <a:bodyPr/>
          <a:lstStyle>
            <a:lvl1pPr algn="l">
              <a:defRPr sz="2400" b="1"/>
            </a:lvl1pPr>
          </a:lstStyle>
          <a:p>
            <a:r>
              <a:rPr lang="en-US" smtClean="0"/>
              <a:t>Click to edit Master title style</a:t>
            </a:r>
            <a:endParaRPr lang="en-US" dirty="0"/>
          </a:p>
        </p:txBody>
      </p:sp>
      <p:sp>
        <p:nvSpPr>
          <p:cNvPr id="3" name="Content Placeholder 2"/>
          <p:cNvSpPr>
            <a:spLocks noGrp="1"/>
          </p:cNvSpPr>
          <p:nvPr>
            <p:ph idx="1"/>
          </p:nvPr>
        </p:nvSpPr>
        <p:spPr>
          <a:xfrm>
            <a:off x="3575050" y="1349374"/>
            <a:ext cx="5111750" cy="3070225"/>
          </a:xfrm>
        </p:spPr>
        <p:txBody>
          <a:bodyPr/>
          <a:lstStyle>
            <a:lvl1pPr>
              <a:defRPr sz="24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81006" y="1349377"/>
            <a:ext cx="3084513" cy="30702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9606846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1006" y="3305177"/>
            <a:ext cx="8113713" cy="1021557"/>
          </a:xfrm>
        </p:spPr>
        <p:txBody>
          <a:bodyPr/>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381006" y="2180035"/>
            <a:ext cx="8113713" cy="1125140"/>
          </a:xfrm>
        </p:spPr>
        <p:txBody>
          <a:bodyPr anchor="b"/>
          <a:lstStyle>
            <a:lvl1pPr marL="0" indent="0">
              <a:buNone/>
              <a:defRPr sz="24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33302767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81000" y="1349375"/>
            <a:ext cx="4114800" cy="3070225"/>
          </a:xfrm>
        </p:spPr>
        <p:txBody>
          <a:bodyPr/>
          <a:lstStyle>
            <a:lvl1pPr>
              <a:defRPr lang="en-US" dirty="0" smtClean="0"/>
            </a:lvl1pPr>
            <a:lvl2pPr>
              <a:defRPr lang="en-US" dirty="0" smtClean="0"/>
            </a:lvl2pPr>
            <a:lvl3pPr>
              <a:defRPr lang="en-US" dirty="0" smtClean="0"/>
            </a:lvl3pPr>
            <a:lvl4pPr>
              <a:defRPr lang="en-US" dirty="0" smtClean="0"/>
            </a:lvl4pPr>
            <a:lvl5pPr>
              <a:defRPr lang="en-US" dirty="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349375"/>
            <a:ext cx="4114800" cy="3070225"/>
          </a:xfrm>
        </p:spPr>
        <p:txBody>
          <a:bodyPr/>
          <a:lstStyle>
            <a:lvl1pPr>
              <a:defRPr sz="24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p:cNvSpPr>
            <a:spLocks noGrp="1"/>
          </p:cNvSpPr>
          <p:nvPr>
            <p:ph type="title"/>
          </p:nvPr>
        </p:nvSpPr>
        <p:spPr>
          <a:xfrm>
            <a:off x="381000" y="457200"/>
            <a:ext cx="7543800" cy="400050"/>
          </a:xfrm>
        </p:spPr>
        <p:txBody>
          <a:bodyPr/>
          <a:lstStyle/>
          <a:p>
            <a:r>
              <a:rPr lang="en-US" smtClean="0"/>
              <a:t>Click to edit Master title style</a:t>
            </a:r>
            <a:endParaRPr lang="en-US" dirty="0"/>
          </a:p>
        </p:txBody>
      </p:sp>
      <p:sp>
        <p:nvSpPr>
          <p:cNvPr id="10" name="Subtitle 2"/>
          <p:cNvSpPr>
            <a:spLocks noGrp="1"/>
          </p:cNvSpPr>
          <p:nvPr>
            <p:ph type="subTitle" idx="10"/>
          </p:nvPr>
        </p:nvSpPr>
        <p:spPr>
          <a:xfrm>
            <a:off x="381000" y="13716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val="73328381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Title 1"/>
          <p:cNvSpPr>
            <a:spLocks noGrp="1"/>
          </p:cNvSpPr>
          <p:nvPr>
            <p:ph type="title"/>
          </p:nvPr>
        </p:nvSpPr>
        <p:spPr>
          <a:xfrm>
            <a:off x="381000" y="457200"/>
            <a:ext cx="7543800" cy="400050"/>
          </a:xfrm>
        </p:spPr>
        <p:txBody>
          <a:bodyPr/>
          <a:lstStyle/>
          <a:p>
            <a:r>
              <a:rPr lang="en-US" smtClean="0"/>
              <a:t>Click to edit Master title style</a:t>
            </a:r>
            <a:endParaRPr lang="en-US" dirty="0"/>
          </a:p>
        </p:txBody>
      </p:sp>
      <p:sp>
        <p:nvSpPr>
          <p:cNvPr id="6" name="Subtitle 2"/>
          <p:cNvSpPr>
            <a:spLocks noGrp="1"/>
          </p:cNvSpPr>
          <p:nvPr>
            <p:ph type="subTitle" idx="10"/>
          </p:nvPr>
        </p:nvSpPr>
        <p:spPr>
          <a:xfrm>
            <a:off x="381000" y="13716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val="230049017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791196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1000" y="1349375"/>
            <a:ext cx="8458200" cy="30702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Tree>
    <p:extLst>
      <p:ext uri="{BB962C8B-B14F-4D97-AF65-F5344CB8AC3E}">
        <p14:creationId xmlns:p14="http://schemas.microsoft.com/office/powerpoint/2010/main" val="341291191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266" name="Picture 8"/>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3029" y="2"/>
            <a:ext cx="9140971" cy="1258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5"/>
          <p:cNvSpPr>
            <a:spLocks noChangeArrowheads="1"/>
          </p:cNvSpPr>
          <p:nvPr/>
        </p:nvSpPr>
        <p:spPr bwMode="auto">
          <a:xfrm flipH="1">
            <a:off x="384175" y="4572000"/>
            <a:ext cx="8759825" cy="46038"/>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11268" name="Rectangle 2"/>
          <p:cNvSpPr>
            <a:spLocks noGrp="1" noChangeArrowheads="1"/>
          </p:cNvSpPr>
          <p:nvPr>
            <p:ph type="title"/>
          </p:nvPr>
        </p:nvSpPr>
        <p:spPr bwMode="auto">
          <a:xfrm>
            <a:off x="381000" y="461930"/>
            <a:ext cx="7543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ctr" anchorCtr="0" compatLnSpc="1">
            <a:prstTxWarp prst="textNoShape">
              <a:avLst/>
            </a:prstTxWarp>
          </a:bodyPr>
          <a:lstStyle/>
          <a:p>
            <a:pPr lvl="0"/>
            <a:r>
              <a:rPr lang="en-US" smtClean="0"/>
              <a:t>Click to edit Master title style</a:t>
            </a:r>
            <a:endParaRPr lang="en-US" dirty="0"/>
          </a:p>
        </p:txBody>
      </p:sp>
      <p:sp>
        <p:nvSpPr>
          <p:cNvPr id="11269" name="Rectangle 3"/>
          <p:cNvSpPr>
            <a:spLocks noGrp="1" noChangeArrowheads="1"/>
          </p:cNvSpPr>
          <p:nvPr>
            <p:ph type="body" idx="1"/>
          </p:nvPr>
        </p:nvSpPr>
        <p:spPr bwMode="auto">
          <a:xfrm>
            <a:off x="381000" y="1345876"/>
            <a:ext cx="8458200" cy="3063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3"/>
          <p:cNvSpPr txBox="1">
            <a:spLocks noGrp="1"/>
          </p:cNvSpPr>
          <p:nvPr/>
        </p:nvSpPr>
        <p:spPr bwMode="auto">
          <a:xfrm>
            <a:off x="6424616" y="4824412"/>
            <a:ext cx="2414587"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7200">
              <a:defRPr sz="2400">
                <a:solidFill>
                  <a:schemeClr val="tx1"/>
                </a:solidFill>
                <a:latin typeface="Arial" charset="0"/>
                <a:ea typeface="ヒラギノ角ゴ Pro W3" charset="0"/>
                <a:cs typeface="ヒラギノ角ゴ Pro W3" charset="0"/>
              </a:defRPr>
            </a:lvl1pPr>
            <a:lvl2pPr marL="37931725" indent="-37474525" defTabSz="457200">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defRPr/>
            </a:pPr>
            <a:r>
              <a:rPr lang="en-US" sz="800" dirty="0" smtClean="0">
                <a:solidFill>
                  <a:schemeClr val="bg2"/>
                </a:solidFill>
                <a:cs typeface="MS PGothic" charset="0"/>
              </a:rPr>
              <a:t>Page </a:t>
            </a:r>
            <a:fld id="{95158037-59F0-9C4B-B231-1C776117AADA}" type="slidenum">
              <a:rPr lang="en-US" sz="800" smtClean="0">
                <a:solidFill>
                  <a:schemeClr val="bg2"/>
                </a:solidFill>
              </a:rPr>
              <a:pPr algn="r">
                <a:defRPr/>
              </a:pPr>
              <a:t>‹#›</a:t>
            </a:fld>
            <a:r>
              <a:rPr lang="en-US" sz="800" dirty="0" smtClean="0">
                <a:solidFill>
                  <a:schemeClr val="bg2"/>
                </a:solidFill>
                <a:cs typeface="MS PGothic" charset="0"/>
              </a:rPr>
              <a:t> | Proprietary and Copyrighted Information</a:t>
            </a:r>
          </a:p>
        </p:txBody>
      </p:sp>
      <p:pic>
        <p:nvPicPr>
          <p:cNvPr id="9" name="Picture 8"/>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385693" y="4739925"/>
            <a:ext cx="1028458" cy="300280"/>
          </a:xfrm>
          <a:prstGeom prst="rect">
            <a:avLst/>
          </a:prstGeom>
        </p:spPr>
      </p:pic>
    </p:spTree>
  </p:cSld>
  <p:clrMap bg1="lt1" tx1="dk1" bg2="lt2" tx2="dk2" accent1="accent1" accent2="accent2" accent3="accent3" accent4="accent4" accent5="accent5" accent6="accent6" hlink="hlink" folHlink="folHlink"/>
  <p:sldLayoutIdLst>
    <p:sldLayoutId id="2147483843" r:id="rId1"/>
    <p:sldLayoutId id="2147483825" r:id="rId2"/>
    <p:sldLayoutId id="2147483845" r:id="rId3"/>
    <p:sldLayoutId id="2147483846" r:id="rId4"/>
    <p:sldLayoutId id="2147483826" r:id="rId5"/>
    <p:sldLayoutId id="2147483827" r:id="rId6"/>
    <p:sldLayoutId id="2147483828" r:id="rId7"/>
    <p:sldLayoutId id="2147483829" r:id="rId8"/>
    <p:sldLayoutId id="2147483830" r:id="rId9"/>
    <p:sldLayoutId id="2147483844" r:id="rId10"/>
    <p:sldLayoutId id="2147483847" r:id="rId11"/>
  </p:sldLayoutIdLst>
  <p:timing>
    <p:tnLst>
      <p:par>
        <p:cTn id="1" dur="indefinite" restart="never" nodeType="tmRoot"/>
      </p:par>
    </p:tnLst>
  </p:timing>
  <p:txStyles>
    <p:title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p:titleStyle>
    <p:bodyStyle>
      <a:lvl1pPr marL="342900" indent="-342900" algn="l" rtl="0" eaLnBrk="1" fontAlgn="base" hangingPunct="1">
        <a:spcBef>
          <a:spcPts val="776"/>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11.xml"/><Relationship Id="rId6" Type="http://schemas.openxmlformats.org/officeDocument/2006/relationships/image" Target="../media/image10.png"/><Relationship Id="rId5" Type="http://schemas.openxmlformats.org/officeDocument/2006/relationships/hyperlink" Target="http://www.ethicsboard.org/" TargetMode="Externa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ctrTitle"/>
          </p:nvPr>
        </p:nvSpPr>
        <p:spPr>
          <a:xfrm>
            <a:off x="4085897" y="1504950"/>
            <a:ext cx="5029200" cy="742950"/>
          </a:xfrm>
        </p:spPr>
        <p:txBody>
          <a:bodyPr/>
          <a:lstStyle/>
          <a:p>
            <a:r>
              <a:rPr lang="en-US" dirty="0" smtClean="0">
                <a:latin typeface="Arial" charset="0"/>
              </a:rPr>
              <a:t>Role and Mindset </a:t>
            </a:r>
            <a:endParaRPr lang="en-US" dirty="0">
              <a:latin typeface="Arial" charset="0"/>
            </a:endParaRPr>
          </a:p>
        </p:txBody>
      </p:sp>
      <p:sp>
        <p:nvSpPr>
          <p:cNvPr id="5" name="Subtitle 3"/>
          <p:cNvSpPr txBox="1">
            <a:spLocks/>
          </p:cNvSpPr>
          <p:nvPr/>
        </p:nvSpPr>
        <p:spPr bwMode="auto">
          <a:xfrm>
            <a:off x="4123113" y="2724150"/>
            <a:ext cx="5029200"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xmlns:mv="urn:schemas-microsoft-com:mac:vml" xmlns:mc="http://schemas.openxmlformats.org/markup-compatibility/2006" val="1"/>
            </a:ext>
          </a:extLst>
        </p:spPr>
        <p:txBody>
          <a:bodyPr vert="horz" wrap="square" lIns="0" tIns="0" rIns="0" bIns="0" numCol="1" anchor="t" anchorCtr="0" compatLnSpc="1">
            <a:prstTxWarp prst="textNoShape">
              <a:avLst/>
            </a:prstTxWarp>
          </a:bodyPr>
          <a:lstStyle>
            <a:lvl1pPr marL="0" indent="0" algn="l" rtl="0" eaLnBrk="1" fontAlgn="base" hangingPunct="1">
              <a:spcBef>
                <a:spcPct val="20000"/>
              </a:spcBef>
              <a:spcAft>
                <a:spcPct val="0"/>
              </a:spcAft>
              <a:buNone/>
              <a:defRPr sz="1400">
                <a:solidFill>
                  <a:schemeClr val="bg1"/>
                </a:solidFill>
                <a:latin typeface="+mn-lt"/>
                <a:ea typeface="ＭＳ Ｐゴシック" charset="0"/>
                <a:cs typeface="ＭＳ Ｐゴシック" charset="0"/>
              </a:defRPr>
            </a:lvl1pPr>
            <a:lvl2pPr marL="457200" indent="0" algn="ctr" rtl="0" eaLnBrk="1" fontAlgn="base" hangingPunct="1">
              <a:spcBef>
                <a:spcPct val="20000"/>
              </a:spcBef>
              <a:spcAft>
                <a:spcPct val="0"/>
              </a:spcAft>
              <a:buNone/>
              <a:defRPr>
                <a:solidFill>
                  <a:schemeClr val="tx2">
                    <a:lumMod val="65000"/>
                    <a:lumOff val="35000"/>
                  </a:schemeClr>
                </a:solidFill>
                <a:latin typeface="+mn-lt"/>
                <a:ea typeface="ＭＳ Ｐゴシック" charset="0"/>
                <a:cs typeface="+mn-cs"/>
              </a:defRPr>
            </a:lvl2pPr>
            <a:lvl3pPr marL="914400" indent="0" algn="ctr" rtl="0" eaLnBrk="1" fontAlgn="base" hangingPunct="1">
              <a:spcBef>
                <a:spcPct val="20000"/>
              </a:spcBef>
              <a:spcAft>
                <a:spcPct val="0"/>
              </a:spcAft>
              <a:buNone/>
              <a:defRPr sz="1600">
                <a:solidFill>
                  <a:schemeClr val="tx2">
                    <a:lumMod val="65000"/>
                    <a:lumOff val="35000"/>
                  </a:schemeClr>
                </a:solidFill>
                <a:latin typeface="+mn-lt"/>
                <a:ea typeface="ＭＳ Ｐゴシック" charset="0"/>
                <a:cs typeface="+mn-cs"/>
              </a:defRPr>
            </a:lvl3pPr>
            <a:lvl4pPr marL="1371600" indent="0" algn="ctr" rtl="0" eaLnBrk="1" fontAlgn="base" hangingPunct="1">
              <a:spcBef>
                <a:spcPct val="20000"/>
              </a:spcBef>
              <a:spcAft>
                <a:spcPct val="0"/>
              </a:spcAft>
              <a:buNone/>
              <a:defRPr sz="1400">
                <a:solidFill>
                  <a:schemeClr val="tx2">
                    <a:lumMod val="65000"/>
                    <a:lumOff val="35000"/>
                  </a:schemeClr>
                </a:solidFill>
                <a:latin typeface="+mn-lt"/>
                <a:ea typeface="ＭＳ Ｐゴシック" charset="0"/>
                <a:cs typeface="+mn-cs"/>
              </a:defRPr>
            </a:lvl4pPr>
            <a:lvl5pPr marL="1828800" indent="0" algn="ctr" rtl="0" eaLnBrk="1" fontAlgn="base" hangingPunct="1">
              <a:spcBef>
                <a:spcPct val="20000"/>
              </a:spcBef>
              <a:spcAft>
                <a:spcPct val="0"/>
              </a:spcAft>
              <a:buNone/>
              <a:defRPr sz="1200">
                <a:solidFill>
                  <a:schemeClr val="tx2">
                    <a:lumMod val="65000"/>
                    <a:lumOff val="35000"/>
                  </a:schemeClr>
                </a:solidFill>
                <a:latin typeface="+mn-lt"/>
                <a:ea typeface="ＭＳ Ｐゴシック" charset="0"/>
                <a:cs typeface="+mn-cs"/>
              </a:defRPr>
            </a:lvl5pPr>
            <a:lvl6pPr marL="2286000" indent="0" algn="ctr" rtl="0" eaLnBrk="1" fontAlgn="base" hangingPunct="1">
              <a:spcBef>
                <a:spcPct val="20000"/>
              </a:spcBef>
              <a:spcAft>
                <a:spcPct val="0"/>
              </a:spcAft>
              <a:buNone/>
              <a:defRPr sz="2000">
                <a:solidFill>
                  <a:schemeClr val="tx1"/>
                </a:solidFill>
                <a:latin typeface="+mn-lt"/>
                <a:ea typeface="+mn-ea"/>
                <a:cs typeface="+mn-cs"/>
              </a:defRPr>
            </a:lvl6pPr>
            <a:lvl7pPr marL="2743200" indent="0" algn="ctr" rtl="0" eaLnBrk="1" fontAlgn="base" hangingPunct="1">
              <a:spcBef>
                <a:spcPct val="20000"/>
              </a:spcBef>
              <a:spcAft>
                <a:spcPct val="0"/>
              </a:spcAft>
              <a:buNone/>
              <a:defRPr sz="2000">
                <a:solidFill>
                  <a:schemeClr val="tx1"/>
                </a:solidFill>
                <a:latin typeface="+mn-lt"/>
                <a:ea typeface="+mn-ea"/>
                <a:cs typeface="+mn-cs"/>
              </a:defRPr>
            </a:lvl7pPr>
            <a:lvl8pPr marL="3200400" indent="0" algn="ctr" rtl="0" eaLnBrk="1" fontAlgn="base" hangingPunct="1">
              <a:spcBef>
                <a:spcPct val="20000"/>
              </a:spcBef>
              <a:spcAft>
                <a:spcPct val="0"/>
              </a:spcAft>
              <a:buNone/>
              <a:defRPr sz="2000">
                <a:solidFill>
                  <a:schemeClr val="tx1"/>
                </a:solidFill>
                <a:latin typeface="+mn-lt"/>
                <a:ea typeface="+mn-ea"/>
                <a:cs typeface="+mn-cs"/>
              </a:defRPr>
            </a:lvl8pPr>
            <a:lvl9pPr marL="3657600" indent="0" algn="ctr" rtl="0" eaLnBrk="1" fontAlgn="base" hangingPunct="1">
              <a:spcBef>
                <a:spcPct val="20000"/>
              </a:spcBef>
              <a:spcAft>
                <a:spcPct val="0"/>
              </a:spcAft>
              <a:buNone/>
              <a:defRPr sz="2000">
                <a:solidFill>
                  <a:schemeClr val="tx1"/>
                </a:solidFill>
                <a:latin typeface="+mn-lt"/>
                <a:ea typeface="+mn-ea"/>
                <a:cs typeface="+mn-cs"/>
              </a:defRPr>
            </a:lvl9pPr>
          </a:lstStyle>
          <a:p>
            <a:pPr marL="393700" indent="-393700"/>
            <a:r>
              <a:rPr lang="en-US" sz="2000" dirty="0" smtClean="0"/>
              <a:t>Richard Fleck, IESBA Deputy Chair &amp; Task Force Chair</a:t>
            </a:r>
          </a:p>
        </p:txBody>
      </p:sp>
      <p:sp>
        <p:nvSpPr>
          <p:cNvPr id="6" name="Subtitle 3"/>
          <p:cNvSpPr>
            <a:spLocks noGrp="1"/>
          </p:cNvSpPr>
          <p:nvPr>
            <p:ph type="subTitle" idx="1"/>
          </p:nvPr>
        </p:nvSpPr>
        <p:spPr>
          <a:xfrm>
            <a:off x="4123113" y="3910607"/>
            <a:ext cx="4876800" cy="865586"/>
          </a:xfrm>
        </p:spPr>
        <p:txBody>
          <a:bodyPr/>
          <a:lstStyle/>
          <a:p>
            <a:pPr marL="236538" indent="-236538"/>
            <a:r>
              <a:rPr lang="en-US" sz="1600" dirty="0" smtClean="0">
                <a:latin typeface="Arial" charset="0"/>
              </a:rPr>
              <a:t>IESBA Meeting</a:t>
            </a:r>
          </a:p>
          <a:p>
            <a:pPr marL="236538" indent="-236538"/>
            <a:r>
              <a:rPr lang="en-US" sz="1600" dirty="0" smtClean="0">
                <a:latin typeface="Arial" charset="0"/>
              </a:rPr>
              <a:t>New York </a:t>
            </a:r>
          </a:p>
          <a:p>
            <a:pPr marL="236538" indent="-236538"/>
            <a:r>
              <a:rPr lang="en-US" sz="1600" dirty="0" smtClean="0">
                <a:latin typeface="Arial" charset="0"/>
              </a:rPr>
              <a:t>March 11-13, 2019 </a:t>
            </a:r>
            <a:endParaRPr lang="en-US" sz="1600" dirty="0" smtClean="0"/>
          </a:p>
        </p:txBody>
      </p:sp>
    </p:spTree>
    <p:extLst>
      <p:ext uri="{BB962C8B-B14F-4D97-AF65-F5344CB8AC3E}">
        <p14:creationId xmlns:p14="http://schemas.microsoft.com/office/powerpoint/2010/main" val="663584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85750"/>
            <a:ext cx="7543800" cy="762000"/>
          </a:xfrm>
        </p:spPr>
        <p:txBody>
          <a:bodyPr/>
          <a:lstStyle/>
          <a:p>
            <a:r>
              <a:rPr lang="en-US" sz="2200" dirty="0" smtClean="0"/>
              <a:t>Key Proposed Changes to the Code</a:t>
            </a:r>
            <a:endParaRPr lang="en-US" sz="2200"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2800767558"/>
              </p:ext>
            </p:extLst>
          </p:nvPr>
        </p:nvGraphicFramePr>
        <p:xfrm>
          <a:off x="228600" y="1352550"/>
          <a:ext cx="8763000" cy="3124200"/>
        </p:xfrm>
        <a:graphic>
          <a:graphicData uri="http://schemas.openxmlformats.org/drawingml/2006/table">
            <a:tbl>
              <a:tblPr firstRow="1" firstCol="1" bandRow="1"/>
              <a:tblGrid>
                <a:gridCol w="1585686"/>
                <a:gridCol w="7177314"/>
              </a:tblGrid>
              <a:tr h="486283">
                <a:tc>
                  <a:txBody>
                    <a:bodyPr/>
                    <a:lstStyle/>
                    <a:p>
                      <a:pPr marL="0" marR="0" indent="0" algn="just">
                        <a:lnSpc>
                          <a:spcPct val="100000"/>
                        </a:lnSpc>
                        <a:spcBef>
                          <a:spcPts val="300"/>
                        </a:spcBef>
                        <a:spcAft>
                          <a:spcPts val="0"/>
                        </a:spcAft>
                      </a:pPr>
                      <a:r>
                        <a:rPr lang="en-US" sz="1400" kern="400" dirty="0">
                          <a:effectLst/>
                          <a:latin typeface="Arial" panose="020B0604020202020204" pitchFamily="34" charset="0"/>
                          <a:ea typeface="Times New Roman" panose="02020603050405020304" pitchFamily="18" charset="0"/>
                          <a:cs typeface="Arial" panose="020B0604020202020204" pitchFamily="34" charset="0"/>
                        </a:rPr>
                        <a:t>Introduction to the Code (New)</a:t>
                      </a:r>
                      <a:endParaRPr lang="en-US" sz="1400" kern="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5866" marR="558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marL="342900" marR="0" lvl="0" indent="-342900" algn="just">
                        <a:lnSpc>
                          <a:spcPct val="100000"/>
                        </a:lnSpc>
                        <a:spcBef>
                          <a:spcPts val="300"/>
                        </a:spcBef>
                        <a:spcAft>
                          <a:spcPts val="0"/>
                        </a:spcAft>
                        <a:buFont typeface="Symbol" panose="05050102010706020507" pitchFamily="18" charset="2"/>
                        <a:buChar char=""/>
                      </a:pPr>
                      <a:r>
                        <a:rPr lang="en-US" sz="1200" kern="400" dirty="0">
                          <a:effectLst/>
                          <a:latin typeface="Arial" panose="020B0604020202020204" pitchFamily="34" charset="0"/>
                          <a:ea typeface="Times New Roman" panose="02020603050405020304" pitchFamily="18" charset="0"/>
                          <a:cs typeface="Arial" panose="020B0604020202020204" pitchFamily="34" charset="0"/>
                        </a:rPr>
                        <a:t>The role of the accountancy profession and the relationship between compliance with the Code and professional accountants acting in the public interest</a:t>
                      </a:r>
                      <a:endParaRPr lang="en-US" sz="1200" kern="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5866" marR="558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9495">
                <a:tc>
                  <a:txBody>
                    <a:bodyPr/>
                    <a:lstStyle/>
                    <a:p>
                      <a:pPr marL="0" marR="0" indent="0" algn="just">
                        <a:lnSpc>
                          <a:spcPct val="100000"/>
                        </a:lnSpc>
                        <a:spcBef>
                          <a:spcPts val="300"/>
                        </a:spcBef>
                        <a:spcAft>
                          <a:spcPts val="0"/>
                        </a:spcAft>
                      </a:pPr>
                      <a:r>
                        <a:rPr lang="en-US" sz="1400" kern="400" dirty="0">
                          <a:effectLst/>
                          <a:latin typeface="Arial" panose="020B0604020202020204" pitchFamily="34" charset="0"/>
                          <a:ea typeface="Times New Roman" panose="02020603050405020304" pitchFamily="18" charset="0"/>
                          <a:cs typeface="Arial" panose="020B0604020202020204" pitchFamily="34" charset="0"/>
                        </a:rPr>
                        <a:t>Section 100</a:t>
                      </a:r>
                      <a:endParaRPr lang="en-US" sz="1400" kern="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5866" marR="558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marL="342900" marR="0" lvl="0" indent="-342900" algn="just">
                        <a:lnSpc>
                          <a:spcPct val="100000"/>
                        </a:lnSpc>
                        <a:spcBef>
                          <a:spcPts val="300"/>
                        </a:spcBef>
                        <a:spcAft>
                          <a:spcPts val="0"/>
                        </a:spcAft>
                        <a:buFont typeface="Symbol" panose="05050102010706020507" pitchFamily="18" charset="2"/>
                        <a:buChar char=""/>
                      </a:pPr>
                      <a:r>
                        <a:rPr lang="en-US" sz="1200" kern="400" dirty="0">
                          <a:effectLst/>
                          <a:latin typeface="Arial" panose="020B0604020202020204" pitchFamily="34" charset="0"/>
                          <a:ea typeface="Times New Roman" panose="02020603050405020304" pitchFamily="18" charset="0"/>
                          <a:cs typeface="Arial" panose="020B0604020202020204" pitchFamily="34" charset="0"/>
                        </a:rPr>
                        <a:t>Applicability of the Code </a:t>
                      </a:r>
                      <a:endParaRPr lang="en-US" sz="1200" kern="4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marR="0" lvl="0" indent="-342900" algn="just">
                        <a:lnSpc>
                          <a:spcPct val="100000"/>
                        </a:lnSpc>
                        <a:spcBef>
                          <a:spcPts val="300"/>
                        </a:spcBef>
                        <a:spcAft>
                          <a:spcPts val="0"/>
                        </a:spcAft>
                        <a:buFont typeface="Symbol" panose="05050102010706020507" pitchFamily="18" charset="2"/>
                        <a:buChar char=""/>
                      </a:pPr>
                      <a:r>
                        <a:rPr lang="en-US" sz="1200" kern="400" dirty="0">
                          <a:effectLst/>
                          <a:latin typeface="Arial" panose="020B0604020202020204" pitchFamily="34" charset="0"/>
                          <a:ea typeface="Times New Roman" panose="02020603050405020304" pitchFamily="18" charset="0"/>
                          <a:cs typeface="Arial" panose="020B0604020202020204" pitchFamily="34" charset="0"/>
                        </a:rPr>
                        <a:t>The linkage between the provisions of the Code on the one hand and behavior and approach expected of professional accountants and responsibility to act in the public interest on the other.</a:t>
                      </a:r>
                      <a:endParaRPr lang="en-US" sz="1200" kern="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5866" marR="558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05951">
                <a:tc>
                  <a:txBody>
                    <a:bodyPr/>
                    <a:lstStyle/>
                    <a:p>
                      <a:pPr marL="0" marR="0" indent="0" algn="just">
                        <a:lnSpc>
                          <a:spcPct val="100000"/>
                        </a:lnSpc>
                        <a:spcBef>
                          <a:spcPts val="300"/>
                        </a:spcBef>
                        <a:spcAft>
                          <a:spcPts val="0"/>
                        </a:spcAft>
                      </a:pPr>
                      <a:r>
                        <a:rPr lang="en-US" sz="1400" kern="400" dirty="0">
                          <a:effectLst/>
                          <a:latin typeface="Arial" panose="020B0604020202020204" pitchFamily="34" charset="0"/>
                          <a:ea typeface="Times New Roman" panose="02020603050405020304" pitchFamily="18" charset="0"/>
                          <a:cs typeface="Arial" panose="020B0604020202020204" pitchFamily="34" charset="0"/>
                        </a:rPr>
                        <a:t>Section 110</a:t>
                      </a:r>
                      <a:endParaRPr lang="en-US" sz="1400" kern="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5866" marR="558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marL="342900" marR="0" lvl="0" indent="-342900" algn="just">
                        <a:lnSpc>
                          <a:spcPct val="100000"/>
                        </a:lnSpc>
                        <a:spcBef>
                          <a:spcPts val="300"/>
                        </a:spcBef>
                        <a:spcAft>
                          <a:spcPts val="0"/>
                        </a:spcAft>
                        <a:buFont typeface="Symbol" panose="05050102010706020507" pitchFamily="18" charset="2"/>
                        <a:buChar char=""/>
                      </a:pPr>
                      <a:r>
                        <a:rPr lang="en-US" sz="1200" kern="400" dirty="0">
                          <a:effectLst/>
                          <a:latin typeface="Arial" panose="020B0604020202020204" pitchFamily="34" charset="0"/>
                          <a:ea typeface="Times New Roman" panose="02020603050405020304" pitchFamily="18" charset="0"/>
                          <a:cs typeface="Arial" panose="020B0604020202020204" pitchFamily="34" charset="0"/>
                        </a:rPr>
                        <a:t>Revisions to the description of “objectivity” </a:t>
                      </a:r>
                      <a:endParaRPr lang="en-US" sz="1200" kern="4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marR="0" lvl="0" indent="-342900" algn="just">
                        <a:lnSpc>
                          <a:spcPct val="100000"/>
                        </a:lnSpc>
                        <a:spcBef>
                          <a:spcPts val="300"/>
                        </a:spcBef>
                        <a:spcAft>
                          <a:spcPts val="0"/>
                        </a:spcAft>
                        <a:buFont typeface="Symbol" panose="05050102010706020507" pitchFamily="18" charset="2"/>
                        <a:buChar char=""/>
                      </a:pPr>
                      <a:r>
                        <a:rPr lang="en-US" sz="1200" kern="400" dirty="0">
                          <a:effectLst/>
                          <a:latin typeface="Arial" panose="020B0604020202020204" pitchFamily="34" charset="0"/>
                          <a:ea typeface="Times New Roman" panose="02020603050405020304" pitchFamily="18" charset="0"/>
                          <a:cs typeface="Arial" panose="020B0604020202020204" pitchFamily="34" charset="0"/>
                        </a:rPr>
                        <a:t>New application material on exercising </a:t>
                      </a:r>
                      <a:r>
                        <a:rPr lang="en-US" sz="1200" kern="400" dirty="0" smtClean="0">
                          <a:solidFill>
                            <a:schemeClr val="tx1"/>
                          </a:solidFill>
                          <a:effectLst/>
                          <a:latin typeface="Arial" panose="020B0604020202020204" pitchFamily="34" charset="0"/>
                          <a:ea typeface="Times New Roman" panose="02020603050405020304" pitchFamily="18" charset="0"/>
                          <a:cs typeface="Arial" panose="020B0604020202020204" pitchFamily="34" charset="0"/>
                        </a:rPr>
                        <a:t>“resolve” - </a:t>
                      </a:r>
                      <a:r>
                        <a:rPr lang="en-US" sz="1200" kern="400" dirty="0" smtClean="0">
                          <a:effectLst/>
                          <a:latin typeface="Arial" panose="020B0604020202020204" pitchFamily="34" charset="0"/>
                          <a:ea typeface="Times New Roman" panose="02020603050405020304" pitchFamily="18" charset="0"/>
                          <a:cs typeface="Arial" panose="020B0604020202020204" pitchFamily="34" charset="0"/>
                        </a:rPr>
                        <a:t>Subsection </a:t>
                      </a:r>
                      <a:r>
                        <a:rPr lang="en-US" sz="1200" kern="400" dirty="0">
                          <a:effectLst/>
                          <a:latin typeface="Arial" panose="020B0604020202020204" pitchFamily="34" charset="0"/>
                          <a:ea typeface="Times New Roman" panose="02020603050405020304" pitchFamily="18" charset="0"/>
                          <a:cs typeface="Arial" panose="020B0604020202020204" pitchFamily="34" charset="0"/>
                        </a:rPr>
                        <a:t>111</a:t>
                      </a:r>
                      <a:endParaRPr lang="en-US" sz="1200" kern="4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marR="0" lvl="0" indent="-342900" algn="just">
                        <a:lnSpc>
                          <a:spcPct val="100000"/>
                        </a:lnSpc>
                        <a:spcBef>
                          <a:spcPts val="300"/>
                        </a:spcBef>
                        <a:spcAft>
                          <a:spcPts val="0"/>
                        </a:spcAft>
                        <a:buFont typeface="Symbol" panose="05050102010706020507" pitchFamily="18" charset="2"/>
                        <a:buChar char=""/>
                      </a:pPr>
                      <a:r>
                        <a:rPr lang="en-US" sz="1200" kern="400" dirty="0">
                          <a:effectLst/>
                          <a:latin typeface="Arial" panose="020B0604020202020204" pitchFamily="34" charset="0"/>
                          <a:ea typeface="Times New Roman" panose="02020603050405020304" pitchFamily="18" charset="0"/>
                          <a:cs typeface="Arial" panose="020B0604020202020204" pitchFamily="34" charset="0"/>
                        </a:rPr>
                        <a:t>A new example of potential reliance on technology affecting the objectivity of a professional accountant under Subsection 112</a:t>
                      </a:r>
                      <a:endParaRPr lang="en-US" sz="1200" kern="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5866" marR="558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92471">
                <a:tc>
                  <a:txBody>
                    <a:bodyPr/>
                    <a:lstStyle/>
                    <a:p>
                      <a:pPr marL="0" marR="0" indent="0" algn="just">
                        <a:lnSpc>
                          <a:spcPct val="100000"/>
                        </a:lnSpc>
                        <a:spcBef>
                          <a:spcPts val="300"/>
                        </a:spcBef>
                        <a:spcAft>
                          <a:spcPts val="0"/>
                        </a:spcAft>
                      </a:pPr>
                      <a:r>
                        <a:rPr lang="en-US" sz="1400" kern="400" dirty="0">
                          <a:effectLst/>
                          <a:latin typeface="Arial" panose="020B0604020202020204" pitchFamily="34" charset="0"/>
                          <a:ea typeface="Times New Roman" panose="02020603050405020304" pitchFamily="18" charset="0"/>
                          <a:cs typeface="Arial" panose="020B0604020202020204" pitchFamily="34" charset="0"/>
                        </a:rPr>
                        <a:t>Section 120</a:t>
                      </a:r>
                      <a:endParaRPr lang="en-US" sz="1400" kern="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5866" marR="558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marL="342900" marR="0" lvl="0" indent="-342900" algn="just">
                        <a:lnSpc>
                          <a:spcPct val="100000"/>
                        </a:lnSpc>
                        <a:spcBef>
                          <a:spcPts val="300"/>
                        </a:spcBef>
                        <a:spcAft>
                          <a:spcPts val="0"/>
                        </a:spcAft>
                        <a:buFont typeface="Symbol" panose="05050102010706020507" pitchFamily="18" charset="2"/>
                        <a:buChar char=""/>
                      </a:pPr>
                      <a:r>
                        <a:rPr lang="en-US" sz="1200" kern="400" dirty="0">
                          <a:effectLst/>
                          <a:latin typeface="Arial" panose="020B0604020202020204" pitchFamily="34" charset="0"/>
                          <a:ea typeface="Times New Roman" panose="02020603050405020304" pitchFamily="18" charset="0"/>
                          <a:cs typeface="Arial" panose="020B0604020202020204" pitchFamily="34" charset="0"/>
                        </a:rPr>
                        <a:t>The inclusion of “a questioning mindset” as a requirement in combination with the exercise of professional judgment</a:t>
                      </a:r>
                      <a:endParaRPr lang="en-US" sz="1200" kern="4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marR="0" lvl="0" indent="-342900" algn="just">
                        <a:lnSpc>
                          <a:spcPct val="100000"/>
                        </a:lnSpc>
                        <a:spcBef>
                          <a:spcPts val="300"/>
                        </a:spcBef>
                        <a:spcAft>
                          <a:spcPts val="0"/>
                        </a:spcAft>
                        <a:buFont typeface="Symbol" panose="05050102010706020507" pitchFamily="18" charset="2"/>
                        <a:buChar char=""/>
                      </a:pPr>
                      <a:r>
                        <a:rPr lang="en-US" sz="1200" kern="400" dirty="0">
                          <a:effectLst/>
                          <a:latin typeface="Arial" panose="020B0604020202020204" pitchFamily="34" charset="0"/>
                          <a:ea typeface="Times New Roman" panose="02020603050405020304" pitchFamily="18" charset="0"/>
                          <a:cs typeface="Arial" panose="020B0604020202020204" pitchFamily="34" charset="0"/>
                        </a:rPr>
                        <a:t>New application material on having a questioning mindset and the exercise of critical analysis.</a:t>
                      </a:r>
                      <a:endParaRPr lang="en-US" sz="1200" kern="4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marR="0" lvl="0" indent="-342900" algn="just">
                        <a:lnSpc>
                          <a:spcPct val="100000"/>
                        </a:lnSpc>
                        <a:spcBef>
                          <a:spcPts val="300"/>
                        </a:spcBef>
                        <a:spcAft>
                          <a:spcPts val="0"/>
                        </a:spcAft>
                        <a:buFont typeface="Symbol" panose="05050102010706020507" pitchFamily="18" charset="2"/>
                        <a:buChar char=""/>
                      </a:pPr>
                      <a:r>
                        <a:rPr lang="en-US" sz="1200" kern="400" dirty="0">
                          <a:effectLst/>
                          <a:latin typeface="Arial" panose="020B0604020202020204" pitchFamily="34" charset="0"/>
                          <a:ea typeface="Times New Roman" panose="02020603050405020304" pitchFamily="18" charset="0"/>
                          <a:cs typeface="Arial" panose="020B0604020202020204" pitchFamily="34" charset="0"/>
                        </a:rPr>
                        <a:t>New application material on bias and organizational </a:t>
                      </a:r>
                      <a:r>
                        <a:rPr lang="en-US" sz="1200" kern="400" dirty="0" smtClean="0">
                          <a:effectLst/>
                          <a:latin typeface="Arial" panose="020B0604020202020204" pitchFamily="34" charset="0"/>
                          <a:ea typeface="Times New Roman" panose="02020603050405020304" pitchFamily="18" charset="0"/>
                          <a:cs typeface="Arial" panose="020B0604020202020204" pitchFamily="34" charset="0"/>
                        </a:rPr>
                        <a:t>culture</a:t>
                      </a:r>
                      <a:endParaRPr lang="en-US" sz="1200" kern="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5866" marR="558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99809435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85750"/>
            <a:ext cx="7543800" cy="762000"/>
          </a:xfrm>
        </p:spPr>
        <p:txBody>
          <a:bodyPr/>
          <a:lstStyle/>
          <a:p>
            <a:r>
              <a:rPr lang="en-US" sz="2200" dirty="0" smtClean="0"/>
              <a:t>New Introduction to the Code</a:t>
            </a:r>
            <a:endParaRPr lang="en-US" sz="2200" dirty="0"/>
          </a:p>
        </p:txBody>
      </p:sp>
      <p:sp>
        <p:nvSpPr>
          <p:cNvPr id="9" name="Content Placeholder 1"/>
          <p:cNvSpPr>
            <a:spLocks noGrp="1"/>
          </p:cNvSpPr>
          <p:nvPr>
            <p:ph idx="1"/>
          </p:nvPr>
        </p:nvSpPr>
        <p:spPr>
          <a:xfrm>
            <a:off x="152400" y="1352550"/>
            <a:ext cx="8458200" cy="3352800"/>
          </a:xfrm>
        </p:spPr>
        <p:txBody>
          <a:bodyPr/>
          <a:lstStyle/>
          <a:p>
            <a:pPr marL="0" indent="0">
              <a:spcBef>
                <a:spcPts val="300"/>
              </a:spcBef>
              <a:buNone/>
            </a:pPr>
            <a:r>
              <a:rPr lang="en-US" sz="1600" dirty="0" smtClean="0">
                <a:solidFill>
                  <a:schemeClr val="tx1"/>
                </a:solidFill>
              </a:rPr>
              <a:t>The Introduction:</a:t>
            </a:r>
          </a:p>
          <a:p>
            <a:pPr>
              <a:spcBef>
                <a:spcPts val="300"/>
              </a:spcBef>
            </a:pPr>
            <a:r>
              <a:rPr lang="en-US" sz="1400" dirty="0" smtClean="0">
                <a:solidFill>
                  <a:schemeClr val="tx1"/>
                </a:solidFill>
              </a:rPr>
              <a:t>Aim is to remind and exhort PAs about importance of their role and function in society, their responsibility to act in the public interest and how the Code can help</a:t>
            </a:r>
            <a:endParaRPr lang="en-US" sz="1400" dirty="0">
              <a:solidFill>
                <a:schemeClr val="tx1"/>
              </a:solidFill>
            </a:endParaRPr>
          </a:p>
          <a:p>
            <a:pPr>
              <a:spcBef>
                <a:spcPts val="300"/>
              </a:spcBef>
            </a:pPr>
            <a:r>
              <a:rPr lang="en-US" sz="1400" dirty="0" smtClean="0">
                <a:solidFill>
                  <a:schemeClr val="tx1"/>
                </a:solidFill>
              </a:rPr>
              <a:t>Is positioned as an Introduction because:</a:t>
            </a:r>
          </a:p>
          <a:p>
            <a:pPr lvl="1">
              <a:spcBef>
                <a:spcPts val="300"/>
              </a:spcBef>
            </a:pPr>
            <a:r>
              <a:rPr lang="en-US" sz="1300" dirty="0" smtClean="0">
                <a:solidFill>
                  <a:schemeClr val="tx1"/>
                </a:solidFill>
              </a:rPr>
              <a:t>Material </a:t>
            </a:r>
            <a:r>
              <a:rPr lang="en-US" sz="1300" dirty="0">
                <a:solidFill>
                  <a:schemeClr val="tx1"/>
                </a:solidFill>
              </a:rPr>
              <a:t>more effective if non-technical language is </a:t>
            </a:r>
            <a:r>
              <a:rPr lang="en-US" sz="1300" dirty="0" smtClean="0">
                <a:solidFill>
                  <a:schemeClr val="tx1"/>
                </a:solidFill>
              </a:rPr>
              <a:t>used - </a:t>
            </a:r>
            <a:r>
              <a:rPr lang="en-US" sz="1300" dirty="0">
                <a:solidFill>
                  <a:schemeClr val="tx1"/>
                </a:solidFill>
              </a:rPr>
              <a:t>hence </a:t>
            </a:r>
            <a:r>
              <a:rPr lang="en-US" sz="1300" dirty="0" smtClean="0">
                <a:solidFill>
                  <a:schemeClr val="tx1"/>
                </a:solidFill>
              </a:rPr>
              <a:t>Part 1 is not suitable</a:t>
            </a:r>
          </a:p>
          <a:p>
            <a:pPr lvl="1">
              <a:spcBef>
                <a:spcPts val="300"/>
              </a:spcBef>
            </a:pPr>
            <a:r>
              <a:rPr lang="en-US" sz="1300" dirty="0" smtClean="0">
                <a:solidFill>
                  <a:schemeClr val="tx1"/>
                </a:solidFill>
              </a:rPr>
              <a:t>The </a:t>
            </a:r>
            <a:r>
              <a:rPr lang="en-US" sz="1300" dirty="0">
                <a:solidFill>
                  <a:schemeClr val="tx1"/>
                </a:solidFill>
              </a:rPr>
              <a:t>Guide to the Code serves a different purpose and also not suitable </a:t>
            </a:r>
            <a:r>
              <a:rPr lang="en-US" sz="1300" dirty="0" smtClean="0">
                <a:solidFill>
                  <a:schemeClr val="tx1"/>
                </a:solidFill>
              </a:rPr>
              <a:t>location</a:t>
            </a:r>
            <a:endParaRPr lang="en-US" sz="1300" dirty="0">
              <a:solidFill>
                <a:schemeClr val="tx1"/>
              </a:solidFill>
            </a:endParaRPr>
          </a:p>
          <a:p>
            <a:pPr marL="0" indent="0">
              <a:buNone/>
            </a:pPr>
            <a:endParaRPr lang="en-US" sz="1400" dirty="0" smtClean="0">
              <a:solidFill>
                <a:schemeClr val="tx1"/>
              </a:solidFill>
            </a:endParaRPr>
          </a:p>
          <a:p>
            <a:pPr marL="0" indent="0">
              <a:buNone/>
            </a:pPr>
            <a:r>
              <a:rPr lang="en-US" sz="1400" dirty="0" smtClean="0">
                <a:solidFill>
                  <a:schemeClr val="tx1"/>
                </a:solidFill>
              </a:rPr>
              <a:t>The TF considered the Board’s question – “Does compliance with the Code mean that a PA has acted in the public interest?”.  Although the TF concluded that </a:t>
            </a:r>
            <a:r>
              <a:rPr lang="en-US" sz="1400" dirty="0">
                <a:solidFill>
                  <a:schemeClr val="tx1"/>
                </a:solidFill>
              </a:rPr>
              <a:t>the Board does not have the requisite authority to determine this </a:t>
            </a:r>
            <a:r>
              <a:rPr lang="en-US" sz="1400" dirty="0" smtClean="0">
                <a:solidFill>
                  <a:schemeClr val="tx1"/>
                </a:solidFill>
              </a:rPr>
              <a:t>issue, it considered that it would be helpful to if the Code could provide some assurance to Pas, similar to the IASB on the effect of compliance with IFRS, and so it has included the last sentence in the Introduction and paragraph 100.1 A1 </a:t>
            </a:r>
          </a:p>
          <a:p>
            <a:endParaRPr lang="en-US" sz="1600" dirty="0" smtClean="0"/>
          </a:p>
          <a:p>
            <a:pPr>
              <a:spcBef>
                <a:spcPts val="800"/>
              </a:spcBef>
            </a:pPr>
            <a:endParaRPr lang="en-US" sz="1600" dirty="0"/>
          </a:p>
          <a:p>
            <a:pPr marL="0" indent="0">
              <a:spcBef>
                <a:spcPts val="800"/>
              </a:spcBef>
              <a:buNone/>
            </a:pPr>
            <a:endParaRPr lang="en-US" sz="1800" dirty="0"/>
          </a:p>
          <a:p>
            <a:pPr marL="0" indent="0">
              <a:spcBef>
                <a:spcPts val="800"/>
              </a:spcBef>
              <a:buNone/>
            </a:pPr>
            <a:endParaRPr lang="en-US" sz="2000" dirty="0" smtClean="0"/>
          </a:p>
        </p:txBody>
      </p:sp>
    </p:spTree>
    <p:extLst>
      <p:ext uri="{BB962C8B-B14F-4D97-AF65-F5344CB8AC3E}">
        <p14:creationId xmlns:p14="http://schemas.microsoft.com/office/powerpoint/2010/main" val="64157373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85750"/>
            <a:ext cx="7543800" cy="762000"/>
          </a:xfrm>
        </p:spPr>
        <p:txBody>
          <a:bodyPr/>
          <a:lstStyle/>
          <a:p>
            <a:r>
              <a:rPr lang="en-US" sz="2200" dirty="0" smtClean="0"/>
              <a:t>Introduction to the Code</a:t>
            </a:r>
            <a:endParaRPr lang="en-US" sz="2200" dirty="0"/>
          </a:p>
        </p:txBody>
      </p:sp>
      <p:sp>
        <p:nvSpPr>
          <p:cNvPr id="5" name="Content Placeholder 1"/>
          <p:cNvSpPr txBox="1">
            <a:spLocks/>
          </p:cNvSpPr>
          <p:nvPr/>
        </p:nvSpPr>
        <p:spPr bwMode="auto">
          <a:xfrm>
            <a:off x="228600" y="1428750"/>
            <a:ext cx="8458200" cy="2362200"/>
          </a:xfrm>
          <a:prstGeom prst="rect">
            <a:avLst/>
          </a:prstGeom>
          <a:solidFill>
            <a:schemeClr val="bg2">
              <a:lumMod val="20000"/>
              <a:lumOff val="80000"/>
            </a:schemeClr>
          </a:solidFill>
          <a:ln>
            <a:noFill/>
          </a:ln>
          <a:extLs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ts val="600"/>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a:lstStyle>
          <a:p>
            <a:pPr marL="0" indent="0">
              <a:spcBef>
                <a:spcPts val="800"/>
              </a:spcBef>
              <a:buNone/>
            </a:pPr>
            <a:r>
              <a:rPr lang="en-US" sz="1600" b="1" dirty="0" smtClean="0">
                <a:solidFill>
                  <a:schemeClr val="accent1">
                    <a:lumMod val="75000"/>
                  </a:schemeClr>
                </a:solidFill>
              </a:rPr>
              <a:t>Questions: </a:t>
            </a:r>
            <a:endParaRPr lang="en-US" sz="1600" b="1" dirty="0">
              <a:solidFill>
                <a:schemeClr val="accent1">
                  <a:lumMod val="75000"/>
                </a:schemeClr>
              </a:solidFill>
            </a:endParaRPr>
          </a:p>
          <a:p>
            <a:pPr>
              <a:spcBef>
                <a:spcPts val="800"/>
              </a:spcBef>
            </a:pPr>
            <a:r>
              <a:rPr lang="en-US" sz="1400" dirty="0">
                <a:solidFill>
                  <a:schemeClr val="accent1">
                    <a:lumMod val="75000"/>
                  </a:schemeClr>
                </a:solidFill>
              </a:rPr>
              <a:t>Does the </a:t>
            </a:r>
            <a:r>
              <a:rPr lang="en-US" sz="1400" dirty="0" smtClean="0">
                <a:solidFill>
                  <a:schemeClr val="accent1">
                    <a:lumMod val="75000"/>
                  </a:schemeClr>
                </a:solidFill>
              </a:rPr>
              <a:t>IESBA </a:t>
            </a:r>
            <a:r>
              <a:rPr lang="en-US" sz="1400" dirty="0">
                <a:solidFill>
                  <a:schemeClr val="accent1">
                    <a:lumMod val="75000"/>
                  </a:schemeClr>
                </a:solidFill>
              </a:rPr>
              <a:t>agree that the proposed text should be placed in the Introduction? The alternative would be for the text to be </a:t>
            </a:r>
            <a:r>
              <a:rPr lang="en-US" sz="1400" dirty="0" smtClean="0">
                <a:solidFill>
                  <a:schemeClr val="accent1">
                    <a:lumMod val="75000"/>
                  </a:schemeClr>
                </a:solidFill>
              </a:rPr>
              <a:t>redrafted in more formal/technical language and placed </a:t>
            </a:r>
            <a:r>
              <a:rPr lang="en-US" sz="1400" dirty="0">
                <a:solidFill>
                  <a:schemeClr val="accent1">
                    <a:lumMod val="75000"/>
                  </a:schemeClr>
                </a:solidFill>
              </a:rPr>
              <a:t>in Part 1 of the Code</a:t>
            </a:r>
            <a:r>
              <a:rPr lang="en-US" sz="1400" dirty="0" smtClean="0">
                <a:solidFill>
                  <a:schemeClr val="accent1">
                    <a:lumMod val="75000"/>
                  </a:schemeClr>
                </a:solidFill>
              </a:rPr>
              <a:t>.</a:t>
            </a:r>
          </a:p>
          <a:p>
            <a:pPr>
              <a:spcBef>
                <a:spcPts val="800"/>
              </a:spcBef>
            </a:pPr>
            <a:r>
              <a:rPr lang="en-US" sz="1400" dirty="0">
                <a:solidFill>
                  <a:schemeClr val="accent1">
                    <a:lumMod val="75000"/>
                  </a:schemeClr>
                </a:solidFill>
              </a:rPr>
              <a:t>Does the IESBA agree </a:t>
            </a:r>
            <a:r>
              <a:rPr lang="en-US" sz="1400" dirty="0" smtClean="0">
                <a:solidFill>
                  <a:schemeClr val="accent1">
                    <a:lumMod val="75000"/>
                  </a:schemeClr>
                </a:solidFill>
              </a:rPr>
              <a:t>with the approach the TF has taken to the relevance of compliance with the Code and the PAs responsibility to act in the public interest ?</a:t>
            </a:r>
            <a:endParaRPr lang="en-US" sz="1600" kern="0" dirty="0" smtClean="0"/>
          </a:p>
          <a:p>
            <a:endParaRPr lang="en-US" sz="1600" kern="0" dirty="0" smtClean="0"/>
          </a:p>
          <a:p>
            <a:pPr>
              <a:spcBef>
                <a:spcPts val="800"/>
              </a:spcBef>
            </a:pPr>
            <a:endParaRPr lang="en-US" sz="1600" kern="0" dirty="0" smtClean="0"/>
          </a:p>
          <a:p>
            <a:pPr marL="0" indent="0">
              <a:spcBef>
                <a:spcPts val="800"/>
              </a:spcBef>
              <a:buFontTx/>
              <a:buNone/>
            </a:pPr>
            <a:endParaRPr lang="en-US" sz="1800" kern="0" dirty="0" smtClean="0"/>
          </a:p>
          <a:p>
            <a:pPr marL="0" indent="0">
              <a:spcBef>
                <a:spcPts val="800"/>
              </a:spcBef>
              <a:buFontTx/>
              <a:buNone/>
            </a:pPr>
            <a:endParaRPr lang="en-US" sz="2000" kern="0" dirty="0" smtClean="0"/>
          </a:p>
        </p:txBody>
      </p:sp>
    </p:spTree>
    <p:extLst>
      <p:ext uri="{BB962C8B-B14F-4D97-AF65-F5344CB8AC3E}">
        <p14:creationId xmlns:p14="http://schemas.microsoft.com/office/powerpoint/2010/main" val="330337561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85750"/>
            <a:ext cx="7543800" cy="762000"/>
          </a:xfrm>
        </p:spPr>
        <p:txBody>
          <a:bodyPr/>
          <a:lstStyle/>
          <a:p>
            <a:r>
              <a:rPr lang="en-US" sz="2200" dirty="0" smtClean="0"/>
              <a:t>Revisions to Section 100</a:t>
            </a:r>
            <a:endParaRPr lang="en-US" sz="2200" dirty="0"/>
          </a:p>
        </p:txBody>
      </p:sp>
      <p:sp>
        <p:nvSpPr>
          <p:cNvPr id="9" name="Content Placeholder 1"/>
          <p:cNvSpPr>
            <a:spLocks noGrp="1"/>
          </p:cNvSpPr>
          <p:nvPr>
            <p:ph idx="1"/>
          </p:nvPr>
        </p:nvSpPr>
        <p:spPr>
          <a:xfrm>
            <a:off x="152400" y="1276350"/>
            <a:ext cx="8610600" cy="3352800"/>
          </a:xfrm>
        </p:spPr>
        <p:txBody>
          <a:bodyPr/>
          <a:lstStyle/>
          <a:p>
            <a:pPr marL="0" indent="0">
              <a:spcBef>
                <a:spcPts val="300"/>
              </a:spcBef>
              <a:buNone/>
            </a:pPr>
            <a:r>
              <a:rPr lang="en-US" sz="1400" dirty="0" smtClean="0">
                <a:solidFill>
                  <a:schemeClr val="tx1"/>
                </a:solidFill>
              </a:rPr>
              <a:t>The revisions to Section 100:</a:t>
            </a:r>
          </a:p>
          <a:p>
            <a:pPr>
              <a:spcBef>
                <a:spcPts val="300"/>
              </a:spcBef>
              <a:buFont typeface="Arial" panose="020B0604020202020204" pitchFamily="34" charset="0"/>
              <a:buChar char="•"/>
            </a:pPr>
            <a:r>
              <a:rPr lang="en-US" sz="1400" dirty="0" smtClean="0">
                <a:solidFill>
                  <a:schemeClr val="tx1"/>
                </a:solidFill>
              </a:rPr>
              <a:t>Clarify: </a:t>
            </a:r>
          </a:p>
          <a:p>
            <a:pPr lvl="1">
              <a:spcBef>
                <a:spcPts val="300"/>
              </a:spcBef>
            </a:pPr>
            <a:r>
              <a:rPr lang="en-US" sz="1200" dirty="0" smtClean="0">
                <a:solidFill>
                  <a:schemeClr val="tx1"/>
                </a:solidFill>
              </a:rPr>
              <a:t>the provisions of the Code that set out the behaviors and approach expected of PAs and support their responsibility to act in the public interest</a:t>
            </a:r>
          </a:p>
          <a:p>
            <a:pPr lvl="1">
              <a:spcBef>
                <a:spcPts val="300"/>
              </a:spcBef>
            </a:pPr>
            <a:r>
              <a:rPr lang="en-US" sz="1200" dirty="0" smtClean="0">
                <a:solidFill>
                  <a:schemeClr val="tx1"/>
                </a:solidFill>
              </a:rPr>
              <a:t>Applicability of the Code:</a:t>
            </a:r>
          </a:p>
          <a:p>
            <a:pPr lvl="2">
              <a:spcBef>
                <a:spcPts val="300"/>
              </a:spcBef>
            </a:pPr>
            <a:r>
              <a:rPr lang="en-US" sz="1200" dirty="0" smtClean="0">
                <a:solidFill>
                  <a:schemeClr val="tx1"/>
                </a:solidFill>
              </a:rPr>
              <a:t>Individuals who are members of IFAC member body</a:t>
            </a:r>
          </a:p>
          <a:p>
            <a:pPr lvl="2">
              <a:spcBef>
                <a:spcPts val="300"/>
              </a:spcBef>
            </a:pPr>
            <a:r>
              <a:rPr lang="en-US" sz="1200" dirty="0" smtClean="0">
                <a:solidFill>
                  <a:schemeClr val="tx1"/>
                </a:solidFill>
              </a:rPr>
              <a:t>Firm responsibility over individuals who provide professional services to comply with the Code</a:t>
            </a:r>
          </a:p>
          <a:p>
            <a:pPr>
              <a:spcBef>
                <a:spcPts val="300"/>
              </a:spcBef>
            </a:pPr>
            <a:r>
              <a:rPr lang="en-US" sz="1400" dirty="0" smtClean="0">
                <a:solidFill>
                  <a:schemeClr val="tx1"/>
                </a:solidFill>
              </a:rPr>
              <a:t>Highlight the central role of FPs and CF in the Code</a:t>
            </a:r>
          </a:p>
          <a:p>
            <a:pPr marL="0" indent="0">
              <a:buNone/>
            </a:pPr>
            <a:r>
              <a:rPr lang="en-US" sz="1400" dirty="0" smtClean="0">
                <a:solidFill>
                  <a:schemeClr val="tx1"/>
                </a:solidFill>
              </a:rPr>
              <a:t>The </a:t>
            </a:r>
            <a:r>
              <a:rPr lang="en-US" sz="1400" dirty="0">
                <a:solidFill>
                  <a:schemeClr val="tx1"/>
                </a:solidFill>
              </a:rPr>
              <a:t>TF considered, but rejected, the inclusion of a Requirement that a professional accountant should act in the public interest (e.g., “R100.1 - A professional accountant shall act in the public interest when undertaking a professional activity</a:t>
            </a:r>
            <a:r>
              <a:rPr lang="en-US" sz="1400" dirty="0" smtClean="0">
                <a:solidFill>
                  <a:schemeClr val="tx1"/>
                </a:solidFill>
              </a:rPr>
              <a:t>.”)</a:t>
            </a:r>
            <a:endParaRPr lang="en-US" sz="1400" dirty="0">
              <a:solidFill>
                <a:schemeClr val="tx1"/>
              </a:solidFill>
            </a:endParaRPr>
          </a:p>
          <a:p>
            <a:endParaRPr lang="en-US" sz="1600" dirty="0" smtClean="0"/>
          </a:p>
          <a:p>
            <a:pPr>
              <a:spcBef>
                <a:spcPts val="800"/>
              </a:spcBef>
            </a:pPr>
            <a:endParaRPr lang="en-US" sz="1600" dirty="0"/>
          </a:p>
          <a:p>
            <a:pPr marL="0" indent="0">
              <a:spcBef>
                <a:spcPts val="800"/>
              </a:spcBef>
              <a:buNone/>
            </a:pPr>
            <a:endParaRPr lang="en-US" sz="1800" dirty="0"/>
          </a:p>
          <a:p>
            <a:pPr marL="0" indent="0">
              <a:spcBef>
                <a:spcPts val="800"/>
              </a:spcBef>
              <a:buNone/>
            </a:pPr>
            <a:endParaRPr lang="en-US" sz="2000" dirty="0" smtClean="0"/>
          </a:p>
        </p:txBody>
      </p:sp>
      <p:sp>
        <p:nvSpPr>
          <p:cNvPr id="6" name="Content Placeholder 1"/>
          <p:cNvSpPr txBox="1">
            <a:spLocks/>
          </p:cNvSpPr>
          <p:nvPr/>
        </p:nvSpPr>
        <p:spPr bwMode="auto">
          <a:xfrm>
            <a:off x="228600" y="3867150"/>
            <a:ext cx="8458200" cy="609600"/>
          </a:xfrm>
          <a:prstGeom prst="rect">
            <a:avLst/>
          </a:prstGeom>
          <a:solidFill>
            <a:schemeClr val="bg2">
              <a:lumMod val="20000"/>
              <a:lumOff val="80000"/>
            </a:schemeClr>
          </a:solidFill>
          <a:ln>
            <a:noFill/>
          </a:ln>
          <a:extLs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ts val="600"/>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a:lstStyle>
          <a:p>
            <a:pPr marL="0" indent="0">
              <a:spcBef>
                <a:spcPts val="800"/>
              </a:spcBef>
              <a:buNone/>
            </a:pPr>
            <a:r>
              <a:rPr lang="en-US" sz="1600" b="1" dirty="0" smtClean="0">
                <a:solidFill>
                  <a:schemeClr val="accent1">
                    <a:lumMod val="75000"/>
                  </a:schemeClr>
                </a:solidFill>
              </a:rPr>
              <a:t>Questions: </a:t>
            </a:r>
            <a:endParaRPr lang="en-US" sz="1600" b="1" dirty="0">
              <a:solidFill>
                <a:schemeClr val="accent1">
                  <a:lumMod val="75000"/>
                </a:schemeClr>
              </a:solidFill>
            </a:endParaRPr>
          </a:p>
          <a:p>
            <a:r>
              <a:rPr lang="en-US" sz="1400" dirty="0" smtClean="0">
                <a:solidFill>
                  <a:srgbClr val="1A276D"/>
                </a:solidFill>
              </a:rPr>
              <a:t>Does </a:t>
            </a:r>
            <a:r>
              <a:rPr lang="en-US" sz="1400" dirty="0">
                <a:solidFill>
                  <a:srgbClr val="1A276D"/>
                </a:solidFill>
              </a:rPr>
              <a:t>the </a:t>
            </a:r>
            <a:r>
              <a:rPr lang="en-US" sz="1400" dirty="0" smtClean="0">
                <a:solidFill>
                  <a:srgbClr val="1A276D"/>
                </a:solidFill>
              </a:rPr>
              <a:t>IESBA </a:t>
            </a:r>
            <a:r>
              <a:rPr lang="en-US" sz="1400" dirty="0">
                <a:solidFill>
                  <a:srgbClr val="1A276D"/>
                </a:solidFill>
              </a:rPr>
              <a:t>support the proposed text in paragraphs 100.1A1 – 100.2.A2?</a:t>
            </a:r>
            <a:endParaRPr lang="en-US" sz="1600" kern="0" dirty="0" smtClean="0">
              <a:solidFill>
                <a:srgbClr val="1A276D"/>
              </a:solidFill>
            </a:endParaRPr>
          </a:p>
          <a:p>
            <a:endParaRPr lang="en-US" sz="1600" kern="0" dirty="0" smtClean="0"/>
          </a:p>
          <a:p>
            <a:pPr>
              <a:spcBef>
                <a:spcPts val="800"/>
              </a:spcBef>
            </a:pPr>
            <a:endParaRPr lang="en-US" sz="1600" kern="0" dirty="0" smtClean="0"/>
          </a:p>
          <a:p>
            <a:pPr marL="0" indent="0">
              <a:spcBef>
                <a:spcPts val="800"/>
              </a:spcBef>
              <a:buFontTx/>
              <a:buNone/>
            </a:pPr>
            <a:endParaRPr lang="en-US" sz="1800" kern="0" dirty="0" smtClean="0"/>
          </a:p>
          <a:p>
            <a:pPr marL="0" indent="0">
              <a:spcBef>
                <a:spcPts val="800"/>
              </a:spcBef>
              <a:buFontTx/>
              <a:buNone/>
            </a:pPr>
            <a:endParaRPr lang="en-US" sz="2000" kern="0" dirty="0" smtClean="0"/>
          </a:p>
        </p:txBody>
      </p:sp>
    </p:spTree>
    <p:extLst>
      <p:ext uri="{BB962C8B-B14F-4D97-AF65-F5344CB8AC3E}">
        <p14:creationId xmlns:p14="http://schemas.microsoft.com/office/powerpoint/2010/main" val="29655260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85750"/>
            <a:ext cx="7543800" cy="762000"/>
          </a:xfrm>
        </p:spPr>
        <p:txBody>
          <a:bodyPr/>
          <a:lstStyle/>
          <a:p>
            <a:r>
              <a:rPr lang="en-US" sz="2200" dirty="0" smtClean="0"/>
              <a:t>Revisions to Section 110 - Objectivity</a:t>
            </a:r>
            <a:endParaRPr lang="en-US" sz="2200" dirty="0"/>
          </a:p>
        </p:txBody>
      </p:sp>
      <p:sp>
        <p:nvSpPr>
          <p:cNvPr id="9" name="Content Placeholder 1"/>
          <p:cNvSpPr>
            <a:spLocks noGrp="1"/>
          </p:cNvSpPr>
          <p:nvPr>
            <p:ph idx="1"/>
          </p:nvPr>
        </p:nvSpPr>
        <p:spPr>
          <a:xfrm>
            <a:off x="152400" y="1276350"/>
            <a:ext cx="8915400" cy="2209800"/>
          </a:xfrm>
        </p:spPr>
        <p:txBody>
          <a:bodyPr/>
          <a:lstStyle/>
          <a:p>
            <a:pPr marL="0" indent="0">
              <a:spcBef>
                <a:spcPts val="300"/>
              </a:spcBef>
              <a:buNone/>
            </a:pPr>
            <a:r>
              <a:rPr lang="en-US" sz="1600" dirty="0" smtClean="0">
                <a:solidFill>
                  <a:schemeClr val="tx1"/>
                </a:solidFill>
              </a:rPr>
              <a:t>The revisions to section 110:</a:t>
            </a:r>
          </a:p>
          <a:p>
            <a:pPr>
              <a:spcBef>
                <a:spcPts val="300"/>
              </a:spcBef>
            </a:pPr>
            <a:r>
              <a:rPr lang="en-US" sz="1400" dirty="0" smtClean="0">
                <a:solidFill>
                  <a:schemeClr val="tx1"/>
                </a:solidFill>
              </a:rPr>
              <a:t>Reframe the description to be more </a:t>
            </a:r>
            <a:r>
              <a:rPr lang="en-US" sz="1400" dirty="0" smtClean="0"/>
              <a:t>affirmative in nature; this is consistent with how other FPs are described</a:t>
            </a:r>
          </a:p>
          <a:p>
            <a:pPr>
              <a:spcBef>
                <a:spcPts val="300"/>
              </a:spcBef>
            </a:pPr>
            <a:r>
              <a:rPr lang="en-US" sz="1400" dirty="0" smtClean="0"/>
              <a:t>Add “Perception</a:t>
            </a:r>
            <a:r>
              <a:rPr lang="en-US" sz="1400" dirty="0"/>
              <a:t>, emotion or imagination” </a:t>
            </a:r>
            <a:r>
              <a:rPr lang="en-US" sz="1400" dirty="0" smtClean="0"/>
              <a:t>as  factors that can compromise the exercise of professional judgment</a:t>
            </a:r>
          </a:p>
          <a:p>
            <a:pPr>
              <a:spcBef>
                <a:spcPts val="300"/>
              </a:spcBef>
            </a:pPr>
            <a:r>
              <a:rPr lang="en-US" sz="1400" dirty="0" smtClean="0"/>
              <a:t>Expand “undue influence of others” </a:t>
            </a:r>
            <a:r>
              <a:rPr lang="en-US" sz="1400" dirty="0"/>
              <a:t>to “Undue influence of, or reliance on, individuals, organizations or other factors (including technology</a:t>
            </a:r>
            <a:r>
              <a:rPr lang="en-US" sz="1400" dirty="0" smtClean="0"/>
              <a:t>)” </a:t>
            </a:r>
          </a:p>
          <a:p>
            <a:pPr>
              <a:spcBef>
                <a:spcPts val="300"/>
              </a:spcBef>
            </a:pPr>
            <a:r>
              <a:rPr lang="en-US" sz="1400" dirty="0" smtClean="0"/>
              <a:t>Add an example of how reliance on technology may affect objectivity (para. 112.1 A1)</a:t>
            </a:r>
            <a:endParaRPr lang="en-US" sz="1400" dirty="0"/>
          </a:p>
          <a:p>
            <a:endParaRPr lang="en-US" sz="1600" dirty="0" smtClean="0"/>
          </a:p>
          <a:p>
            <a:pPr>
              <a:spcBef>
                <a:spcPts val="800"/>
              </a:spcBef>
            </a:pPr>
            <a:endParaRPr lang="en-US" sz="1600" dirty="0"/>
          </a:p>
          <a:p>
            <a:pPr marL="0" indent="0">
              <a:spcBef>
                <a:spcPts val="800"/>
              </a:spcBef>
              <a:buNone/>
            </a:pPr>
            <a:endParaRPr lang="en-US" sz="1800" dirty="0"/>
          </a:p>
          <a:p>
            <a:pPr marL="0" indent="0">
              <a:spcBef>
                <a:spcPts val="800"/>
              </a:spcBef>
              <a:buNone/>
            </a:pPr>
            <a:endParaRPr lang="en-US" sz="2000" dirty="0" smtClean="0"/>
          </a:p>
        </p:txBody>
      </p:sp>
      <p:sp>
        <p:nvSpPr>
          <p:cNvPr id="5" name="Content Placeholder 1"/>
          <p:cNvSpPr txBox="1">
            <a:spLocks/>
          </p:cNvSpPr>
          <p:nvPr/>
        </p:nvSpPr>
        <p:spPr bwMode="auto">
          <a:xfrm>
            <a:off x="228600" y="3333750"/>
            <a:ext cx="8688705" cy="1143000"/>
          </a:xfrm>
          <a:prstGeom prst="rect">
            <a:avLst/>
          </a:prstGeom>
          <a:solidFill>
            <a:schemeClr val="bg2">
              <a:lumMod val="20000"/>
              <a:lumOff val="80000"/>
            </a:schemeClr>
          </a:solidFill>
          <a:ln>
            <a:noFill/>
          </a:ln>
          <a:extLs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ts val="600"/>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a:lstStyle>
          <a:p>
            <a:pPr marL="0" indent="0">
              <a:spcBef>
                <a:spcPts val="800"/>
              </a:spcBef>
              <a:buNone/>
            </a:pPr>
            <a:r>
              <a:rPr lang="en-US" sz="1600" b="1" dirty="0" smtClean="0">
                <a:solidFill>
                  <a:schemeClr val="accent1">
                    <a:lumMod val="75000"/>
                  </a:schemeClr>
                </a:solidFill>
              </a:rPr>
              <a:t>Questions: </a:t>
            </a:r>
            <a:endParaRPr lang="en-US" sz="1600" b="1" dirty="0">
              <a:solidFill>
                <a:schemeClr val="accent1">
                  <a:lumMod val="75000"/>
                </a:schemeClr>
              </a:solidFill>
            </a:endParaRPr>
          </a:p>
          <a:p>
            <a:r>
              <a:rPr lang="en-US" sz="1400" dirty="0">
                <a:solidFill>
                  <a:srgbClr val="1A276D"/>
                </a:solidFill>
              </a:rPr>
              <a:t>Does the </a:t>
            </a:r>
            <a:r>
              <a:rPr lang="en-US" sz="1400" dirty="0" smtClean="0">
                <a:solidFill>
                  <a:srgbClr val="1A276D"/>
                </a:solidFill>
              </a:rPr>
              <a:t>IESBA </a:t>
            </a:r>
            <a:r>
              <a:rPr lang="en-US" sz="1400" dirty="0">
                <a:solidFill>
                  <a:srgbClr val="1A276D"/>
                </a:solidFill>
              </a:rPr>
              <a:t>support the revised description of “Objectivity”?</a:t>
            </a:r>
          </a:p>
          <a:p>
            <a:r>
              <a:rPr lang="en-US" sz="1400" dirty="0" smtClean="0">
                <a:solidFill>
                  <a:srgbClr val="1A276D"/>
                </a:solidFill>
              </a:rPr>
              <a:t>Does the IESBA think it would be helpful if new application material is added to explain more than just </a:t>
            </a:r>
            <a:r>
              <a:rPr lang="en-US" sz="1400" dirty="0">
                <a:solidFill>
                  <a:srgbClr val="1A276D"/>
                </a:solidFill>
              </a:rPr>
              <a:t>the potential influence of </a:t>
            </a:r>
            <a:r>
              <a:rPr lang="en-US" sz="1400" dirty="0" smtClean="0">
                <a:solidFill>
                  <a:srgbClr val="1A276D"/>
                </a:solidFill>
              </a:rPr>
              <a:t>technology? E.g., “Perception, emotion or imagination” </a:t>
            </a:r>
          </a:p>
          <a:p>
            <a:pPr>
              <a:spcBef>
                <a:spcPts val="800"/>
              </a:spcBef>
            </a:pPr>
            <a:endParaRPr lang="en-US" sz="1600" kern="0" dirty="0" smtClean="0"/>
          </a:p>
          <a:p>
            <a:pPr marL="0" indent="0">
              <a:spcBef>
                <a:spcPts val="800"/>
              </a:spcBef>
              <a:buFontTx/>
              <a:buNone/>
            </a:pPr>
            <a:endParaRPr lang="en-US" sz="1800" kern="0" dirty="0" smtClean="0"/>
          </a:p>
          <a:p>
            <a:pPr marL="0" indent="0">
              <a:spcBef>
                <a:spcPts val="800"/>
              </a:spcBef>
              <a:buFontTx/>
              <a:buNone/>
            </a:pPr>
            <a:endParaRPr lang="en-US" sz="2000" kern="0" dirty="0" smtClean="0"/>
          </a:p>
        </p:txBody>
      </p:sp>
    </p:spTree>
    <p:extLst>
      <p:ext uri="{BB962C8B-B14F-4D97-AF65-F5344CB8AC3E}">
        <p14:creationId xmlns:p14="http://schemas.microsoft.com/office/powerpoint/2010/main" val="406804515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85750"/>
            <a:ext cx="7543800" cy="762000"/>
          </a:xfrm>
        </p:spPr>
        <p:txBody>
          <a:bodyPr/>
          <a:lstStyle/>
          <a:p>
            <a:r>
              <a:rPr lang="en-US" sz="2200" dirty="0" smtClean="0"/>
              <a:t>Resolve</a:t>
            </a:r>
            <a:endParaRPr lang="en-US" sz="2200" dirty="0"/>
          </a:p>
        </p:txBody>
      </p:sp>
      <p:sp>
        <p:nvSpPr>
          <p:cNvPr id="9" name="Content Placeholder 1"/>
          <p:cNvSpPr>
            <a:spLocks noGrp="1"/>
          </p:cNvSpPr>
          <p:nvPr>
            <p:ph idx="1"/>
          </p:nvPr>
        </p:nvSpPr>
        <p:spPr>
          <a:xfrm>
            <a:off x="152400" y="1276350"/>
            <a:ext cx="8763000" cy="2209800"/>
          </a:xfrm>
        </p:spPr>
        <p:txBody>
          <a:bodyPr/>
          <a:lstStyle/>
          <a:p>
            <a:pPr>
              <a:spcBef>
                <a:spcPts val="300"/>
              </a:spcBef>
            </a:pPr>
            <a:r>
              <a:rPr lang="en-US" sz="1400" dirty="0" smtClean="0">
                <a:solidFill>
                  <a:schemeClr val="tx1"/>
                </a:solidFill>
              </a:rPr>
              <a:t>There was general support from the Board to develop new application material about the need for confidence/ strength of character as an enabler of compliance with FPs</a:t>
            </a:r>
          </a:p>
          <a:p>
            <a:pPr>
              <a:spcBef>
                <a:spcPts val="300"/>
              </a:spcBef>
            </a:pPr>
            <a:r>
              <a:rPr lang="en-US" sz="1400" dirty="0" smtClean="0">
                <a:solidFill>
                  <a:schemeClr val="tx1"/>
                </a:solidFill>
              </a:rPr>
              <a:t>In light of some Board members’ concern about the use of the words “courage” and “moral courage”, the TF adopted the term “resolve” to highlight the importance of having the determination to act appropriately</a:t>
            </a:r>
          </a:p>
          <a:p>
            <a:pPr>
              <a:spcBef>
                <a:spcPts val="300"/>
              </a:spcBef>
            </a:pPr>
            <a:r>
              <a:rPr lang="en-US" sz="1400" dirty="0">
                <a:solidFill>
                  <a:schemeClr val="tx1"/>
                </a:solidFill>
              </a:rPr>
              <a:t>T</a:t>
            </a:r>
            <a:r>
              <a:rPr lang="en-US" sz="1400" dirty="0" smtClean="0">
                <a:solidFill>
                  <a:schemeClr val="tx1"/>
                </a:solidFill>
              </a:rPr>
              <a:t>he proposed text is placed under Subsection 111 (Integrity) because the concept is closely aligned with acting with integrity</a:t>
            </a:r>
            <a:endParaRPr lang="en-US" sz="1400" dirty="0">
              <a:solidFill>
                <a:schemeClr val="tx1"/>
              </a:solidFill>
            </a:endParaRPr>
          </a:p>
          <a:p>
            <a:endParaRPr lang="en-US" sz="1600" dirty="0" smtClean="0"/>
          </a:p>
          <a:p>
            <a:pPr>
              <a:spcBef>
                <a:spcPts val="800"/>
              </a:spcBef>
            </a:pPr>
            <a:endParaRPr lang="en-US" sz="1600" dirty="0"/>
          </a:p>
          <a:p>
            <a:pPr marL="0" indent="0">
              <a:spcBef>
                <a:spcPts val="800"/>
              </a:spcBef>
              <a:buNone/>
            </a:pPr>
            <a:endParaRPr lang="en-US" sz="1800" dirty="0"/>
          </a:p>
          <a:p>
            <a:pPr marL="0" indent="0">
              <a:spcBef>
                <a:spcPts val="800"/>
              </a:spcBef>
              <a:buNone/>
            </a:pPr>
            <a:endParaRPr lang="en-US" sz="2000" dirty="0" smtClean="0"/>
          </a:p>
        </p:txBody>
      </p:sp>
      <p:sp>
        <p:nvSpPr>
          <p:cNvPr id="5" name="Content Placeholder 1"/>
          <p:cNvSpPr txBox="1">
            <a:spLocks/>
          </p:cNvSpPr>
          <p:nvPr/>
        </p:nvSpPr>
        <p:spPr bwMode="auto">
          <a:xfrm>
            <a:off x="379095" y="3028950"/>
            <a:ext cx="8460105" cy="1447800"/>
          </a:xfrm>
          <a:prstGeom prst="rect">
            <a:avLst/>
          </a:prstGeom>
          <a:solidFill>
            <a:schemeClr val="bg2">
              <a:lumMod val="20000"/>
              <a:lumOff val="80000"/>
            </a:schemeClr>
          </a:solidFill>
          <a:ln>
            <a:noFill/>
          </a:ln>
          <a:extLs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ts val="600"/>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a:lstStyle>
          <a:p>
            <a:pPr marL="0" indent="0">
              <a:spcBef>
                <a:spcPts val="800"/>
              </a:spcBef>
              <a:buNone/>
            </a:pPr>
            <a:r>
              <a:rPr lang="en-US" sz="1600" b="1" dirty="0" smtClean="0">
                <a:solidFill>
                  <a:schemeClr val="accent1">
                    <a:lumMod val="75000"/>
                  </a:schemeClr>
                </a:solidFill>
              </a:rPr>
              <a:t>Questions: </a:t>
            </a:r>
            <a:endParaRPr lang="en-US" sz="1600" b="1" dirty="0">
              <a:solidFill>
                <a:schemeClr val="accent1">
                  <a:lumMod val="75000"/>
                </a:schemeClr>
              </a:solidFill>
            </a:endParaRPr>
          </a:p>
          <a:p>
            <a:pPr lvl="0"/>
            <a:r>
              <a:rPr lang="en-US" sz="1400" dirty="0">
                <a:solidFill>
                  <a:srgbClr val="013C80"/>
                </a:solidFill>
              </a:rPr>
              <a:t>Does the </a:t>
            </a:r>
            <a:r>
              <a:rPr lang="en-US" sz="1400" dirty="0" smtClean="0">
                <a:solidFill>
                  <a:srgbClr val="013C80"/>
                </a:solidFill>
              </a:rPr>
              <a:t>IESBA </a:t>
            </a:r>
            <a:r>
              <a:rPr lang="en-US" sz="1400" dirty="0">
                <a:solidFill>
                  <a:srgbClr val="013C80"/>
                </a:solidFill>
              </a:rPr>
              <a:t>agree with the concept of “resolve”? Should an alternative term (e.g. courage, strength of character) be used?</a:t>
            </a:r>
          </a:p>
          <a:p>
            <a:pPr lvl="0"/>
            <a:r>
              <a:rPr lang="en-US" sz="1400" dirty="0">
                <a:solidFill>
                  <a:srgbClr val="013C80"/>
                </a:solidFill>
              </a:rPr>
              <a:t>Does the </a:t>
            </a:r>
            <a:r>
              <a:rPr lang="en-US" sz="1400" dirty="0" smtClean="0">
                <a:solidFill>
                  <a:srgbClr val="013C80"/>
                </a:solidFill>
              </a:rPr>
              <a:t>IESBA </a:t>
            </a:r>
            <a:r>
              <a:rPr lang="en-US" sz="1400" dirty="0">
                <a:solidFill>
                  <a:srgbClr val="013C80"/>
                </a:solidFill>
              </a:rPr>
              <a:t>agree that the proposed text should form part of the material on integrity under Subsection 111?</a:t>
            </a:r>
          </a:p>
          <a:p>
            <a:pPr>
              <a:spcBef>
                <a:spcPts val="800"/>
              </a:spcBef>
            </a:pPr>
            <a:endParaRPr lang="en-US" sz="1600" kern="0" dirty="0" smtClean="0"/>
          </a:p>
          <a:p>
            <a:pPr marL="0" indent="0">
              <a:spcBef>
                <a:spcPts val="800"/>
              </a:spcBef>
              <a:buFontTx/>
              <a:buNone/>
            </a:pPr>
            <a:endParaRPr lang="en-US" sz="1800" kern="0" dirty="0" smtClean="0"/>
          </a:p>
          <a:p>
            <a:pPr marL="0" indent="0">
              <a:spcBef>
                <a:spcPts val="800"/>
              </a:spcBef>
              <a:buFontTx/>
              <a:buNone/>
            </a:pPr>
            <a:endParaRPr lang="en-US" sz="2000" kern="0" dirty="0" smtClean="0"/>
          </a:p>
        </p:txBody>
      </p:sp>
      <p:sp>
        <p:nvSpPr>
          <p:cNvPr id="6" name="Subtitle 2"/>
          <p:cNvSpPr>
            <a:spLocks noGrp="1"/>
          </p:cNvSpPr>
          <p:nvPr>
            <p:ph type="subTitle" idx="10"/>
          </p:nvPr>
        </p:nvSpPr>
        <p:spPr>
          <a:xfrm>
            <a:off x="381000" y="57150"/>
            <a:ext cx="2667000" cy="171450"/>
          </a:xfrm>
        </p:spPr>
        <p:txBody>
          <a:bodyPr/>
          <a:lstStyle/>
          <a:p>
            <a:r>
              <a:rPr lang="en-US" dirty="0" smtClean="0"/>
              <a:t>Revisions to Section 110</a:t>
            </a:r>
            <a:endParaRPr lang="en-US" dirty="0"/>
          </a:p>
        </p:txBody>
      </p:sp>
    </p:spTree>
    <p:extLst>
      <p:ext uri="{BB962C8B-B14F-4D97-AF65-F5344CB8AC3E}">
        <p14:creationId xmlns:p14="http://schemas.microsoft.com/office/powerpoint/2010/main" val="121847551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85750"/>
            <a:ext cx="7543800" cy="762000"/>
          </a:xfrm>
        </p:spPr>
        <p:txBody>
          <a:bodyPr/>
          <a:lstStyle/>
          <a:p>
            <a:r>
              <a:rPr lang="en-US" sz="2200" dirty="0" smtClean="0"/>
              <a:t>Revisions to Section 120 – Questioning Mindset</a:t>
            </a:r>
            <a:endParaRPr lang="en-US" sz="2200" dirty="0"/>
          </a:p>
        </p:txBody>
      </p:sp>
      <p:sp>
        <p:nvSpPr>
          <p:cNvPr id="9" name="Content Placeholder 1"/>
          <p:cNvSpPr>
            <a:spLocks noGrp="1"/>
          </p:cNvSpPr>
          <p:nvPr>
            <p:ph idx="1"/>
          </p:nvPr>
        </p:nvSpPr>
        <p:spPr>
          <a:xfrm>
            <a:off x="76200" y="1352550"/>
            <a:ext cx="8915400" cy="2819400"/>
          </a:xfrm>
        </p:spPr>
        <p:txBody>
          <a:bodyPr/>
          <a:lstStyle/>
          <a:p>
            <a:pPr marL="0" indent="0">
              <a:spcBef>
                <a:spcPts val="300"/>
              </a:spcBef>
              <a:buNone/>
            </a:pPr>
            <a:r>
              <a:rPr lang="en-US" sz="1400" dirty="0" smtClean="0">
                <a:solidFill>
                  <a:schemeClr val="tx1"/>
                </a:solidFill>
              </a:rPr>
              <a:t>It is important for a PA to have the right mindset when applying the CF</a:t>
            </a:r>
          </a:p>
          <a:p>
            <a:pPr>
              <a:spcBef>
                <a:spcPts val="300"/>
              </a:spcBef>
            </a:pPr>
            <a:r>
              <a:rPr lang="en-US" sz="1400" dirty="0">
                <a:solidFill>
                  <a:schemeClr val="tx1"/>
                </a:solidFill>
              </a:rPr>
              <a:t>TF took </a:t>
            </a:r>
            <a:r>
              <a:rPr lang="en-US" sz="1400" dirty="0" smtClean="0">
                <a:solidFill>
                  <a:schemeClr val="tx1"/>
                </a:solidFill>
              </a:rPr>
              <a:t>note of the </a:t>
            </a:r>
            <a:r>
              <a:rPr lang="en-US" sz="1400" dirty="0">
                <a:solidFill>
                  <a:schemeClr val="tx1"/>
                </a:solidFill>
              </a:rPr>
              <a:t>clear </a:t>
            </a:r>
            <a:r>
              <a:rPr lang="en-US" sz="1400" dirty="0" smtClean="0">
                <a:solidFill>
                  <a:schemeClr val="tx1"/>
                </a:solidFill>
              </a:rPr>
              <a:t>view </a:t>
            </a:r>
            <a:r>
              <a:rPr lang="en-US" sz="1400" dirty="0">
                <a:solidFill>
                  <a:schemeClr val="tx1"/>
                </a:solidFill>
              </a:rPr>
              <a:t>from </a:t>
            </a:r>
            <a:r>
              <a:rPr lang="en-US" sz="1400" dirty="0" smtClean="0">
                <a:solidFill>
                  <a:schemeClr val="tx1"/>
                </a:solidFill>
              </a:rPr>
              <a:t>stakeholders that </a:t>
            </a:r>
            <a:r>
              <a:rPr lang="en-US" sz="1400" dirty="0">
                <a:solidFill>
                  <a:schemeClr val="tx1"/>
                </a:solidFill>
              </a:rPr>
              <a:t>professional skepticism is a term of art in audit and assurance standards</a:t>
            </a:r>
          </a:p>
          <a:p>
            <a:pPr>
              <a:spcBef>
                <a:spcPts val="300"/>
              </a:spcBef>
            </a:pPr>
            <a:r>
              <a:rPr lang="en-US" sz="1400" dirty="0" smtClean="0">
                <a:solidFill>
                  <a:schemeClr val="tx1"/>
                </a:solidFill>
              </a:rPr>
              <a:t>In the </a:t>
            </a:r>
            <a:r>
              <a:rPr lang="en-US" sz="1400" dirty="0">
                <a:solidFill>
                  <a:schemeClr val="tx1"/>
                </a:solidFill>
              </a:rPr>
              <a:t>2018 consultation paper </a:t>
            </a:r>
            <a:r>
              <a:rPr lang="en-US" sz="1400" dirty="0" smtClean="0">
                <a:solidFill>
                  <a:schemeClr val="tx1"/>
                </a:solidFill>
              </a:rPr>
              <a:t>“Professional Skepticism – Meeting Public Expectation”, the term “impartial and diligent mindset” was used to articulate the mindset expected of PAs</a:t>
            </a:r>
          </a:p>
          <a:p>
            <a:pPr marL="0" indent="0">
              <a:buNone/>
            </a:pPr>
            <a:r>
              <a:rPr lang="en-US" sz="1400" dirty="0" smtClean="0">
                <a:solidFill>
                  <a:schemeClr val="tx1"/>
                </a:solidFill>
              </a:rPr>
              <a:t>Upon consideration, the TF is of the view that having a “questioning mindset” is important for a PA when exercising professional judgment</a:t>
            </a:r>
          </a:p>
          <a:p>
            <a:r>
              <a:rPr lang="en-US" sz="1400" dirty="0" smtClean="0">
                <a:solidFill>
                  <a:schemeClr val="tx1"/>
                </a:solidFill>
              </a:rPr>
              <a:t>A questioning mindset </a:t>
            </a:r>
            <a:r>
              <a:rPr lang="en-US" sz="1400" dirty="0">
                <a:solidFill>
                  <a:schemeClr val="tx1"/>
                </a:solidFill>
              </a:rPr>
              <a:t>w</a:t>
            </a:r>
            <a:r>
              <a:rPr lang="en-US" sz="1400" dirty="0" smtClean="0">
                <a:solidFill>
                  <a:schemeClr val="tx1"/>
                </a:solidFill>
              </a:rPr>
              <a:t>ould require a PA to assess the circumstances and information at hand to determine if any critical analysis is necessary</a:t>
            </a:r>
          </a:p>
          <a:p>
            <a:pPr marL="0" indent="0">
              <a:buNone/>
            </a:pPr>
            <a:r>
              <a:rPr lang="en-US" sz="1400" dirty="0" smtClean="0">
                <a:solidFill>
                  <a:schemeClr val="tx1"/>
                </a:solidFill>
              </a:rPr>
              <a:t>TF is of the view that the terms “questioning mindset” and “critical analysis” do not conflict with the use of “professional skepticism” in the ISAs. This is clarified in paragraph 120.5 A5</a:t>
            </a:r>
          </a:p>
          <a:p>
            <a:pPr marL="0" indent="0">
              <a:spcBef>
                <a:spcPts val="300"/>
              </a:spcBef>
              <a:buNone/>
            </a:pPr>
            <a:endParaRPr lang="en-US" sz="1400" dirty="0" smtClean="0"/>
          </a:p>
          <a:p>
            <a:pPr>
              <a:spcBef>
                <a:spcPts val="800"/>
              </a:spcBef>
            </a:pPr>
            <a:endParaRPr lang="en-US" sz="1400" dirty="0"/>
          </a:p>
          <a:p>
            <a:pPr marL="0" indent="0">
              <a:spcBef>
                <a:spcPts val="800"/>
              </a:spcBef>
              <a:buNone/>
            </a:pPr>
            <a:endParaRPr lang="en-US" sz="2000" dirty="0" smtClean="0"/>
          </a:p>
        </p:txBody>
      </p:sp>
      <p:sp>
        <p:nvSpPr>
          <p:cNvPr id="6" name="Subtitle 2"/>
          <p:cNvSpPr>
            <a:spLocks noGrp="1"/>
          </p:cNvSpPr>
          <p:nvPr>
            <p:ph type="subTitle" idx="10"/>
          </p:nvPr>
        </p:nvSpPr>
        <p:spPr>
          <a:xfrm>
            <a:off x="381000" y="57150"/>
            <a:ext cx="2667000" cy="171450"/>
          </a:xfrm>
        </p:spPr>
        <p:txBody>
          <a:bodyPr/>
          <a:lstStyle/>
          <a:p>
            <a:r>
              <a:rPr lang="en-US" dirty="0" smtClean="0"/>
              <a:t>Revisions to Section 120</a:t>
            </a:r>
            <a:endParaRPr lang="en-US" dirty="0"/>
          </a:p>
        </p:txBody>
      </p:sp>
    </p:spTree>
    <p:extLst>
      <p:ext uri="{BB962C8B-B14F-4D97-AF65-F5344CB8AC3E}">
        <p14:creationId xmlns:p14="http://schemas.microsoft.com/office/powerpoint/2010/main" val="261418517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85750"/>
            <a:ext cx="7543800" cy="762000"/>
          </a:xfrm>
        </p:spPr>
        <p:txBody>
          <a:bodyPr/>
          <a:lstStyle/>
          <a:p>
            <a:r>
              <a:rPr lang="en-US" sz="2200" dirty="0" smtClean="0"/>
              <a:t>Revisions to Section 120 – Questioning Mindset</a:t>
            </a:r>
            <a:endParaRPr lang="en-US" sz="2200" dirty="0"/>
          </a:p>
        </p:txBody>
      </p:sp>
      <p:sp>
        <p:nvSpPr>
          <p:cNvPr id="5" name="Content Placeholder 1"/>
          <p:cNvSpPr txBox="1">
            <a:spLocks/>
          </p:cNvSpPr>
          <p:nvPr/>
        </p:nvSpPr>
        <p:spPr bwMode="auto">
          <a:xfrm>
            <a:off x="381000" y="1428750"/>
            <a:ext cx="8393430" cy="2209800"/>
          </a:xfrm>
          <a:prstGeom prst="rect">
            <a:avLst/>
          </a:prstGeom>
          <a:solidFill>
            <a:schemeClr val="bg2">
              <a:lumMod val="20000"/>
              <a:lumOff val="80000"/>
            </a:schemeClr>
          </a:solidFill>
          <a:ln>
            <a:noFill/>
          </a:ln>
          <a:extLs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ts val="600"/>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a:lstStyle>
          <a:p>
            <a:pPr marL="0" indent="0">
              <a:spcBef>
                <a:spcPts val="800"/>
              </a:spcBef>
              <a:buNone/>
            </a:pPr>
            <a:r>
              <a:rPr lang="en-US" sz="1600" b="1" dirty="0" smtClean="0">
                <a:solidFill>
                  <a:schemeClr val="accent1">
                    <a:lumMod val="75000"/>
                  </a:schemeClr>
                </a:solidFill>
              </a:rPr>
              <a:t>Questions: </a:t>
            </a:r>
            <a:endParaRPr lang="en-US" sz="1600" b="1" dirty="0">
              <a:solidFill>
                <a:schemeClr val="accent1">
                  <a:lumMod val="75000"/>
                </a:schemeClr>
              </a:solidFill>
            </a:endParaRPr>
          </a:p>
          <a:p>
            <a:pPr marL="0" lvl="0" indent="0">
              <a:buNone/>
            </a:pPr>
            <a:r>
              <a:rPr lang="en-US" sz="1400" dirty="0">
                <a:solidFill>
                  <a:schemeClr val="accent1">
                    <a:lumMod val="75000"/>
                  </a:schemeClr>
                </a:solidFill>
              </a:rPr>
              <a:t>Does the </a:t>
            </a:r>
            <a:r>
              <a:rPr lang="en-US" sz="1400" dirty="0" smtClean="0">
                <a:solidFill>
                  <a:schemeClr val="accent1">
                    <a:lumMod val="75000"/>
                  </a:schemeClr>
                </a:solidFill>
              </a:rPr>
              <a:t>IESBA: </a:t>
            </a:r>
            <a:endParaRPr lang="en-US" sz="1400" dirty="0">
              <a:solidFill>
                <a:schemeClr val="accent1">
                  <a:lumMod val="75000"/>
                </a:schemeClr>
              </a:solidFill>
            </a:endParaRPr>
          </a:p>
          <a:p>
            <a:pPr lvl="0"/>
            <a:r>
              <a:rPr lang="en-US" sz="1400" dirty="0">
                <a:solidFill>
                  <a:schemeClr val="accent1">
                    <a:lumMod val="75000"/>
                  </a:schemeClr>
                </a:solidFill>
              </a:rPr>
              <a:t>Support the approach taken by the TF?</a:t>
            </a:r>
          </a:p>
          <a:p>
            <a:pPr lvl="0"/>
            <a:r>
              <a:rPr lang="en-US" sz="1400" dirty="0">
                <a:solidFill>
                  <a:schemeClr val="accent1">
                    <a:lumMod val="75000"/>
                  </a:schemeClr>
                </a:solidFill>
              </a:rPr>
              <a:t>Agree that “questioning mindset” should be included as a requirement in combination with the exercise of professional judgment in paragraph R120.5?</a:t>
            </a:r>
          </a:p>
          <a:p>
            <a:pPr lvl="0"/>
            <a:r>
              <a:rPr lang="en-US" sz="1400" dirty="0">
                <a:solidFill>
                  <a:schemeClr val="accent1">
                    <a:lumMod val="75000"/>
                  </a:schemeClr>
                </a:solidFill>
              </a:rPr>
              <a:t>Agree with the material relating to “questioning mindset” and “critical analysis” in paragraph 120.5 A3?</a:t>
            </a:r>
          </a:p>
        </p:txBody>
      </p:sp>
      <p:sp>
        <p:nvSpPr>
          <p:cNvPr id="6" name="Subtitle 2"/>
          <p:cNvSpPr>
            <a:spLocks noGrp="1"/>
          </p:cNvSpPr>
          <p:nvPr>
            <p:ph type="subTitle" idx="10"/>
          </p:nvPr>
        </p:nvSpPr>
        <p:spPr>
          <a:xfrm>
            <a:off x="381000" y="57150"/>
            <a:ext cx="2667000" cy="171450"/>
          </a:xfrm>
        </p:spPr>
        <p:txBody>
          <a:bodyPr/>
          <a:lstStyle/>
          <a:p>
            <a:r>
              <a:rPr lang="en-US" dirty="0" smtClean="0"/>
              <a:t>Revisions to Section 120</a:t>
            </a:r>
            <a:endParaRPr lang="en-US" dirty="0"/>
          </a:p>
        </p:txBody>
      </p:sp>
    </p:spTree>
    <p:extLst>
      <p:ext uri="{BB962C8B-B14F-4D97-AF65-F5344CB8AC3E}">
        <p14:creationId xmlns:p14="http://schemas.microsoft.com/office/powerpoint/2010/main" val="263769211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85750"/>
            <a:ext cx="7543800" cy="762000"/>
          </a:xfrm>
        </p:spPr>
        <p:txBody>
          <a:bodyPr/>
          <a:lstStyle/>
          <a:p>
            <a:r>
              <a:rPr lang="en-US" sz="2200" dirty="0" smtClean="0"/>
              <a:t>Bias</a:t>
            </a:r>
            <a:endParaRPr lang="en-US" sz="2200" dirty="0"/>
          </a:p>
        </p:txBody>
      </p:sp>
      <p:sp>
        <p:nvSpPr>
          <p:cNvPr id="9" name="Content Placeholder 1"/>
          <p:cNvSpPr>
            <a:spLocks noGrp="1"/>
          </p:cNvSpPr>
          <p:nvPr>
            <p:ph idx="1"/>
          </p:nvPr>
        </p:nvSpPr>
        <p:spPr>
          <a:xfrm>
            <a:off x="137160" y="1352550"/>
            <a:ext cx="8915400" cy="1600200"/>
          </a:xfrm>
        </p:spPr>
        <p:txBody>
          <a:bodyPr/>
          <a:lstStyle/>
          <a:p>
            <a:pPr marL="0" indent="0">
              <a:buNone/>
            </a:pPr>
            <a:r>
              <a:rPr lang="en-US" sz="1400" dirty="0" smtClean="0"/>
              <a:t>Unconscious bias can cloud a person’s judgement and impair a PA’s exercise of professional judgment</a:t>
            </a:r>
          </a:p>
          <a:p>
            <a:r>
              <a:rPr lang="en-US" sz="1400" dirty="0" smtClean="0">
                <a:solidFill>
                  <a:schemeClr val="tx1"/>
                </a:solidFill>
              </a:rPr>
              <a:t>The revisions introduce new application material (paragraphs 120.12 A1 to 120.12 A3) to highlight the importance of being aware of the different types of bias that an individual may have – albeit unconsciously  </a:t>
            </a:r>
          </a:p>
          <a:p>
            <a:pPr marL="0" indent="0">
              <a:buNone/>
            </a:pPr>
            <a:endParaRPr lang="en-US" sz="1400" dirty="0"/>
          </a:p>
          <a:p>
            <a:pPr marL="0" indent="0">
              <a:buNone/>
            </a:pPr>
            <a:r>
              <a:rPr lang="en-US" sz="1400" dirty="0" smtClean="0"/>
              <a:t>When developing the proposed text, the TF has taken into consideration the new material on bias in IAASB’s ISA 220 (Revised) Exposure Draft to ensure there is no undue inconsistency</a:t>
            </a:r>
            <a:endParaRPr lang="en-US" sz="1600" dirty="0"/>
          </a:p>
          <a:p>
            <a:pPr marL="0" indent="0">
              <a:spcBef>
                <a:spcPts val="800"/>
              </a:spcBef>
              <a:buNone/>
            </a:pPr>
            <a:endParaRPr lang="en-US" sz="1800" dirty="0"/>
          </a:p>
          <a:p>
            <a:pPr marL="0" indent="0">
              <a:spcBef>
                <a:spcPts val="800"/>
              </a:spcBef>
              <a:buNone/>
            </a:pPr>
            <a:endParaRPr lang="en-US" sz="2000" dirty="0" smtClean="0"/>
          </a:p>
        </p:txBody>
      </p:sp>
      <p:sp>
        <p:nvSpPr>
          <p:cNvPr id="5" name="Content Placeholder 1"/>
          <p:cNvSpPr txBox="1">
            <a:spLocks/>
          </p:cNvSpPr>
          <p:nvPr/>
        </p:nvSpPr>
        <p:spPr bwMode="auto">
          <a:xfrm>
            <a:off x="369571" y="3257550"/>
            <a:ext cx="8393430" cy="838200"/>
          </a:xfrm>
          <a:prstGeom prst="rect">
            <a:avLst/>
          </a:prstGeom>
          <a:solidFill>
            <a:schemeClr val="bg2">
              <a:lumMod val="20000"/>
              <a:lumOff val="80000"/>
            </a:schemeClr>
          </a:solidFill>
          <a:ln>
            <a:noFill/>
          </a:ln>
          <a:extLs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ts val="600"/>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a:lstStyle>
          <a:p>
            <a:pPr marL="0" indent="0">
              <a:spcBef>
                <a:spcPts val="800"/>
              </a:spcBef>
              <a:buNone/>
            </a:pPr>
            <a:r>
              <a:rPr lang="en-US" sz="1600" b="1" dirty="0" smtClean="0">
                <a:solidFill>
                  <a:schemeClr val="accent1">
                    <a:lumMod val="75000"/>
                  </a:schemeClr>
                </a:solidFill>
              </a:rPr>
              <a:t>Questions: </a:t>
            </a:r>
            <a:endParaRPr lang="en-US" sz="1600" b="1" dirty="0">
              <a:solidFill>
                <a:schemeClr val="accent1">
                  <a:lumMod val="75000"/>
                </a:schemeClr>
              </a:solidFill>
            </a:endParaRPr>
          </a:p>
          <a:p>
            <a:pPr>
              <a:spcBef>
                <a:spcPts val="800"/>
              </a:spcBef>
            </a:pPr>
            <a:r>
              <a:rPr lang="en-US" sz="1400" dirty="0">
                <a:solidFill>
                  <a:srgbClr val="013C80"/>
                </a:solidFill>
                <a:latin typeface="Arial" panose="020B0604020202020204" pitchFamily="34" charset="0"/>
                <a:ea typeface="Arial Unicode MS" panose="020B0604020202020204" pitchFamily="34" charset="-128"/>
              </a:rPr>
              <a:t>Does the </a:t>
            </a:r>
            <a:r>
              <a:rPr lang="en-US" sz="1400" dirty="0" smtClean="0">
                <a:solidFill>
                  <a:srgbClr val="013C80"/>
                </a:solidFill>
                <a:latin typeface="Arial" panose="020B0604020202020204" pitchFamily="34" charset="0"/>
                <a:ea typeface="Arial Unicode MS" panose="020B0604020202020204" pitchFamily="34" charset="-128"/>
              </a:rPr>
              <a:t>IESBA </a:t>
            </a:r>
            <a:r>
              <a:rPr lang="en-US" sz="1400" dirty="0">
                <a:solidFill>
                  <a:srgbClr val="013C80"/>
                </a:solidFill>
                <a:latin typeface="Arial" panose="020B0604020202020204" pitchFamily="34" charset="0"/>
                <a:ea typeface="Arial Unicode MS" panose="020B0604020202020204" pitchFamily="34" charset="-128"/>
              </a:rPr>
              <a:t>support the approach taken to the inclusion of bias in Section 120?</a:t>
            </a:r>
          </a:p>
          <a:p>
            <a:pPr marL="0" indent="0">
              <a:spcBef>
                <a:spcPts val="800"/>
              </a:spcBef>
              <a:buFontTx/>
              <a:buNone/>
            </a:pPr>
            <a:endParaRPr lang="en-US" sz="1400" dirty="0">
              <a:solidFill>
                <a:srgbClr val="013C80"/>
              </a:solidFill>
              <a:latin typeface="Arial" panose="020B0604020202020204" pitchFamily="34" charset="0"/>
              <a:ea typeface="Arial Unicode MS" panose="020B0604020202020204" pitchFamily="34" charset="-128"/>
            </a:endParaRPr>
          </a:p>
          <a:p>
            <a:pPr marL="0" indent="0">
              <a:spcBef>
                <a:spcPts val="800"/>
              </a:spcBef>
              <a:buFontTx/>
              <a:buNone/>
            </a:pPr>
            <a:endParaRPr lang="en-US" sz="2000" kern="0" dirty="0" smtClean="0"/>
          </a:p>
        </p:txBody>
      </p:sp>
      <p:sp>
        <p:nvSpPr>
          <p:cNvPr id="6" name="Subtitle 2"/>
          <p:cNvSpPr>
            <a:spLocks noGrp="1"/>
          </p:cNvSpPr>
          <p:nvPr>
            <p:ph type="subTitle" idx="10"/>
          </p:nvPr>
        </p:nvSpPr>
        <p:spPr>
          <a:xfrm>
            <a:off x="381000" y="57150"/>
            <a:ext cx="2667000" cy="171450"/>
          </a:xfrm>
        </p:spPr>
        <p:txBody>
          <a:bodyPr/>
          <a:lstStyle/>
          <a:p>
            <a:r>
              <a:rPr lang="en-US" dirty="0" smtClean="0"/>
              <a:t>Revisions to Section 120</a:t>
            </a:r>
            <a:endParaRPr lang="en-US" dirty="0"/>
          </a:p>
        </p:txBody>
      </p:sp>
    </p:spTree>
    <p:extLst>
      <p:ext uri="{BB962C8B-B14F-4D97-AF65-F5344CB8AC3E}">
        <p14:creationId xmlns:p14="http://schemas.microsoft.com/office/powerpoint/2010/main" val="103162206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85750"/>
            <a:ext cx="7543800" cy="762000"/>
          </a:xfrm>
        </p:spPr>
        <p:txBody>
          <a:bodyPr/>
          <a:lstStyle/>
          <a:p>
            <a:r>
              <a:rPr lang="en-US" sz="2200" dirty="0" smtClean="0"/>
              <a:t>Bias – List of Examples</a:t>
            </a:r>
            <a:endParaRPr lang="en-US" sz="2200" dirty="0"/>
          </a:p>
        </p:txBody>
      </p:sp>
      <p:sp>
        <p:nvSpPr>
          <p:cNvPr id="9" name="Content Placeholder 1"/>
          <p:cNvSpPr>
            <a:spLocks noGrp="1"/>
          </p:cNvSpPr>
          <p:nvPr>
            <p:ph idx="1"/>
          </p:nvPr>
        </p:nvSpPr>
        <p:spPr>
          <a:xfrm>
            <a:off x="137160" y="1428750"/>
            <a:ext cx="3672840" cy="1600200"/>
          </a:xfrm>
        </p:spPr>
        <p:txBody>
          <a:bodyPr/>
          <a:lstStyle/>
          <a:p>
            <a:pPr marL="0" indent="0">
              <a:spcBef>
                <a:spcPts val="800"/>
              </a:spcBef>
              <a:buNone/>
            </a:pPr>
            <a:r>
              <a:rPr lang="en-US" sz="1600" dirty="0" smtClean="0"/>
              <a:t>The proposed text includes seven (7) examples of bias:</a:t>
            </a:r>
          </a:p>
          <a:p>
            <a:pPr lvl="1">
              <a:spcBef>
                <a:spcPts val="300"/>
              </a:spcBef>
              <a:buFont typeface="+mj-lt"/>
              <a:buAutoNum type="arabicPeriod"/>
            </a:pPr>
            <a:r>
              <a:rPr lang="en-US" sz="1400" dirty="0" smtClean="0"/>
              <a:t>Anchoring bias</a:t>
            </a:r>
          </a:p>
          <a:p>
            <a:pPr lvl="1">
              <a:spcBef>
                <a:spcPts val="300"/>
              </a:spcBef>
              <a:buFont typeface="+mj-lt"/>
              <a:buAutoNum type="arabicPeriod"/>
            </a:pPr>
            <a:r>
              <a:rPr lang="en-US" sz="1400" dirty="0" smtClean="0"/>
              <a:t>Availability bias</a:t>
            </a:r>
          </a:p>
          <a:p>
            <a:pPr lvl="1">
              <a:spcBef>
                <a:spcPts val="300"/>
              </a:spcBef>
              <a:buFont typeface="+mj-lt"/>
              <a:buAutoNum type="arabicPeriod"/>
            </a:pPr>
            <a:r>
              <a:rPr lang="en-US" sz="1400" dirty="0" smtClean="0"/>
              <a:t>Confirmation bias</a:t>
            </a:r>
          </a:p>
          <a:p>
            <a:pPr lvl="1">
              <a:spcBef>
                <a:spcPts val="300"/>
              </a:spcBef>
              <a:buFont typeface="+mj-lt"/>
              <a:buAutoNum type="arabicPeriod"/>
            </a:pPr>
            <a:r>
              <a:rPr lang="en-US" sz="1400" dirty="0" smtClean="0"/>
              <a:t>Groupthink</a:t>
            </a:r>
          </a:p>
          <a:p>
            <a:pPr lvl="1">
              <a:spcBef>
                <a:spcPts val="300"/>
              </a:spcBef>
              <a:buFont typeface="+mj-lt"/>
              <a:buAutoNum type="arabicPeriod"/>
            </a:pPr>
            <a:r>
              <a:rPr lang="en-US" sz="1400" dirty="0" smtClean="0"/>
              <a:t>Overconfidence bias (2 options)</a:t>
            </a:r>
          </a:p>
          <a:p>
            <a:pPr lvl="1">
              <a:spcBef>
                <a:spcPts val="300"/>
              </a:spcBef>
              <a:buFont typeface="+mj-lt"/>
              <a:buAutoNum type="arabicPeriod"/>
            </a:pPr>
            <a:r>
              <a:rPr lang="en-US" sz="1400" dirty="0" smtClean="0"/>
              <a:t>Representation bias; and </a:t>
            </a:r>
          </a:p>
          <a:p>
            <a:pPr lvl="1">
              <a:spcBef>
                <a:spcPts val="300"/>
              </a:spcBef>
              <a:buFont typeface="+mj-lt"/>
              <a:buAutoNum type="arabicPeriod"/>
            </a:pPr>
            <a:r>
              <a:rPr lang="en-US" sz="1400" dirty="0" smtClean="0"/>
              <a:t>Selective perception</a:t>
            </a:r>
          </a:p>
          <a:p>
            <a:pPr lvl="1">
              <a:spcBef>
                <a:spcPts val="300"/>
              </a:spcBef>
            </a:pPr>
            <a:endParaRPr lang="en-US" sz="1400" dirty="0" smtClean="0"/>
          </a:p>
          <a:p>
            <a:pPr lvl="1">
              <a:spcBef>
                <a:spcPts val="300"/>
              </a:spcBef>
            </a:pPr>
            <a:endParaRPr lang="en-US" sz="1400" dirty="0" smtClean="0"/>
          </a:p>
          <a:p>
            <a:pPr marL="0" indent="0">
              <a:spcBef>
                <a:spcPts val="800"/>
              </a:spcBef>
              <a:buNone/>
            </a:pPr>
            <a:endParaRPr lang="en-US" sz="2000" dirty="0" smtClean="0"/>
          </a:p>
        </p:txBody>
      </p:sp>
      <p:sp>
        <p:nvSpPr>
          <p:cNvPr id="5" name="Content Placeholder 1"/>
          <p:cNvSpPr txBox="1">
            <a:spLocks/>
          </p:cNvSpPr>
          <p:nvPr/>
        </p:nvSpPr>
        <p:spPr bwMode="auto">
          <a:xfrm>
            <a:off x="4267200" y="1504950"/>
            <a:ext cx="4632960" cy="2286000"/>
          </a:xfrm>
          <a:prstGeom prst="rect">
            <a:avLst/>
          </a:prstGeom>
          <a:solidFill>
            <a:schemeClr val="bg2">
              <a:lumMod val="20000"/>
              <a:lumOff val="80000"/>
            </a:schemeClr>
          </a:solidFill>
          <a:ln>
            <a:noFill/>
          </a:ln>
          <a:extLs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ts val="600"/>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a:lstStyle>
          <a:p>
            <a:pPr marL="0" indent="0">
              <a:spcBef>
                <a:spcPts val="800"/>
              </a:spcBef>
              <a:buNone/>
            </a:pPr>
            <a:r>
              <a:rPr lang="en-US" sz="1600" b="1" dirty="0" smtClean="0">
                <a:solidFill>
                  <a:schemeClr val="accent1">
                    <a:lumMod val="75000"/>
                  </a:schemeClr>
                </a:solidFill>
              </a:rPr>
              <a:t>Questions: </a:t>
            </a:r>
            <a:endParaRPr lang="en-US" sz="1600" b="1" dirty="0">
              <a:solidFill>
                <a:schemeClr val="accent1">
                  <a:lumMod val="75000"/>
                </a:schemeClr>
              </a:solidFill>
            </a:endParaRPr>
          </a:p>
          <a:p>
            <a:pPr lvl="0"/>
            <a:r>
              <a:rPr lang="en-US" sz="1400" dirty="0">
                <a:solidFill>
                  <a:schemeClr val="accent1">
                    <a:lumMod val="75000"/>
                  </a:schemeClr>
                </a:solidFill>
              </a:rPr>
              <a:t>Does the </a:t>
            </a:r>
            <a:r>
              <a:rPr lang="en-US" sz="1400" dirty="0" smtClean="0">
                <a:solidFill>
                  <a:schemeClr val="accent1">
                    <a:lumMod val="75000"/>
                  </a:schemeClr>
                </a:solidFill>
              </a:rPr>
              <a:t>IESBA </a:t>
            </a:r>
            <a:r>
              <a:rPr lang="en-US" sz="1400" dirty="0">
                <a:solidFill>
                  <a:schemeClr val="accent1">
                    <a:lumMod val="75000"/>
                  </a:schemeClr>
                </a:solidFill>
              </a:rPr>
              <a:t>agree that it would be helpful to include in the Code examples of the different types of bias that may arise</a:t>
            </a:r>
            <a:r>
              <a:rPr lang="en-US" sz="1400" dirty="0" smtClean="0">
                <a:solidFill>
                  <a:schemeClr val="accent1">
                    <a:lumMod val="75000"/>
                  </a:schemeClr>
                </a:solidFill>
              </a:rPr>
              <a:t>? </a:t>
            </a:r>
            <a:endParaRPr lang="en-US" sz="1400" dirty="0">
              <a:solidFill>
                <a:schemeClr val="accent1">
                  <a:lumMod val="75000"/>
                </a:schemeClr>
              </a:solidFill>
            </a:endParaRPr>
          </a:p>
          <a:p>
            <a:pPr lvl="0"/>
            <a:r>
              <a:rPr lang="en-US" sz="1400" dirty="0" smtClean="0">
                <a:solidFill>
                  <a:schemeClr val="accent1">
                    <a:lumMod val="75000"/>
                  </a:schemeClr>
                </a:solidFill>
              </a:rPr>
              <a:t>Should this be supported by a </a:t>
            </a:r>
            <a:r>
              <a:rPr lang="en-US" sz="1400" dirty="0">
                <a:solidFill>
                  <a:schemeClr val="accent1">
                    <a:lumMod val="75000"/>
                  </a:schemeClr>
                </a:solidFill>
              </a:rPr>
              <a:t>staff publication or other types of non-authoritative </a:t>
            </a:r>
            <a:r>
              <a:rPr lang="en-US" sz="1400" dirty="0" smtClean="0">
                <a:solidFill>
                  <a:schemeClr val="accent1">
                    <a:lumMod val="75000"/>
                  </a:schemeClr>
                </a:solidFill>
              </a:rPr>
              <a:t>material? </a:t>
            </a:r>
            <a:endParaRPr lang="en-US" sz="1400" dirty="0">
              <a:solidFill>
                <a:schemeClr val="accent1">
                  <a:lumMod val="75000"/>
                </a:schemeClr>
              </a:solidFill>
            </a:endParaRPr>
          </a:p>
          <a:p>
            <a:pPr lvl="0"/>
            <a:r>
              <a:rPr lang="en-US" sz="1400" dirty="0">
                <a:solidFill>
                  <a:schemeClr val="accent1">
                    <a:lumMod val="75000"/>
                  </a:schemeClr>
                </a:solidFill>
              </a:rPr>
              <a:t>Does the </a:t>
            </a:r>
            <a:r>
              <a:rPr lang="en-US" sz="1400" dirty="0" smtClean="0">
                <a:solidFill>
                  <a:schemeClr val="accent1">
                    <a:lumMod val="75000"/>
                  </a:schemeClr>
                </a:solidFill>
              </a:rPr>
              <a:t>IESBA </a:t>
            </a:r>
            <a:r>
              <a:rPr lang="en-US" sz="1400" dirty="0">
                <a:solidFill>
                  <a:schemeClr val="accent1">
                    <a:lumMod val="75000"/>
                  </a:schemeClr>
                </a:solidFill>
              </a:rPr>
              <a:t>agree with the descriptions of different types of bias in paragraph 120.12 A2</a:t>
            </a:r>
            <a:r>
              <a:rPr lang="en-US" sz="1400" dirty="0" smtClean="0">
                <a:solidFill>
                  <a:schemeClr val="accent1">
                    <a:lumMod val="75000"/>
                  </a:schemeClr>
                </a:solidFill>
              </a:rPr>
              <a:t>?</a:t>
            </a:r>
            <a:endParaRPr lang="en-US" sz="1800" kern="0" dirty="0" smtClean="0"/>
          </a:p>
          <a:p>
            <a:pPr marL="0" indent="0">
              <a:spcBef>
                <a:spcPts val="800"/>
              </a:spcBef>
              <a:buFontTx/>
              <a:buNone/>
            </a:pPr>
            <a:endParaRPr lang="en-US" sz="2000" kern="0" dirty="0" smtClean="0"/>
          </a:p>
        </p:txBody>
      </p:sp>
      <p:sp>
        <p:nvSpPr>
          <p:cNvPr id="6" name="Subtitle 2"/>
          <p:cNvSpPr>
            <a:spLocks noGrp="1"/>
          </p:cNvSpPr>
          <p:nvPr>
            <p:ph type="subTitle" idx="10"/>
          </p:nvPr>
        </p:nvSpPr>
        <p:spPr>
          <a:xfrm>
            <a:off x="381000" y="57150"/>
            <a:ext cx="2667000" cy="171450"/>
          </a:xfrm>
        </p:spPr>
        <p:txBody>
          <a:bodyPr/>
          <a:lstStyle/>
          <a:p>
            <a:r>
              <a:rPr lang="en-US" dirty="0" smtClean="0"/>
              <a:t>Revisions to Section 120</a:t>
            </a:r>
            <a:endParaRPr lang="en-US" dirty="0"/>
          </a:p>
        </p:txBody>
      </p:sp>
    </p:spTree>
    <p:extLst>
      <p:ext uri="{BB962C8B-B14F-4D97-AF65-F5344CB8AC3E}">
        <p14:creationId xmlns:p14="http://schemas.microsoft.com/office/powerpoint/2010/main" val="338911472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352550"/>
            <a:ext cx="5397649" cy="3501390"/>
          </a:xfrm>
        </p:spPr>
        <p:txBody>
          <a:bodyPr/>
          <a:lstStyle/>
          <a:p>
            <a:pPr marL="457200" indent="-457200">
              <a:spcAft>
                <a:spcPts val="0"/>
              </a:spcAft>
              <a:buFont typeface="+mj-lt"/>
              <a:buAutoNum type="arabicPeriod"/>
            </a:pPr>
            <a:r>
              <a:rPr lang="en-US" sz="2000" dirty="0" smtClean="0"/>
              <a:t>Report back from joint chairs teleconference and IESBA CAG</a:t>
            </a:r>
          </a:p>
          <a:p>
            <a:pPr marL="457200" indent="-457200">
              <a:spcAft>
                <a:spcPts val="0"/>
              </a:spcAft>
              <a:buFont typeface="+mj-lt"/>
              <a:buAutoNum type="arabicPeriod"/>
            </a:pPr>
            <a:r>
              <a:rPr lang="en-US" sz="2000" dirty="0" smtClean="0"/>
              <a:t>Discuss issues, TF proposals and rationale and seek IESBA input:</a:t>
            </a:r>
          </a:p>
          <a:p>
            <a:pPr lvl="2">
              <a:spcBef>
                <a:spcPts val="600"/>
              </a:spcBef>
              <a:spcAft>
                <a:spcPts val="0"/>
              </a:spcAft>
              <a:buFont typeface="Arial" panose="020B0604020202020204" pitchFamily="34" charset="0"/>
              <a:buChar char="•"/>
            </a:pPr>
            <a:r>
              <a:rPr lang="en-US" dirty="0" smtClean="0"/>
              <a:t>New Introduction to the Code</a:t>
            </a:r>
          </a:p>
          <a:p>
            <a:pPr lvl="2">
              <a:spcBef>
                <a:spcPts val="600"/>
              </a:spcBef>
              <a:spcAft>
                <a:spcPts val="0"/>
              </a:spcAft>
              <a:buFont typeface="Arial" panose="020B0604020202020204" pitchFamily="34" charset="0"/>
              <a:buChar char="•"/>
            </a:pPr>
            <a:r>
              <a:rPr lang="en-US" dirty="0" smtClean="0">
                <a:solidFill>
                  <a:schemeClr val="tx1"/>
                </a:solidFill>
              </a:rPr>
              <a:t>Revisions to Sections </a:t>
            </a:r>
            <a:r>
              <a:rPr lang="en-US" dirty="0" smtClean="0"/>
              <a:t>100, 110 and 120 of the Code</a:t>
            </a:r>
          </a:p>
          <a:p>
            <a:pPr marL="452628" indent="-457200">
              <a:spcAft>
                <a:spcPts val="0"/>
              </a:spcAft>
              <a:buFont typeface="+mj-lt"/>
              <a:buAutoNum type="arabicPeriod"/>
            </a:pPr>
            <a:r>
              <a:rPr lang="en-US" sz="2000" dirty="0" smtClean="0"/>
              <a:t>Next steps </a:t>
            </a:r>
          </a:p>
        </p:txBody>
      </p:sp>
      <p:sp>
        <p:nvSpPr>
          <p:cNvPr id="3" name="Subtitle 2"/>
          <p:cNvSpPr>
            <a:spLocks noGrp="1"/>
          </p:cNvSpPr>
          <p:nvPr>
            <p:ph type="subTitle" idx="10"/>
          </p:nvPr>
        </p:nvSpPr>
        <p:spPr/>
        <p:txBody>
          <a:bodyPr/>
          <a:lstStyle/>
          <a:p>
            <a:endParaRPr lang="en-US" dirty="0"/>
          </a:p>
        </p:txBody>
      </p:sp>
      <p:sp>
        <p:nvSpPr>
          <p:cNvPr id="4" name="Title 3"/>
          <p:cNvSpPr>
            <a:spLocks noGrp="1"/>
          </p:cNvSpPr>
          <p:nvPr>
            <p:ph type="title"/>
          </p:nvPr>
        </p:nvSpPr>
        <p:spPr/>
        <p:txBody>
          <a:bodyPr/>
          <a:lstStyle/>
          <a:p>
            <a:r>
              <a:rPr lang="en-US" smtClean="0"/>
              <a:t>Overview of the Session</a:t>
            </a:r>
            <a:endParaRPr lang="en-US" dirty="0"/>
          </a:p>
        </p:txBody>
      </p:sp>
      <p:pic>
        <p:nvPicPr>
          <p:cNvPr id="5" name="Picture 2" descr="Image result for mindse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6400" y="1504950"/>
            <a:ext cx="3381432" cy="2343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206903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85750"/>
            <a:ext cx="7543800" cy="762000"/>
          </a:xfrm>
        </p:spPr>
        <p:txBody>
          <a:bodyPr/>
          <a:lstStyle/>
          <a:p>
            <a:r>
              <a:rPr lang="en-US" sz="2200" dirty="0" smtClean="0"/>
              <a:t>Organizational Culture</a:t>
            </a:r>
            <a:endParaRPr lang="en-US" sz="2200" dirty="0"/>
          </a:p>
        </p:txBody>
      </p:sp>
      <p:sp>
        <p:nvSpPr>
          <p:cNvPr id="9" name="Content Placeholder 1"/>
          <p:cNvSpPr>
            <a:spLocks noGrp="1"/>
          </p:cNvSpPr>
          <p:nvPr>
            <p:ph idx="1"/>
          </p:nvPr>
        </p:nvSpPr>
        <p:spPr>
          <a:xfrm>
            <a:off x="152400" y="1352550"/>
            <a:ext cx="5943600" cy="3048000"/>
          </a:xfrm>
        </p:spPr>
        <p:txBody>
          <a:bodyPr/>
          <a:lstStyle/>
          <a:p>
            <a:r>
              <a:rPr lang="en-US" sz="1400" dirty="0" smtClean="0">
                <a:solidFill>
                  <a:schemeClr val="tx1"/>
                </a:solidFill>
              </a:rPr>
              <a:t>Although the Board questioned why organizational culture (and not other enablers) was regarded as requiring additional application material, t</a:t>
            </a:r>
            <a:r>
              <a:rPr lang="en-US" sz="1300" dirty="0" smtClean="0">
                <a:solidFill>
                  <a:schemeClr val="tx1"/>
                </a:solidFill>
                <a:ea typeface="Arial Unicode MS" panose="020B0604020202020204" pitchFamily="34" charset="-128"/>
              </a:rPr>
              <a:t>he TF concluded </a:t>
            </a:r>
            <a:r>
              <a:rPr lang="en-US" sz="1300" dirty="0">
                <a:solidFill>
                  <a:schemeClr val="tx1"/>
                </a:solidFill>
                <a:ea typeface="Arial Unicode MS" panose="020B0604020202020204" pitchFamily="34" charset="-128"/>
              </a:rPr>
              <a:t>that having the right organizational culture and tone at the top is </a:t>
            </a:r>
            <a:r>
              <a:rPr lang="en-US" sz="1300" dirty="0" smtClean="0">
                <a:solidFill>
                  <a:schemeClr val="tx1"/>
                </a:solidFill>
                <a:ea typeface="Arial Unicode MS" panose="020B0604020202020204" pitchFamily="34" charset="-128"/>
              </a:rPr>
              <a:t>of such importance </a:t>
            </a:r>
            <a:r>
              <a:rPr lang="en-US" sz="1300" dirty="0">
                <a:solidFill>
                  <a:schemeClr val="tx1"/>
                </a:solidFill>
                <a:ea typeface="Arial Unicode MS" panose="020B0604020202020204" pitchFamily="34" charset="-128"/>
              </a:rPr>
              <a:t>in </a:t>
            </a:r>
            <a:r>
              <a:rPr lang="en-US" sz="1300" dirty="0" smtClean="0">
                <a:solidFill>
                  <a:schemeClr val="tx1"/>
                </a:solidFill>
                <a:ea typeface="Arial Unicode MS" panose="020B0604020202020204" pitchFamily="34" charset="-128"/>
              </a:rPr>
              <a:t>promoting ethical </a:t>
            </a:r>
            <a:r>
              <a:rPr lang="en-US" sz="1300" dirty="0">
                <a:solidFill>
                  <a:schemeClr val="tx1"/>
                </a:solidFill>
                <a:ea typeface="Arial Unicode MS" panose="020B0604020202020204" pitchFamily="34" charset="-128"/>
              </a:rPr>
              <a:t>behavior </a:t>
            </a:r>
            <a:r>
              <a:rPr lang="en-US" sz="1300" dirty="0" smtClean="0">
                <a:solidFill>
                  <a:schemeClr val="tx1"/>
                </a:solidFill>
                <a:ea typeface="Arial Unicode MS" panose="020B0604020202020204" pitchFamily="34" charset="-128"/>
              </a:rPr>
              <a:t>by PAs that it should be included.</a:t>
            </a:r>
          </a:p>
          <a:p>
            <a:r>
              <a:rPr lang="en-US" sz="1400" dirty="0" smtClean="0">
                <a:solidFill>
                  <a:schemeClr val="tx1"/>
                </a:solidFill>
              </a:rPr>
              <a:t>The proposed text highlights the importance of having</a:t>
            </a:r>
          </a:p>
          <a:p>
            <a:pPr lvl="1">
              <a:spcBef>
                <a:spcPts val="300"/>
              </a:spcBef>
            </a:pPr>
            <a:r>
              <a:rPr lang="en-US" sz="1300" dirty="0" smtClean="0">
                <a:solidFill>
                  <a:schemeClr val="tx1"/>
                </a:solidFill>
                <a:ea typeface="Arial Unicode MS" panose="020B0604020202020204" pitchFamily="34" charset="-128"/>
              </a:rPr>
              <a:t>The </a:t>
            </a:r>
            <a:r>
              <a:rPr lang="en-US" sz="1300" dirty="0">
                <a:solidFill>
                  <a:schemeClr val="tx1"/>
                </a:solidFill>
                <a:ea typeface="Arial Unicode MS" panose="020B0604020202020204" pitchFamily="34" charset="-128"/>
              </a:rPr>
              <a:t>right culture at the organizational </a:t>
            </a:r>
            <a:r>
              <a:rPr lang="en-US" sz="1300" dirty="0" smtClean="0">
                <a:solidFill>
                  <a:schemeClr val="tx1"/>
                </a:solidFill>
                <a:ea typeface="Arial Unicode MS" panose="020B0604020202020204" pitchFamily="34" charset="-128"/>
              </a:rPr>
              <a:t>level; and </a:t>
            </a:r>
          </a:p>
          <a:p>
            <a:pPr lvl="1">
              <a:spcBef>
                <a:spcPts val="300"/>
              </a:spcBef>
            </a:pPr>
            <a:r>
              <a:rPr lang="en-US" sz="1300" dirty="0">
                <a:solidFill>
                  <a:schemeClr val="tx1"/>
                </a:solidFill>
                <a:ea typeface="Arial Unicode MS" panose="020B0604020202020204" pitchFamily="34" charset="-128"/>
              </a:rPr>
              <a:t>S</a:t>
            </a:r>
            <a:r>
              <a:rPr lang="en-US" sz="1300" dirty="0" smtClean="0">
                <a:solidFill>
                  <a:schemeClr val="tx1"/>
                </a:solidFill>
                <a:ea typeface="Arial Unicode MS" panose="020B0604020202020204" pitchFamily="34" charset="-128"/>
              </a:rPr>
              <a:t>upport </a:t>
            </a:r>
            <a:r>
              <a:rPr lang="en-US" sz="1300" dirty="0">
                <a:solidFill>
                  <a:schemeClr val="tx1"/>
                </a:solidFill>
                <a:ea typeface="Arial Unicode MS" panose="020B0604020202020204" pitchFamily="34" charset="-128"/>
              </a:rPr>
              <a:t>from leaders and managers through </a:t>
            </a:r>
            <a:r>
              <a:rPr lang="en-US" sz="1300" dirty="0" smtClean="0">
                <a:solidFill>
                  <a:schemeClr val="tx1"/>
                </a:solidFill>
                <a:ea typeface="Arial Unicode MS" panose="020B0604020202020204" pitchFamily="34" charset="-128"/>
              </a:rPr>
              <a:t>implemen</a:t>
            </a:r>
            <a:r>
              <a:rPr lang="en-US" sz="1300" dirty="0" smtClean="0">
                <a:ea typeface="Arial Unicode MS" panose="020B0604020202020204" pitchFamily="34" charset="-128"/>
              </a:rPr>
              <a:t>tation </a:t>
            </a:r>
            <a:r>
              <a:rPr lang="en-US" sz="1300" dirty="0">
                <a:ea typeface="Arial Unicode MS" panose="020B0604020202020204" pitchFamily="34" charset="-128"/>
              </a:rPr>
              <a:t>of appropriate education and training programs, performance criteria, management processes, and consequences when ethical principles are not </a:t>
            </a:r>
            <a:r>
              <a:rPr lang="en-US" sz="1300" dirty="0" smtClean="0">
                <a:ea typeface="Arial Unicode MS" panose="020B0604020202020204" pitchFamily="34" charset="-128"/>
              </a:rPr>
              <a:t>upheld</a:t>
            </a:r>
          </a:p>
          <a:p>
            <a:pPr>
              <a:spcBef>
                <a:spcPts val="300"/>
              </a:spcBef>
            </a:pPr>
            <a:r>
              <a:rPr lang="en-US" sz="1400" dirty="0"/>
              <a:t>The proposed text has taken into consideration </a:t>
            </a:r>
            <a:r>
              <a:rPr lang="en-US" sz="1400" dirty="0" smtClean="0"/>
              <a:t>the relevant material in ISQM </a:t>
            </a:r>
            <a:r>
              <a:rPr lang="en-US" sz="1400" dirty="0"/>
              <a:t>1 ED</a:t>
            </a:r>
          </a:p>
          <a:p>
            <a:pPr marL="0" indent="0">
              <a:spcBef>
                <a:spcPts val="800"/>
              </a:spcBef>
              <a:buNone/>
            </a:pPr>
            <a:endParaRPr lang="en-US" sz="1800" dirty="0"/>
          </a:p>
          <a:p>
            <a:pPr marL="0" indent="0">
              <a:spcBef>
                <a:spcPts val="800"/>
              </a:spcBef>
              <a:buNone/>
            </a:pPr>
            <a:endParaRPr lang="en-US" sz="2000" dirty="0" smtClean="0"/>
          </a:p>
        </p:txBody>
      </p:sp>
      <p:sp>
        <p:nvSpPr>
          <p:cNvPr id="5" name="Content Placeholder 1"/>
          <p:cNvSpPr txBox="1">
            <a:spLocks/>
          </p:cNvSpPr>
          <p:nvPr/>
        </p:nvSpPr>
        <p:spPr bwMode="auto">
          <a:xfrm>
            <a:off x="6096000" y="2419350"/>
            <a:ext cx="2754630" cy="1752600"/>
          </a:xfrm>
          <a:prstGeom prst="rect">
            <a:avLst/>
          </a:prstGeom>
          <a:solidFill>
            <a:schemeClr val="bg2">
              <a:lumMod val="20000"/>
              <a:lumOff val="80000"/>
            </a:schemeClr>
          </a:solidFill>
          <a:ln>
            <a:noFill/>
          </a:ln>
          <a:extLs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ts val="600"/>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a:lstStyle>
          <a:p>
            <a:pPr marL="0" indent="0">
              <a:spcBef>
                <a:spcPts val="800"/>
              </a:spcBef>
              <a:buNone/>
            </a:pPr>
            <a:r>
              <a:rPr lang="en-US" sz="1400" b="1" dirty="0" smtClean="0">
                <a:solidFill>
                  <a:schemeClr val="accent1">
                    <a:lumMod val="75000"/>
                  </a:schemeClr>
                </a:solidFill>
              </a:rPr>
              <a:t>Questions: </a:t>
            </a:r>
            <a:endParaRPr lang="en-US" sz="1400" b="1" dirty="0">
              <a:solidFill>
                <a:schemeClr val="accent1">
                  <a:lumMod val="75000"/>
                </a:schemeClr>
              </a:solidFill>
            </a:endParaRPr>
          </a:p>
          <a:p>
            <a:pPr>
              <a:spcBef>
                <a:spcPts val="800"/>
              </a:spcBef>
            </a:pPr>
            <a:r>
              <a:rPr lang="en-US" sz="1300" dirty="0">
                <a:solidFill>
                  <a:schemeClr val="accent1">
                    <a:lumMod val="75000"/>
                  </a:schemeClr>
                </a:solidFill>
                <a:uFill>
                  <a:solidFill>
                    <a:srgbClr val="000000"/>
                  </a:solidFill>
                </a:uFill>
                <a:latin typeface="Arial" panose="020B0604020202020204" pitchFamily="34" charset="0"/>
                <a:ea typeface="Arial Unicode MS" panose="020B0604020202020204" pitchFamily="34" charset="-128"/>
                <a:cs typeface="Arial Unicode MS" panose="020B0604020202020204" pitchFamily="34" charset="-128"/>
              </a:rPr>
              <a:t>Does the </a:t>
            </a:r>
            <a:r>
              <a:rPr lang="en-US" sz="1300" dirty="0" smtClean="0">
                <a:solidFill>
                  <a:schemeClr val="accent1">
                    <a:lumMod val="75000"/>
                  </a:schemeClr>
                </a:solidFill>
                <a:uFill>
                  <a:solidFill>
                    <a:srgbClr val="000000"/>
                  </a:solidFill>
                </a:uFill>
                <a:latin typeface="Arial" panose="020B0604020202020204" pitchFamily="34" charset="0"/>
                <a:ea typeface="Arial Unicode MS" panose="020B0604020202020204" pitchFamily="34" charset="-128"/>
                <a:cs typeface="Arial Unicode MS" panose="020B0604020202020204" pitchFamily="34" charset="-128"/>
              </a:rPr>
              <a:t>IESBA </a:t>
            </a:r>
            <a:r>
              <a:rPr lang="en-US" sz="1300" dirty="0">
                <a:solidFill>
                  <a:schemeClr val="accent1">
                    <a:lumMod val="75000"/>
                  </a:schemeClr>
                </a:solidFill>
                <a:uFill>
                  <a:solidFill>
                    <a:srgbClr val="000000"/>
                  </a:solidFill>
                </a:uFill>
                <a:latin typeface="Arial" panose="020B0604020202020204" pitchFamily="34" charset="0"/>
                <a:ea typeface="Arial Unicode MS" panose="020B0604020202020204" pitchFamily="34" charset="-128"/>
                <a:cs typeface="Arial Unicode MS" panose="020B0604020202020204" pitchFamily="34" charset="-128"/>
              </a:rPr>
              <a:t>agree that the text on organizational culture should be added to </a:t>
            </a:r>
            <a:r>
              <a:rPr lang="en-US" sz="1300" dirty="0" smtClean="0">
                <a:solidFill>
                  <a:schemeClr val="accent1">
                    <a:lumMod val="75000"/>
                  </a:schemeClr>
                </a:solidFill>
                <a:uFill>
                  <a:solidFill>
                    <a:srgbClr val="000000"/>
                  </a:solidFill>
                </a:uFill>
                <a:latin typeface="Arial" panose="020B0604020202020204" pitchFamily="34" charset="0"/>
                <a:ea typeface="Arial Unicode MS" panose="020B0604020202020204" pitchFamily="34" charset="-128"/>
                <a:cs typeface="Arial Unicode MS" panose="020B0604020202020204" pitchFamily="34" charset="-128"/>
              </a:rPr>
              <a:t>Section 120 </a:t>
            </a:r>
            <a:r>
              <a:rPr lang="en-US" sz="1300" dirty="0">
                <a:solidFill>
                  <a:schemeClr val="accent1">
                    <a:lumMod val="75000"/>
                  </a:schemeClr>
                </a:solidFill>
                <a:uFill>
                  <a:solidFill>
                    <a:srgbClr val="000000"/>
                  </a:solidFill>
                </a:uFill>
                <a:latin typeface="Arial" panose="020B0604020202020204" pitchFamily="34" charset="0"/>
                <a:ea typeface="Arial Unicode MS" panose="020B0604020202020204" pitchFamily="34" charset="-128"/>
                <a:cs typeface="Arial Unicode MS" panose="020B0604020202020204" pitchFamily="34" charset="-128"/>
              </a:rPr>
              <a:t>to remind </a:t>
            </a:r>
            <a:r>
              <a:rPr lang="en-US" sz="1300" dirty="0" smtClean="0">
                <a:solidFill>
                  <a:schemeClr val="accent1">
                    <a:lumMod val="75000"/>
                  </a:schemeClr>
                </a:solidFill>
                <a:uFill>
                  <a:solidFill>
                    <a:srgbClr val="000000"/>
                  </a:solidFill>
                </a:uFill>
                <a:latin typeface="Arial" panose="020B0604020202020204" pitchFamily="34" charset="0"/>
                <a:ea typeface="Arial Unicode MS" panose="020B0604020202020204" pitchFamily="34" charset="-128"/>
                <a:cs typeface="Arial Unicode MS" panose="020B0604020202020204" pitchFamily="34" charset="-128"/>
              </a:rPr>
              <a:t>PAs </a:t>
            </a:r>
            <a:r>
              <a:rPr lang="en-US" sz="1300" dirty="0">
                <a:solidFill>
                  <a:schemeClr val="accent1">
                    <a:lumMod val="75000"/>
                  </a:schemeClr>
                </a:solidFill>
                <a:uFill>
                  <a:solidFill>
                    <a:srgbClr val="000000"/>
                  </a:solidFill>
                </a:uFill>
                <a:latin typeface="Arial" panose="020B0604020202020204" pitchFamily="34" charset="0"/>
                <a:ea typeface="Arial Unicode MS" panose="020B0604020202020204" pitchFamily="34" charset="-128"/>
                <a:cs typeface="Arial Unicode MS" panose="020B0604020202020204" pitchFamily="34" charset="-128"/>
              </a:rPr>
              <a:t>of its potential impact on the application of the conceptual framework?</a:t>
            </a:r>
            <a:endParaRPr lang="en-US" sz="1300" dirty="0">
              <a:solidFill>
                <a:schemeClr val="accent1">
                  <a:lumMod val="75000"/>
                </a:schemeClr>
              </a:solidFill>
              <a:uFill>
                <a:solidFill>
                  <a:srgbClr val="000000"/>
                </a:solidFill>
              </a:uFill>
              <a:latin typeface="Garamond" panose="02020404030301010803" pitchFamily="18" charset="0"/>
              <a:ea typeface="Arial Unicode MS" panose="020B0604020202020204" pitchFamily="34" charset="-128"/>
              <a:cs typeface="Arial Unicode MS" panose="020B0604020202020204" pitchFamily="34" charset="-128"/>
            </a:endParaRPr>
          </a:p>
          <a:p>
            <a:pPr marL="0" indent="0">
              <a:spcBef>
                <a:spcPts val="800"/>
              </a:spcBef>
              <a:buFontTx/>
              <a:buNone/>
            </a:pPr>
            <a:endParaRPr lang="en-US" sz="1800" kern="0" dirty="0" smtClean="0"/>
          </a:p>
          <a:p>
            <a:pPr marL="0" indent="0">
              <a:spcBef>
                <a:spcPts val="800"/>
              </a:spcBef>
              <a:buFontTx/>
              <a:buNone/>
            </a:pPr>
            <a:endParaRPr lang="en-US" sz="2000" kern="0" dirty="0" smtClean="0"/>
          </a:p>
        </p:txBody>
      </p:sp>
      <p:sp>
        <p:nvSpPr>
          <p:cNvPr id="6" name="Subtitle 2"/>
          <p:cNvSpPr>
            <a:spLocks noGrp="1"/>
          </p:cNvSpPr>
          <p:nvPr>
            <p:ph type="subTitle" idx="10"/>
          </p:nvPr>
        </p:nvSpPr>
        <p:spPr>
          <a:xfrm>
            <a:off x="381000" y="57150"/>
            <a:ext cx="2667000" cy="171450"/>
          </a:xfrm>
        </p:spPr>
        <p:txBody>
          <a:bodyPr/>
          <a:lstStyle/>
          <a:p>
            <a:r>
              <a:rPr lang="en-US" dirty="0" smtClean="0"/>
              <a:t>Revisions to Section 120</a:t>
            </a:r>
            <a:endParaRPr lang="en-US" dirty="0"/>
          </a:p>
        </p:txBody>
      </p:sp>
    </p:spTree>
    <p:extLst>
      <p:ext uri="{BB962C8B-B14F-4D97-AF65-F5344CB8AC3E}">
        <p14:creationId xmlns:p14="http://schemas.microsoft.com/office/powerpoint/2010/main" val="77342874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85750"/>
            <a:ext cx="7543800" cy="762000"/>
          </a:xfrm>
        </p:spPr>
        <p:txBody>
          <a:bodyPr/>
          <a:lstStyle/>
          <a:p>
            <a:r>
              <a:rPr lang="en-US" sz="2200" dirty="0" smtClean="0"/>
              <a:t>Next Steps</a:t>
            </a:r>
            <a:endParaRPr lang="en-US" sz="2200" dirty="0"/>
          </a:p>
        </p:txBody>
      </p:sp>
      <p:sp>
        <p:nvSpPr>
          <p:cNvPr id="9" name="Content Placeholder 1"/>
          <p:cNvSpPr>
            <a:spLocks noGrp="1"/>
          </p:cNvSpPr>
          <p:nvPr>
            <p:ph idx="1"/>
          </p:nvPr>
        </p:nvSpPr>
        <p:spPr>
          <a:xfrm>
            <a:off x="152400" y="1352550"/>
            <a:ext cx="5334000" cy="3048000"/>
          </a:xfrm>
        </p:spPr>
        <p:txBody>
          <a:bodyPr/>
          <a:lstStyle/>
          <a:p>
            <a:pPr marL="0" indent="0">
              <a:spcBef>
                <a:spcPts val="800"/>
              </a:spcBef>
              <a:buNone/>
            </a:pPr>
            <a:endParaRPr lang="en-US" sz="1800" dirty="0"/>
          </a:p>
          <a:p>
            <a:pPr marL="0" indent="0">
              <a:spcBef>
                <a:spcPts val="800"/>
              </a:spcBef>
              <a:buNone/>
            </a:pPr>
            <a:endParaRPr lang="en-US" sz="2000" dirty="0" smtClean="0"/>
          </a:p>
        </p:txBody>
      </p:sp>
      <p:sp>
        <p:nvSpPr>
          <p:cNvPr id="6" name="Subtitle 2"/>
          <p:cNvSpPr>
            <a:spLocks noGrp="1"/>
          </p:cNvSpPr>
          <p:nvPr>
            <p:ph type="subTitle" idx="10"/>
          </p:nvPr>
        </p:nvSpPr>
        <p:spPr>
          <a:xfrm>
            <a:off x="381000" y="57150"/>
            <a:ext cx="2667000" cy="171450"/>
          </a:xfrm>
        </p:spPr>
        <p:txBody>
          <a:bodyPr/>
          <a:lstStyle/>
          <a:p>
            <a:endParaRPr lang="en-US" dirty="0"/>
          </a:p>
        </p:txBody>
      </p:sp>
      <p:pic>
        <p:nvPicPr>
          <p:cNvPr id="7" name="Picture 6"/>
          <p:cNvPicPr>
            <a:picLocks noChangeAspect="1"/>
          </p:cNvPicPr>
          <p:nvPr/>
        </p:nvPicPr>
        <p:blipFill rotWithShape="1">
          <a:blip r:embed="rId3"/>
          <a:srcRect t="15618" b="28298"/>
          <a:stretch/>
        </p:blipFill>
        <p:spPr>
          <a:xfrm>
            <a:off x="914400" y="2545544"/>
            <a:ext cx="6954759" cy="1576412"/>
          </a:xfrm>
          <a:prstGeom prst="rect">
            <a:avLst/>
          </a:prstGeom>
        </p:spPr>
      </p:pic>
      <p:sp>
        <p:nvSpPr>
          <p:cNvPr id="8" name="Content Placeholder 1"/>
          <p:cNvSpPr txBox="1">
            <a:spLocks/>
          </p:cNvSpPr>
          <p:nvPr/>
        </p:nvSpPr>
        <p:spPr bwMode="auto">
          <a:xfrm>
            <a:off x="137160" y="1428750"/>
            <a:ext cx="89154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ts val="600"/>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a:lstStyle>
          <a:p>
            <a:r>
              <a:rPr lang="en-US" sz="1400" kern="0" dirty="0" smtClean="0"/>
              <a:t>Seek input from Forum of Firms and NSS in April and May 2019 respectively</a:t>
            </a:r>
          </a:p>
          <a:p>
            <a:r>
              <a:rPr lang="en-US" sz="1400" kern="0" dirty="0" smtClean="0"/>
              <a:t>Present revised proposals to Board in June 2019 </a:t>
            </a:r>
          </a:p>
          <a:p>
            <a:pPr lvl="1"/>
            <a:r>
              <a:rPr lang="en-US" sz="1200" kern="0" dirty="0" smtClean="0"/>
              <a:t>including a review of other parts of the Code</a:t>
            </a:r>
          </a:p>
          <a:p>
            <a:endParaRPr lang="en-US" sz="1600" kern="0" dirty="0" smtClean="0"/>
          </a:p>
          <a:p>
            <a:pPr marL="0" indent="0">
              <a:spcBef>
                <a:spcPts val="800"/>
              </a:spcBef>
              <a:buFontTx/>
              <a:buNone/>
            </a:pPr>
            <a:endParaRPr lang="en-US" sz="1800" kern="0" dirty="0" smtClean="0"/>
          </a:p>
          <a:p>
            <a:pPr marL="0" indent="0">
              <a:spcBef>
                <a:spcPts val="800"/>
              </a:spcBef>
              <a:buFontTx/>
              <a:buNone/>
            </a:pPr>
            <a:endParaRPr lang="en-US" sz="2000" kern="0" dirty="0" smtClean="0"/>
          </a:p>
        </p:txBody>
      </p:sp>
    </p:spTree>
    <p:extLst>
      <p:ext uri="{BB962C8B-B14F-4D97-AF65-F5344CB8AC3E}">
        <p14:creationId xmlns:p14="http://schemas.microsoft.com/office/powerpoint/2010/main" val="149244162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 xmlns:a16="http://schemas.microsoft.com/office/drawing/2014/main" id="{AA43F3A4-C982-D245-A699-23DFB3923F58}"/>
              </a:ext>
            </a:extLst>
          </p:cNvPr>
          <p:cNvPicPr>
            <a:picLocks noChangeAspect="1"/>
          </p:cNvPicPr>
          <p:nvPr/>
        </p:nvPicPr>
        <p:blipFill>
          <a:blip r:embed="rId3"/>
          <a:stretch>
            <a:fillRect/>
          </a:stretch>
        </p:blipFill>
        <p:spPr>
          <a:xfrm>
            <a:off x="769556" y="515440"/>
            <a:ext cx="3756240" cy="3732710"/>
          </a:xfrm>
          <a:prstGeom prst="rect">
            <a:avLst/>
          </a:prstGeom>
        </p:spPr>
      </p:pic>
      <p:pic>
        <p:nvPicPr>
          <p:cNvPr id="3" name="Picture 2">
            <a:extLst>
              <a:ext uri="{FF2B5EF4-FFF2-40B4-BE49-F238E27FC236}">
                <a16:creationId xmlns="" xmlns:a16="http://schemas.microsoft.com/office/drawing/2014/main" id="{415A32D0-DD33-C54A-808C-F198A1BF82F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35952" y="500420"/>
            <a:ext cx="2627286" cy="767091"/>
          </a:xfrm>
          <a:prstGeom prst="rect">
            <a:avLst/>
          </a:prstGeom>
        </p:spPr>
      </p:pic>
      <p:sp>
        <p:nvSpPr>
          <p:cNvPr id="4" name="TextBox 3">
            <a:extLst>
              <a:ext uri="{FF2B5EF4-FFF2-40B4-BE49-F238E27FC236}">
                <a16:creationId xmlns="" xmlns:a16="http://schemas.microsoft.com/office/drawing/2014/main" id="{2DF76D55-8891-D648-83D4-4C428088BF54}"/>
              </a:ext>
            </a:extLst>
          </p:cNvPr>
          <p:cNvSpPr txBox="1"/>
          <p:nvPr/>
        </p:nvSpPr>
        <p:spPr>
          <a:xfrm>
            <a:off x="5170658" y="2313120"/>
            <a:ext cx="2326342" cy="369332"/>
          </a:xfrm>
          <a:prstGeom prst="rect">
            <a:avLst/>
          </a:prstGeom>
          <a:noFill/>
        </p:spPr>
        <p:txBody>
          <a:bodyPr wrap="none" rtlCol="0">
            <a:spAutoFit/>
          </a:bodyPr>
          <a:lstStyle/>
          <a:p>
            <a:r>
              <a:rPr lang="en-US" sz="1800" dirty="0">
                <a:solidFill>
                  <a:schemeClr val="tx2">
                    <a:lumMod val="65000"/>
                    <a:lumOff val="35000"/>
                  </a:schemeClr>
                </a:solidFill>
                <a:hlinkClick r:id="rId5"/>
              </a:rPr>
              <a:t>www.ethicsboard.org</a:t>
            </a:r>
            <a:endParaRPr lang="en-US" sz="1800" dirty="0">
              <a:solidFill>
                <a:schemeClr val="tx2">
                  <a:lumMod val="65000"/>
                  <a:lumOff val="35000"/>
                </a:schemeClr>
              </a:solidFill>
            </a:endParaRPr>
          </a:p>
        </p:txBody>
      </p:sp>
      <p:sp>
        <p:nvSpPr>
          <p:cNvPr id="5" name="TextBox 4">
            <a:extLst>
              <a:ext uri="{FF2B5EF4-FFF2-40B4-BE49-F238E27FC236}">
                <a16:creationId xmlns="" xmlns:a16="http://schemas.microsoft.com/office/drawing/2014/main" id="{02613D22-0819-944B-8319-4D2BB199E363}"/>
              </a:ext>
            </a:extLst>
          </p:cNvPr>
          <p:cNvSpPr txBox="1"/>
          <p:nvPr/>
        </p:nvSpPr>
        <p:spPr>
          <a:xfrm>
            <a:off x="4815228" y="1351346"/>
            <a:ext cx="3013630" cy="584775"/>
          </a:xfrm>
          <a:prstGeom prst="rect">
            <a:avLst/>
          </a:prstGeom>
          <a:noFill/>
        </p:spPr>
        <p:txBody>
          <a:bodyPr wrap="square" lIns="0" rIns="0" rtlCol="0">
            <a:spAutoFit/>
          </a:bodyPr>
          <a:ls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a:lstStyle>
          <a:p>
            <a:pPr algn="ctr"/>
            <a:r>
              <a:rPr lang="en-US" sz="3200" b="0" i="0" kern="300" dirty="0">
                <a:solidFill>
                  <a:srgbClr val="005BAA"/>
                </a:solidFill>
                <a:latin typeface="Times New Roman" panose="02020603050405020304" pitchFamily="18" charset="0"/>
                <a:cs typeface="Times New Roman" panose="02020603050405020304" pitchFamily="18" charset="0"/>
              </a:rPr>
              <a:t>The Ethics Board</a:t>
            </a:r>
          </a:p>
        </p:txBody>
      </p:sp>
      <p:pic>
        <p:nvPicPr>
          <p:cNvPr id="8" name="Picture 7"/>
          <p:cNvPicPr>
            <a:picLocks noChangeAspect="1"/>
          </p:cNvPicPr>
          <p:nvPr/>
        </p:nvPicPr>
        <p:blipFill>
          <a:blip r:embed="rId6"/>
          <a:stretch>
            <a:fillRect/>
          </a:stretch>
        </p:blipFill>
        <p:spPr>
          <a:xfrm>
            <a:off x="4525796" y="2697008"/>
            <a:ext cx="3867150" cy="781050"/>
          </a:xfrm>
          <a:prstGeom prst="rect">
            <a:avLst/>
          </a:prstGeom>
        </p:spPr>
      </p:pic>
    </p:spTree>
    <p:extLst>
      <p:ext uri="{BB962C8B-B14F-4D97-AF65-F5344CB8AC3E}">
        <p14:creationId xmlns:p14="http://schemas.microsoft.com/office/powerpoint/2010/main" val="5093175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85750"/>
            <a:ext cx="7543800" cy="762000"/>
          </a:xfrm>
        </p:spPr>
        <p:txBody>
          <a:bodyPr/>
          <a:lstStyle/>
          <a:p>
            <a:r>
              <a:rPr lang="en-US" sz="2200" dirty="0" smtClean="0"/>
              <a:t>Report Back</a:t>
            </a:r>
            <a:endParaRPr lang="en-US" sz="2200" dirty="0"/>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4091914679"/>
              </p:ext>
            </p:extLst>
          </p:nvPr>
        </p:nvGraphicFramePr>
        <p:xfrm>
          <a:off x="152400" y="1276350"/>
          <a:ext cx="8458200" cy="3200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694001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1"/>
          <p:cNvSpPr>
            <a:spLocks noGrp="1"/>
          </p:cNvSpPr>
          <p:nvPr>
            <p:ph idx="1"/>
          </p:nvPr>
        </p:nvSpPr>
        <p:spPr>
          <a:xfrm>
            <a:off x="76200" y="1276350"/>
            <a:ext cx="8763000" cy="3352800"/>
          </a:xfrm>
        </p:spPr>
        <p:txBody>
          <a:bodyPr/>
          <a:lstStyle/>
          <a:p>
            <a:pPr marL="0" indent="-4572">
              <a:buNone/>
            </a:pPr>
            <a:r>
              <a:rPr lang="en-US" sz="2000" b="1" dirty="0" smtClean="0"/>
              <a:t>New Introduction to the Code</a:t>
            </a:r>
          </a:p>
          <a:p>
            <a:r>
              <a:rPr lang="en-US" sz="1800" dirty="0" smtClean="0"/>
              <a:t>General support from IAASB PS SWG Chair</a:t>
            </a:r>
          </a:p>
          <a:p>
            <a:pPr marL="0" indent="-4572">
              <a:buNone/>
            </a:pPr>
            <a:r>
              <a:rPr lang="en-US" sz="2000" b="1" dirty="0" smtClean="0"/>
              <a:t>Objectivity</a:t>
            </a:r>
          </a:p>
          <a:p>
            <a:r>
              <a:rPr lang="en-US" sz="1800" dirty="0" smtClean="0">
                <a:solidFill>
                  <a:schemeClr val="tx1"/>
                </a:solidFill>
              </a:rPr>
              <a:t>IAASB SWG will consider whether proposed revised description of objectivity impacts the way the term is used in IAASB literature</a:t>
            </a:r>
          </a:p>
          <a:p>
            <a:r>
              <a:rPr lang="en-US" sz="1800" dirty="0" smtClean="0">
                <a:solidFill>
                  <a:schemeClr val="tx1"/>
                </a:solidFill>
              </a:rPr>
              <a:t>IAASB approached reliance on technology (para 110.1 A1 (b)(iv)) from the perspective of bias (e.g. over-confidence bias).  Agreed that there should be further discussion between Chairs of both Board’s </a:t>
            </a:r>
            <a:r>
              <a:rPr lang="en-US" sz="1800" dirty="0">
                <a:solidFill>
                  <a:schemeClr val="tx1"/>
                </a:solidFill>
              </a:rPr>
              <a:t>T</a:t>
            </a:r>
            <a:r>
              <a:rPr lang="en-US" sz="1800" dirty="0" smtClean="0">
                <a:solidFill>
                  <a:schemeClr val="tx1"/>
                </a:solidFill>
              </a:rPr>
              <a:t>echnology TFs </a:t>
            </a:r>
          </a:p>
          <a:p>
            <a:pPr marL="0" indent="-4572">
              <a:spcBef>
                <a:spcPts val="300"/>
              </a:spcBef>
              <a:buNone/>
            </a:pPr>
            <a:r>
              <a:rPr lang="en-US" sz="2000" b="1" dirty="0" smtClean="0"/>
              <a:t>Resolve</a:t>
            </a:r>
          </a:p>
          <a:p>
            <a:pPr>
              <a:spcBef>
                <a:spcPts val="300"/>
              </a:spcBef>
            </a:pPr>
            <a:r>
              <a:rPr lang="en-US" sz="1800" dirty="0" smtClean="0"/>
              <a:t>It should be clarified that the concept involves a commitment to do the right thing</a:t>
            </a:r>
          </a:p>
          <a:p>
            <a:pPr marL="0" indent="0">
              <a:spcBef>
                <a:spcPts val="300"/>
              </a:spcBef>
              <a:buNone/>
            </a:pPr>
            <a:endParaRPr lang="en-US" sz="1800" dirty="0" smtClean="0"/>
          </a:p>
          <a:p>
            <a:pPr marL="347472" lvl="1" indent="0">
              <a:spcBef>
                <a:spcPts val="600"/>
              </a:spcBef>
              <a:buNone/>
            </a:pPr>
            <a:endParaRPr lang="en-US" sz="1200" dirty="0" smtClean="0"/>
          </a:p>
          <a:p>
            <a:pPr lvl="1"/>
            <a:endParaRPr lang="en-US" sz="1200" dirty="0" smtClean="0"/>
          </a:p>
          <a:p>
            <a:pPr lvl="1"/>
            <a:endParaRPr lang="en-US" sz="1200" dirty="0" smtClean="0"/>
          </a:p>
          <a:p>
            <a:pPr>
              <a:spcBef>
                <a:spcPts val="800"/>
              </a:spcBef>
            </a:pPr>
            <a:endParaRPr lang="en-US" sz="1600" dirty="0"/>
          </a:p>
          <a:p>
            <a:pPr marL="0" indent="0">
              <a:spcBef>
                <a:spcPts val="800"/>
              </a:spcBef>
              <a:buNone/>
            </a:pPr>
            <a:endParaRPr lang="en-US" sz="1800" dirty="0"/>
          </a:p>
          <a:p>
            <a:pPr marL="0" indent="0">
              <a:spcBef>
                <a:spcPts val="800"/>
              </a:spcBef>
              <a:buNone/>
            </a:pPr>
            <a:endParaRPr lang="en-US" sz="2000" dirty="0" smtClean="0"/>
          </a:p>
        </p:txBody>
      </p:sp>
      <p:sp>
        <p:nvSpPr>
          <p:cNvPr id="4" name="Title 3"/>
          <p:cNvSpPr>
            <a:spLocks noGrp="1"/>
          </p:cNvSpPr>
          <p:nvPr>
            <p:ph type="title"/>
          </p:nvPr>
        </p:nvSpPr>
        <p:spPr>
          <a:xfrm>
            <a:off x="381000" y="285750"/>
            <a:ext cx="7543800" cy="762000"/>
          </a:xfrm>
        </p:spPr>
        <p:txBody>
          <a:bodyPr/>
          <a:lstStyle/>
          <a:p>
            <a:r>
              <a:rPr lang="en-US" sz="2200" dirty="0" smtClean="0"/>
              <a:t>Feedback from SSBs</a:t>
            </a:r>
            <a:endParaRPr lang="en-US" sz="2200" dirty="0"/>
          </a:p>
        </p:txBody>
      </p:sp>
      <p:sp>
        <p:nvSpPr>
          <p:cNvPr id="5" name="Subtitle 2"/>
          <p:cNvSpPr>
            <a:spLocks noGrp="1"/>
          </p:cNvSpPr>
          <p:nvPr>
            <p:ph type="subTitle" idx="10"/>
          </p:nvPr>
        </p:nvSpPr>
        <p:spPr>
          <a:xfrm>
            <a:off x="381000" y="57150"/>
            <a:ext cx="2667000" cy="171450"/>
          </a:xfrm>
        </p:spPr>
        <p:txBody>
          <a:bodyPr/>
          <a:lstStyle/>
          <a:p>
            <a:r>
              <a:rPr lang="en-US" dirty="0" smtClean="0"/>
              <a:t>Report Back</a:t>
            </a:r>
            <a:endParaRPr lang="en-US" dirty="0"/>
          </a:p>
        </p:txBody>
      </p:sp>
    </p:spTree>
    <p:extLst>
      <p:ext uri="{BB962C8B-B14F-4D97-AF65-F5344CB8AC3E}">
        <p14:creationId xmlns:p14="http://schemas.microsoft.com/office/powerpoint/2010/main" val="369221578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85750"/>
            <a:ext cx="7543800" cy="762000"/>
          </a:xfrm>
        </p:spPr>
        <p:txBody>
          <a:bodyPr/>
          <a:lstStyle/>
          <a:p>
            <a:r>
              <a:rPr lang="en-US" sz="2200" dirty="0" smtClean="0"/>
              <a:t>Feedback from SSBs</a:t>
            </a:r>
            <a:endParaRPr lang="en-US" sz="2200" dirty="0"/>
          </a:p>
        </p:txBody>
      </p:sp>
      <p:sp>
        <p:nvSpPr>
          <p:cNvPr id="9" name="Content Placeholder 1"/>
          <p:cNvSpPr>
            <a:spLocks noGrp="1"/>
          </p:cNvSpPr>
          <p:nvPr>
            <p:ph idx="1"/>
          </p:nvPr>
        </p:nvSpPr>
        <p:spPr>
          <a:xfrm>
            <a:off x="152400" y="1276350"/>
            <a:ext cx="8839200" cy="3352800"/>
          </a:xfrm>
        </p:spPr>
        <p:txBody>
          <a:bodyPr/>
          <a:lstStyle/>
          <a:p>
            <a:pPr marL="0" indent="-4572">
              <a:spcBef>
                <a:spcPts val="300"/>
              </a:spcBef>
              <a:buNone/>
            </a:pPr>
            <a:r>
              <a:rPr lang="en-US" sz="2000" b="1" dirty="0"/>
              <a:t>Questioning mindset and critical analysis</a:t>
            </a:r>
          </a:p>
          <a:p>
            <a:r>
              <a:rPr lang="en-US" sz="1800" dirty="0" smtClean="0">
                <a:solidFill>
                  <a:schemeClr val="tx1"/>
                </a:solidFill>
              </a:rPr>
              <a:t>IAASB PS SWG Chair queried if “questioning mindset” and “critical analysis” are too close to the terms used in the definition of “professional skepticism”; also prefers “questioning mind”</a:t>
            </a:r>
            <a:endParaRPr lang="en-US" sz="1800" dirty="0">
              <a:solidFill>
                <a:schemeClr val="tx1"/>
              </a:solidFill>
            </a:endParaRPr>
          </a:p>
          <a:p>
            <a:r>
              <a:rPr lang="en-US" sz="1800" dirty="0" smtClean="0">
                <a:solidFill>
                  <a:schemeClr val="tx1"/>
                </a:solidFill>
              </a:rPr>
              <a:t>IAESB PS TF Chair suggested “critical assessment” (as used in the definition of “professional skepticism”) should be used. Rationale is that the outputs expected from critical assessment and critical analysis are different</a:t>
            </a:r>
          </a:p>
          <a:p>
            <a:r>
              <a:rPr lang="en-US" sz="1800" dirty="0" smtClean="0">
                <a:solidFill>
                  <a:schemeClr val="tx1"/>
                </a:solidFill>
              </a:rPr>
              <a:t>IAASB PS SWG to consider whether relationship between professional judgment </a:t>
            </a:r>
            <a:r>
              <a:rPr lang="en-US" sz="1800" dirty="0">
                <a:solidFill>
                  <a:schemeClr val="tx1"/>
                </a:solidFill>
              </a:rPr>
              <a:t>and </a:t>
            </a:r>
            <a:r>
              <a:rPr lang="en-US" sz="1800" dirty="0" smtClean="0">
                <a:solidFill>
                  <a:schemeClr val="tx1"/>
                </a:solidFill>
              </a:rPr>
              <a:t>questioning </a:t>
            </a:r>
            <a:r>
              <a:rPr lang="en-US" sz="1800" dirty="0">
                <a:solidFill>
                  <a:schemeClr val="tx1"/>
                </a:solidFill>
              </a:rPr>
              <a:t>mindset </a:t>
            </a:r>
            <a:r>
              <a:rPr lang="en-US" sz="1800" dirty="0" smtClean="0">
                <a:solidFill>
                  <a:schemeClr val="tx1"/>
                </a:solidFill>
              </a:rPr>
              <a:t>in the proposed text aligns with the relationship between professional judgement and professional skepticism in ISA 220 (Revised) ED</a:t>
            </a:r>
          </a:p>
          <a:p>
            <a:pPr lvl="1"/>
            <a:endParaRPr lang="en-US" sz="1200" dirty="0" smtClean="0"/>
          </a:p>
          <a:p>
            <a:pPr lvl="1"/>
            <a:endParaRPr lang="en-US" sz="1200" dirty="0" smtClean="0"/>
          </a:p>
          <a:p>
            <a:pPr>
              <a:spcBef>
                <a:spcPts val="800"/>
              </a:spcBef>
            </a:pPr>
            <a:endParaRPr lang="en-US" sz="1600" dirty="0"/>
          </a:p>
          <a:p>
            <a:pPr marL="0" indent="0">
              <a:spcBef>
                <a:spcPts val="800"/>
              </a:spcBef>
              <a:buNone/>
            </a:pPr>
            <a:endParaRPr lang="en-US" sz="1800" dirty="0"/>
          </a:p>
          <a:p>
            <a:pPr marL="0" indent="0">
              <a:spcBef>
                <a:spcPts val="800"/>
              </a:spcBef>
              <a:buNone/>
            </a:pPr>
            <a:endParaRPr lang="en-US" sz="2000" dirty="0" smtClean="0"/>
          </a:p>
        </p:txBody>
      </p:sp>
      <p:sp>
        <p:nvSpPr>
          <p:cNvPr id="5" name="Subtitle 2"/>
          <p:cNvSpPr>
            <a:spLocks noGrp="1"/>
          </p:cNvSpPr>
          <p:nvPr>
            <p:ph type="subTitle" idx="10"/>
          </p:nvPr>
        </p:nvSpPr>
        <p:spPr>
          <a:xfrm>
            <a:off x="381000" y="57150"/>
            <a:ext cx="2667000" cy="171450"/>
          </a:xfrm>
        </p:spPr>
        <p:txBody>
          <a:bodyPr/>
          <a:lstStyle/>
          <a:p>
            <a:r>
              <a:rPr lang="en-US" dirty="0" smtClean="0"/>
              <a:t>Report Back</a:t>
            </a:r>
            <a:endParaRPr lang="en-US" dirty="0"/>
          </a:p>
        </p:txBody>
      </p:sp>
    </p:spTree>
    <p:extLst>
      <p:ext uri="{BB962C8B-B14F-4D97-AF65-F5344CB8AC3E}">
        <p14:creationId xmlns:p14="http://schemas.microsoft.com/office/powerpoint/2010/main" val="250947603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85750"/>
            <a:ext cx="7543800" cy="762000"/>
          </a:xfrm>
        </p:spPr>
        <p:txBody>
          <a:bodyPr/>
          <a:lstStyle/>
          <a:p>
            <a:r>
              <a:rPr lang="en-US" sz="2200" dirty="0" smtClean="0"/>
              <a:t>Feedback from SSBs</a:t>
            </a:r>
            <a:endParaRPr lang="en-US" sz="2200" dirty="0"/>
          </a:p>
        </p:txBody>
      </p:sp>
      <p:sp>
        <p:nvSpPr>
          <p:cNvPr id="9" name="Content Placeholder 1"/>
          <p:cNvSpPr>
            <a:spLocks noGrp="1"/>
          </p:cNvSpPr>
          <p:nvPr>
            <p:ph idx="1"/>
          </p:nvPr>
        </p:nvSpPr>
        <p:spPr>
          <a:xfrm>
            <a:off x="152400" y="1276350"/>
            <a:ext cx="5867400" cy="3352800"/>
          </a:xfrm>
        </p:spPr>
        <p:txBody>
          <a:bodyPr/>
          <a:lstStyle/>
          <a:p>
            <a:pPr marL="0" indent="-4572">
              <a:buNone/>
            </a:pPr>
            <a:r>
              <a:rPr lang="en-US" sz="2000" b="1" dirty="0" smtClean="0">
                <a:solidFill>
                  <a:schemeClr val="tx1"/>
                </a:solidFill>
              </a:rPr>
              <a:t>Bias</a:t>
            </a:r>
          </a:p>
          <a:p>
            <a:r>
              <a:rPr lang="en-US" sz="1800" dirty="0" smtClean="0">
                <a:solidFill>
                  <a:schemeClr val="tx1"/>
                </a:solidFill>
              </a:rPr>
              <a:t>Support from both Chairs </a:t>
            </a:r>
            <a:r>
              <a:rPr lang="en-US" sz="1800" dirty="0">
                <a:solidFill>
                  <a:schemeClr val="tx1"/>
                </a:solidFill>
              </a:rPr>
              <a:t>f</a:t>
            </a:r>
            <a:r>
              <a:rPr lang="en-US" sz="1800" dirty="0" smtClean="0">
                <a:solidFill>
                  <a:schemeClr val="tx1"/>
                </a:solidFill>
              </a:rPr>
              <a:t>or the approach taken and for the number and description of those listed.</a:t>
            </a:r>
          </a:p>
          <a:p>
            <a:r>
              <a:rPr lang="en-US" sz="1800" dirty="0" smtClean="0">
                <a:solidFill>
                  <a:schemeClr val="tx1"/>
                </a:solidFill>
              </a:rPr>
              <a:t>Comments on ISA 220 (Revised) ED due in June 2019. IAASB will share feedback to the material on “bias”.</a:t>
            </a:r>
          </a:p>
          <a:p>
            <a:pPr marL="0" indent="-4572">
              <a:buNone/>
            </a:pPr>
            <a:r>
              <a:rPr lang="en-US" sz="2000" b="1" dirty="0" smtClean="0"/>
              <a:t>Organizational culture</a:t>
            </a:r>
          </a:p>
          <a:p>
            <a:r>
              <a:rPr lang="en-US" sz="1800" dirty="0" smtClean="0">
                <a:solidFill>
                  <a:schemeClr val="tx1"/>
                </a:solidFill>
              </a:rPr>
              <a:t>Support from </a:t>
            </a:r>
            <a:r>
              <a:rPr lang="en-US" sz="1800" dirty="0">
                <a:solidFill>
                  <a:schemeClr val="tx1"/>
                </a:solidFill>
              </a:rPr>
              <a:t>IAASB PS SWG Chair </a:t>
            </a:r>
            <a:r>
              <a:rPr lang="en-US" sz="1800" dirty="0" smtClean="0">
                <a:solidFill>
                  <a:schemeClr val="tx1"/>
                </a:solidFill>
              </a:rPr>
              <a:t>for the organizational culture and ‘tone at the top’ to be included in the proposed text</a:t>
            </a:r>
          </a:p>
          <a:p>
            <a:pPr lvl="1"/>
            <a:endParaRPr lang="en-US" sz="1800" dirty="0" smtClean="0"/>
          </a:p>
          <a:p>
            <a:pPr lvl="1"/>
            <a:endParaRPr lang="en-US" sz="1200" dirty="0" smtClean="0"/>
          </a:p>
          <a:p>
            <a:pPr>
              <a:spcBef>
                <a:spcPts val="800"/>
              </a:spcBef>
            </a:pPr>
            <a:endParaRPr lang="en-US" sz="1600" dirty="0"/>
          </a:p>
          <a:p>
            <a:pPr marL="0" indent="0">
              <a:spcBef>
                <a:spcPts val="800"/>
              </a:spcBef>
              <a:buNone/>
            </a:pPr>
            <a:endParaRPr lang="en-US" sz="1800" dirty="0"/>
          </a:p>
          <a:p>
            <a:pPr marL="0" indent="0">
              <a:spcBef>
                <a:spcPts val="800"/>
              </a:spcBef>
              <a:buNone/>
            </a:pPr>
            <a:endParaRPr lang="en-US" sz="2000" dirty="0" smtClean="0"/>
          </a:p>
        </p:txBody>
      </p:sp>
      <p:sp>
        <p:nvSpPr>
          <p:cNvPr id="5" name="Subtitle 2"/>
          <p:cNvSpPr>
            <a:spLocks noGrp="1"/>
          </p:cNvSpPr>
          <p:nvPr>
            <p:ph type="subTitle" idx="10"/>
          </p:nvPr>
        </p:nvSpPr>
        <p:spPr>
          <a:xfrm>
            <a:off x="381000" y="57150"/>
            <a:ext cx="2667000" cy="171450"/>
          </a:xfrm>
        </p:spPr>
        <p:txBody>
          <a:bodyPr/>
          <a:lstStyle/>
          <a:p>
            <a:r>
              <a:rPr lang="en-US" dirty="0" smtClean="0"/>
              <a:t>Report Back</a:t>
            </a:r>
            <a:endParaRPr lang="en-US" dirty="0"/>
          </a:p>
        </p:txBody>
      </p:sp>
      <p:pic>
        <p:nvPicPr>
          <p:cNvPr id="2" name="Picture 1"/>
          <p:cNvPicPr>
            <a:picLocks noChangeAspect="1"/>
          </p:cNvPicPr>
          <p:nvPr/>
        </p:nvPicPr>
        <p:blipFill>
          <a:blip r:embed="rId3"/>
          <a:stretch>
            <a:fillRect/>
          </a:stretch>
        </p:blipFill>
        <p:spPr>
          <a:xfrm>
            <a:off x="5486400" y="3105150"/>
            <a:ext cx="3493311" cy="1304657"/>
          </a:xfrm>
          <a:prstGeom prst="rect">
            <a:avLst/>
          </a:prstGeom>
        </p:spPr>
      </p:pic>
    </p:spTree>
    <p:extLst>
      <p:ext uri="{BB962C8B-B14F-4D97-AF65-F5344CB8AC3E}">
        <p14:creationId xmlns:p14="http://schemas.microsoft.com/office/powerpoint/2010/main" val="155812739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85750"/>
            <a:ext cx="7543800" cy="762000"/>
          </a:xfrm>
        </p:spPr>
        <p:txBody>
          <a:bodyPr/>
          <a:lstStyle/>
          <a:p>
            <a:r>
              <a:rPr lang="en-US" sz="2200" dirty="0" smtClean="0"/>
              <a:t>Feedback from IESBA CAG</a:t>
            </a:r>
            <a:endParaRPr lang="en-US" sz="2200" dirty="0"/>
          </a:p>
        </p:txBody>
      </p:sp>
      <p:sp>
        <p:nvSpPr>
          <p:cNvPr id="9" name="Content Placeholder 1"/>
          <p:cNvSpPr>
            <a:spLocks noGrp="1"/>
          </p:cNvSpPr>
          <p:nvPr>
            <p:ph idx="1"/>
          </p:nvPr>
        </p:nvSpPr>
        <p:spPr>
          <a:xfrm>
            <a:off x="152400" y="1276350"/>
            <a:ext cx="8839200" cy="3352800"/>
          </a:xfrm>
        </p:spPr>
        <p:txBody>
          <a:bodyPr/>
          <a:lstStyle/>
          <a:p>
            <a:pPr marL="347472" lvl="1" indent="0">
              <a:buNone/>
            </a:pPr>
            <a:endParaRPr lang="en-US" sz="1200" dirty="0" smtClean="0"/>
          </a:p>
          <a:p>
            <a:pPr lvl="1"/>
            <a:endParaRPr lang="en-US" sz="1200" dirty="0" smtClean="0"/>
          </a:p>
          <a:p>
            <a:pPr>
              <a:spcBef>
                <a:spcPts val="800"/>
              </a:spcBef>
            </a:pPr>
            <a:endParaRPr lang="en-US" sz="1600" dirty="0"/>
          </a:p>
          <a:p>
            <a:pPr marL="0" indent="0">
              <a:spcBef>
                <a:spcPts val="800"/>
              </a:spcBef>
              <a:buNone/>
            </a:pPr>
            <a:endParaRPr lang="en-US" sz="1800" dirty="0"/>
          </a:p>
          <a:p>
            <a:pPr marL="0" indent="0">
              <a:spcBef>
                <a:spcPts val="800"/>
              </a:spcBef>
              <a:buNone/>
            </a:pPr>
            <a:endParaRPr lang="en-US" sz="2000" dirty="0" smtClean="0"/>
          </a:p>
        </p:txBody>
      </p:sp>
      <p:sp>
        <p:nvSpPr>
          <p:cNvPr id="5" name="Content Placeholder 1"/>
          <p:cNvSpPr txBox="1">
            <a:spLocks/>
          </p:cNvSpPr>
          <p:nvPr/>
        </p:nvSpPr>
        <p:spPr bwMode="auto">
          <a:xfrm>
            <a:off x="162232" y="1291712"/>
            <a:ext cx="8524568" cy="333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ts val="600"/>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a:lstStyle>
          <a:p>
            <a:pPr marL="0" indent="0">
              <a:buFontTx/>
              <a:buNone/>
            </a:pPr>
            <a:r>
              <a:rPr lang="en-US" sz="2000" b="1" kern="0" dirty="0" smtClean="0"/>
              <a:t>New Introduction to the Code</a:t>
            </a:r>
          </a:p>
          <a:p>
            <a:r>
              <a:rPr lang="en-US" sz="1800" kern="0" dirty="0"/>
              <a:t>S</a:t>
            </a:r>
            <a:r>
              <a:rPr lang="en-US" sz="1800" kern="0" dirty="0" smtClean="0"/>
              <a:t>upport for the rationale for the proposed material, its location and the shortened version</a:t>
            </a:r>
          </a:p>
          <a:p>
            <a:r>
              <a:rPr lang="en-US" sz="1800" kern="0" dirty="0" smtClean="0"/>
              <a:t>Lengthy discussion on the relationship between compliance with the Code and acting in the public interest:</a:t>
            </a:r>
          </a:p>
          <a:p>
            <a:pPr lvl="1">
              <a:spcBef>
                <a:spcPts val="600"/>
              </a:spcBef>
            </a:pPr>
            <a:r>
              <a:rPr lang="en-US" sz="1600" kern="0" dirty="0" smtClean="0"/>
              <a:t>A few queried if compliance with the Code means prima facie evidence of acting in the public interest. </a:t>
            </a:r>
          </a:p>
          <a:p>
            <a:pPr lvl="1">
              <a:spcBef>
                <a:spcPts val="600"/>
              </a:spcBef>
            </a:pPr>
            <a:r>
              <a:rPr lang="en-US" sz="1600" kern="0" dirty="0" smtClean="0"/>
              <a:t>Noted that ethics is only one of the pillars to public interest</a:t>
            </a:r>
          </a:p>
          <a:p>
            <a:r>
              <a:rPr lang="en-US" sz="1800" kern="0" dirty="0" smtClean="0"/>
              <a:t>Representatives highlighted the importance of also complying with the spirit of the Code  </a:t>
            </a:r>
          </a:p>
          <a:p>
            <a:pPr marL="0" indent="0">
              <a:buNone/>
            </a:pPr>
            <a:endParaRPr lang="en-US" sz="1400" kern="0" dirty="0" smtClean="0"/>
          </a:p>
          <a:p>
            <a:pPr marL="281178" indent="-285750"/>
            <a:endParaRPr lang="en-US" sz="1400" kern="0" dirty="0" smtClean="0"/>
          </a:p>
          <a:p>
            <a:pPr marL="281178" indent="-285750"/>
            <a:endParaRPr lang="en-US" sz="1600" kern="0" dirty="0" smtClean="0"/>
          </a:p>
          <a:p>
            <a:pPr marL="0" indent="-4572">
              <a:spcBef>
                <a:spcPts val="800"/>
              </a:spcBef>
              <a:buNone/>
            </a:pPr>
            <a:endParaRPr lang="en-US" kern="0" dirty="0" smtClean="0"/>
          </a:p>
          <a:p>
            <a:pPr marL="0" indent="0">
              <a:spcBef>
                <a:spcPts val="800"/>
              </a:spcBef>
              <a:buFontTx/>
              <a:buNone/>
            </a:pPr>
            <a:endParaRPr lang="en-US" sz="1600" kern="0" dirty="0" smtClean="0"/>
          </a:p>
        </p:txBody>
      </p:sp>
      <p:sp>
        <p:nvSpPr>
          <p:cNvPr id="6" name="Subtitle 2"/>
          <p:cNvSpPr>
            <a:spLocks noGrp="1"/>
          </p:cNvSpPr>
          <p:nvPr>
            <p:ph type="subTitle" idx="10"/>
          </p:nvPr>
        </p:nvSpPr>
        <p:spPr>
          <a:xfrm>
            <a:off x="381000" y="57150"/>
            <a:ext cx="2667000" cy="171450"/>
          </a:xfrm>
        </p:spPr>
        <p:txBody>
          <a:bodyPr/>
          <a:lstStyle/>
          <a:p>
            <a:r>
              <a:rPr lang="en-US" dirty="0" smtClean="0"/>
              <a:t>Report Back</a:t>
            </a:r>
            <a:endParaRPr lang="en-US" dirty="0"/>
          </a:p>
        </p:txBody>
      </p:sp>
      <p:sp>
        <p:nvSpPr>
          <p:cNvPr id="2" name="AutoShape 2" descr="Image result for feedbac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58907030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85750"/>
            <a:ext cx="7543800" cy="762000"/>
          </a:xfrm>
        </p:spPr>
        <p:txBody>
          <a:bodyPr/>
          <a:lstStyle/>
          <a:p>
            <a:r>
              <a:rPr lang="en-US" sz="2200" dirty="0" smtClean="0"/>
              <a:t>Feedback from IESBA CAG</a:t>
            </a:r>
            <a:endParaRPr lang="en-US" sz="2200" dirty="0"/>
          </a:p>
        </p:txBody>
      </p:sp>
      <p:sp>
        <p:nvSpPr>
          <p:cNvPr id="9" name="Content Placeholder 1"/>
          <p:cNvSpPr>
            <a:spLocks noGrp="1"/>
          </p:cNvSpPr>
          <p:nvPr>
            <p:ph idx="1"/>
          </p:nvPr>
        </p:nvSpPr>
        <p:spPr>
          <a:xfrm>
            <a:off x="152400" y="1276350"/>
            <a:ext cx="8839200" cy="3352800"/>
          </a:xfrm>
        </p:spPr>
        <p:txBody>
          <a:bodyPr/>
          <a:lstStyle/>
          <a:p>
            <a:pPr marL="347472" lvl="1" indent="0">
              <a:buNone/>
            </a:pPr>
            <a:endParaRPr lang="en-US" sz="1200" dirty="0" smtClean="0"/>
          </a:p>
          <a:p>
            <a:pPr lvl="1"/>
            <a:endParaRPr lang="en-US" sz="1200" dirty="0" smtClean="0"/>
          </a:p>
          <a:p>
            <a:pPr>
              <a:spcBef>
                <a:spcPts val="800"/>
              </a:spcBef>
            </a:pPr>
            <a:endParaRPr lang="en-US" sz="1600" dirty="0"/>
          </a:p>
          <a:p>
            <a:pPr marL="0" indent="0">
              <a:spcBef>
                <a:spcPts val="800"/>
              </a:spcBef>
              <a:buNone/>
            </a:pPr>
            <a:endParaRPr lang="en-US" sz="1800" dirty="0"/>
          </a:p>
          <a:p>
            <a:pPr marL="0" indent="0">
              <a:spcBef>
                <a:spcPts val="800"/>
              </a:spcBef>
              <a:buNone/>
            </a:pPr>
            <a:endParaRPr lang="en-US" sz="2000" dirty="0" smtClean="0"/>
          </a:p>
        </p:txBody>
      </p:sp>
      <p:sp>
        <p:nvSpPr>
          <p:cNvPr id="5" name="Content Placeholder 1"/>
          <p:cNvSpPr txBox="1">
            <a:spLocks/>
          </p:cNvSpPr>
          <p:nvPr/>
        </p:nvSpPr>
        <p:spPr bwMode="auto">
          <a:xfrm>
            <a:off x="162232" y="1291712"/>
            <a:ext cx="8839200" cy="3261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ts val="600"/>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a:lstStyle>
          <a:p>
            <a:pPr marL="0" indent="0">
              <a:buFontTx/>
              <a:buNone/>
            </a:pPr>
            <a:r>
              <a:rPr lang="en-US" sz="1800" b="1" kern="0" dirty="0" smtClean="0"/>
              <a:t>Objectivity</a:t>
            </a:r>
          </a:p>
          <a:p>
            <a:r>
              <a:rPr lang="en-US" sz="1600" kern="0" dirty="0" smtClean="0"/>
              <a:t>A few Representatives did not support the addition of “Perception, emotion or imagination” </a:t>
            </a:r>
          </a:p>
          <a:p>
            <a:pPr marL="0" indent="0">
              <a:buNone/>
            </a:pPr>
            <a:r>
              <a:rPr lang="en-US" sz="1800" b="1" kern="0" dirty="0"/>
              <a:t>Resolve</a:t>
            </a:r>
          </a:p>
          <a:p>
            <a:pPr marL="281178" indent="-285750"/>
            <a:r>
              <a:rPr lang="en-US" sz="1600" kern="0" dirty="0" smtClean="0"/>
              <a:t>There was general support for the concept about standing one’s ground and to do the right thing</a:t>
            </a:r>
          </a:p>
          <a:p>
            <a:pPr marL="281178" indent="-285750"/>
            <a:r>
              <a:rPr lang="en-US" sz="1600" kern="0" dirty="0" smtClean="0"/>
              <a:t> A few did not support the use of the term “Resolve” and noted a potential “translation” issue</a:t>
            </a:r>
          </a:p>
          <a:p>
            <a:pPr marL="0" indent="0">
              <a:buNone/>
            </a:pPr>
            <a:r>
              <a:rPr lang="en-US" sz="1800" b="1" kern="0" dirty="0"/>
              <a:t>Questioning Mindset</a:t>
            </a:r>
          </a:p>
          <a:p>
            <a:r>
              <a:rPr lang="en-US" sz="1600" kern="0" dirty="0" smtClean="0"/>
              <a:t>A few suggested a more action-orientated term such as “critical thinking” and “challenging mindset”</a:t>
            </a:r>
          </a:p>
          <a:p>
            <a:r>
              <a:rPr lang="en-US" sz="1600" kern="0" dirty="0" smtClean="0"/>
              <a:t>There was a suggestion not to have “questioning mindset” as a headline under R120.5</a:t>
            </a:r>
          </a:p>
          <a:p>
            <a:endParaRPr lang="en-US" sz="1400" kern="0" dirty="0" smtClean="0"/>
          </a:p>
          <a:p>
            <a:pPr marL="281178" indent="-285750"/>
            <a:endParaRPr lang="en-US" sz="1400" kern="0" dirty="0" smtClean="0"/>
          </a:p>
          <a:p>
            <a:pPr marL="281178" indent="-285750"/>
            <a:endParaRPr lang="en-US" sz="1600" kern="0" dirty="0" smtClean="0"/>
          </a:p>
          <a:p>
            <a:pPr marL="0" indent="-4572">
              <a:spcBef>
                <a:spcPts val="800"/>
              </a:spcBef>
              <a:buNone/>
            </a:pPr>
            <a:endParaRPr lang="en-US" kern="0" dirty="0" smtClean="0"/>
          </a:p>
          <a:p>
            <a:pPr marL="0" indent="0">
              <a:spcBef>
                <a:spcPts val="800"/>
              </a:spcBef>
              <a:buFontTx/>
              <a:buNone/>
            </a:pPr>
            <a:endParaRPr lang="en-US" sz="1600" kern="0" dirty="0" smtClean="0"/>
          </a:p>
        </p:txBody>
      </p:sp>
      <p:sp>
        <p:nvSpPr>
          <p:cNvPr id="6" name="Subtitle 2"/>
          <p:cNvSpPr>
            <a:spLocks noGrp="1"/>
          </p:cNvSpPr>
          <p:nvPr>
            <p:ph type="subTitle" idx="10"/>
          </p:nvPr>
        </p:nvSpPr>
        <p:spPr>
          <a:xfrm>
            <a:off x="381000" y="57150"/>
            <a:ext cx="2667000" cy="171450"/>
          </a:xfrm>
        </p:spPr>
        <p:txBody>
          <a:bodyPr/>
          <a:lstStyle/>
          <a:p>
            <a:r>
              <a:rPr lang="en-US" dirty="0" smtClean="0"/>
              <a:t>Report Back</a:t>
            </a:r>
            <a:endParaRPr lang="en-US" dirty="0"/>
          </a:p>
        </p:txBody>
      </p:sp>
    </p:spTree>
    <p:extLst>
      <p:ext uri="{BB962C8B-B14F-4D97-AF65-F5344CB8AC3E}">
        <p14:creationId xmlns:p14="http://schemas.microsoft.com/office/powerpoint/2010/main" val="176129093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5105400" y="3214821"/>
            <a:ext cx="3493311" cy="1304657"/>
          </a:xfrm>
          <a:prstGeom prst="rect">
            <a:avLst/>
          </a:prstGeom>
        </p:spPr>
      </p:pic>
      <p:sp>
        <p:nvSpPr>
          <p:cNvPr id="4" name="Title 3"/>
          <p:cNvSpPr>
            <a:spLocks noGrp="1"/>
          </p:cNvSpPr>
          <p:nvPr>
            <p:ph type="title"/>
          </p:nvPr>
        </p:nvSpPr>
        <p:spPr>
          <a:xfrm>
            <a:off x="381000" y="285750"/>
            <a:ext cx="7543800" cy="762000"/>
          </a:xfrm>
        </p:spPr>
        <p:txBody>
          <a:bodyPr/>
          <a:lstStyle/>
          <a:p>
            <a:r>
              <a:rPr lang="en-US" sz="2200" dirty="0" smtClean="0"/>
              <a:t>Feedback from IESBA CAG</a:t>
            </a:r>
            <a:endParaRPr lang="en-US" sz="2200" dirty="0"/>
          </a:p>
        </p:txBody>
      </p:sp>
      <p:sp>
        <p:nvSpPr>
          <p:cNvPr id="9" name="Content Placeholder 1"/>
          <p:cNvSpPr>
            <a:spLocks noGrp="1"/>
          </p:cNvSpPr>
          <p:nvPr>
            <p:ph idx="1"/>
          </p:nvPr>
        </p:nvSpPr>
        <p:spPr>
          <a:xfrm>
            <a:off x="152400" y="1276350"/>
            <a:ext cx="8839200" cy="3352800"/>
          </a:xfrm>
        </p:spPr>
        <p:txBody>
          <a:bodyPr/>
          <a:lstStyle/>
          <a:p>
            <a:pPr marL="347472" lvl="1" indent="0">
              <a:buNone/>
            </a:pPr>
            <a:endParaRPr lang="en-US" sz="1200" dirty="0" smtClean="0"/>
          </a:p>
          <a:p>
            <a:pPr lvl="1"/>
            <a:endParaRPr lang="en-US" sz="1200" dirty="0" smtClean="0"/>
          </a:p>
          <a:p>
            <a:pPr>
              <a:spcBef>
                <a:spcPts val="800"/>
              </a:spcBef>
            </a:pPr>
            <a:endParaRPr lang="en-US" sz="1600" dirty="0"/>
          </a:p>
          <a:p>
            <a:pPr marL="0" indent="0">
              <a:spcBef>
                <a:spcPts val="800"/>
              </a:spcBef>
              <a:buNone/>
            </a:pPr>
            <a:endParaRPr lang="en-US" sz="1800" dirty="0"/>
          </a:p>
          <a:p>
            <a:pPr marL="0" indent="0">
              <a:spcBef>
                <a:spcPts val="800"/>
              </a:spcBef>
              <a:buNone/>
            </a:pPr>
            <a:endParaRPr lang="en-US" sz="2000" dirty="0" smtClean="0"/>
          </a:p>
        </p:txBody>
      </p:sp>
      <p:sp>
        <p:nvSpPr>
          <p:cNvPr id="5" name="Content Placeholder 1"/>
          <p:cNvSpPr txBox="1">
            <a:spLocks/>
          </p:cNvSpPr>
          <p:nvPr/>
        </p:nvSpPr>
        <p:spPr bwMode="auto">
          <a:xfrm>
            <a:off x="162232" y="1291713"/>
            <a:ext cx="8839200" cy="2346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ts val="600"/>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a:lstStyle>
          <a:p>
            <a:pPr marL="0" indent="0">
              <a:buFontTx/>
              <a:buNone/>
            </a:pPr>
            <a:r>
              <a:rPr lang="en-US" sz="1800" b="1" kern="0" dirty="0" smtClean="0"/>
              <a:t>Bias</a:t>
            </a:r>
          </a:p>
          <a:p>
            <a:r>
              <a:rPr lang="en-US" sz="1600" kern="0" dirty="0" smtClean="0"/>
              <a:t>General support from CAG Representatives for the application material  </a:t>
            </a:r>
          </a:p>
          <a:p>
            <a:pPr marL="0" indent="0">
              <a:buNone/>
            </a:pPr>
            <a:endParaRPr lang="en-US" sz="1800" b="1" kern="0" dirty="0" smtClean="0"/>
          </a:p>
          <a:p>
            <a:pPr marL="0" indent="0">
              <a:buNone/>
            </a:pPr>
            <a:r>
              <a:rPr lang="en-US" sz="1800" b="1" kern="0" dirty="0" smtClean="0"/>
              <a:t>Organizational Culture</a:t>
            </a:r>
            <a:endParaRPr lang="en-US" sz="1800" b="1" kern="0" dirty="0"/>
          </a:p>
          <a:p>
            <a:pPr marL="281178" indent="-285750"/>
            <a:r>
              <a:rPr lang="en-US" sz="1600" kern="0" dirty="0" smtClean="0"/>
              <a:t>Possible translation issue with the term “devil’s advocate”</a:t>
            </a:r>
          </a:p>
          <a:p>
            <a:pPr marL="281178" indent="-285750"/>
            <a:r>
              <a:rPr lang="en-US" sz="1600" kern="0" dirty="0" smtClean="0"/>
              <a:t>PIOB observer noted her personal view that the TF should also consider including “management style”</a:t>
            </a:r>
          </a:p>
          <a:p>
            <a:pPr marL="281178" indent="-285750"/>
            <a:endParaRPr lang="en-US" sz="1600" kern="0" dirty="0" smtClean="0"/>
          </a:p>
          <a:p>
            <a:endParaRPr lang="en-US" sz="1400" kern="0" dirty="0" smtClean="0"/>
          </a:p>
          <a:p>
            <a:pPr marL="281178" indent="-285750"/>
            <a:endParaRPr lang="en-US" sz="1400" kern="0" dirty="0" smtClean="0"/>
          </a:p>
          <a:p>
            <a:pPr marL="281178" indent="-285750"/>
            <a:endParaRPr lang="en-US" sz="1600" kern="0" dirty="0" smtClean="0"/>
          </a:p>
          <a:p>
            <a:pPr marL="0" indent="-4572">
              <a:spcBef>
                <a:spcPts val="800"/>
              </a:spcBef>
              <a:buNone/>
            </a:pPr>
            <a:endParaRPr lang="en-US" kern="0" dirty="0" smtClean="0"/>
          </a:p>
          <a:p>
            <a:pPr marL="0" indent="0">
              <a:spcBef>
                <a:spcPts val="800"/>
              </a:spcBef>
              <a:buFontTx/>
              <a:buNone/>
            </a:pPr>
            <a:endParaRPr lang="en-US" sz="1600" kern="0" dirty="0" smtClean="0"/>
          </a:p>
        </p:txBody>
      </p:sp>
      <p:sp>
        <p:nvSpPr>
          <p:cNvPr id="6" name="Subtitle 2"/>
          <p:cNvSpPr>
            <a:spLocks noGrp="1"/>
          </p:cNvSpPr>
          <p:nvPr>
            <p:ph type="subTitle" idx="10"/>
          </p:nvPr>
        </p:nvSpPr>
        <p:spPr>
          <a:xfrm>
            <a:off x="381000" y="57150"/>
            <a:ext cx="2667000" cy="171450"/>
          </a:xfrm>
        </p:spPr>
        <p:txBody>
          <a:bodyPr/>
          <a:lstStyle/>
          <a:p>
            <a:r>
              <a:rPr lang="en-US" dirty="0" smtClean="0"/>
              <a:t>Report Back</a:t>
            </a:r>
            <a:endParaRPr lang="en-US" dirty="0"/>
          </a:p>
        </p:txBody>
      </p:sp>
    </p:spTree>
    <p:extLst>
      <p:ext uri="{BB962C8B-B14F-4D97-AF65-F5344CB8AC3E}">
        <p14:creationId xmlns:p14="http://schemas.microsoft.com/office/powerpoint/2010/main" val="192146746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theme/theme1.xml><?xml version="1.0" encoding="utf-8"?>
<a:theme xmlns:a="http://schemas.openxmlformats.org/drawingml/2006/main" name="IESBA_Powerpoint_template_GREEN RIBBON_WIDESCREEN">
  <a:themeElements>
    <a:clrScheme name="IFAC">
      <a:dk1>
        <a:srgbClr val="000000"/>
      </a:dk1>
      <a:lt1>
        <a:srgbClr val="FFFFFF"/>
      </a:lt1>
      <a:dk2>
        <a:srgbClr val="000000"/>
      </a:dk2>
      <a:lt2>
        <a:srgbClr val="808080"/>
      </a:lt2>
      <a:accent1>
        <a:srgbClr val="005BAA"/>
      </a:accent1>
      <a:accent2>
        <a:srgbClr val="00C0F3"/>
      </a:accent2>
      <a:accent3>
        <a:srgbClr val="F15A22"/>
      </a:accent3>
      <a:accent4>
        <a:srgbClr val="FAA61A"/>
      </a:accent4>
      <a:accent5>
        <a:srgbClr val="0D9C4A"/>
      </a:accent5>
      <a:accent6>
        <a:srgbClr val="8DC63F"/>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IESBA_Powerpoint_template_GREEN RIBBON_WIDESCREEN" id="{97502708-9843-4C1B-BCA0-FFB288AF1A20}" vid="{C211E3E3-D26C-42E5-AA10-D3816BA2BE4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709</TotalTime>
  <Words>2037</Words>
  <Application>Microsoft Office PowerPoint</Application>
  <PresentationFormat>On-screen Show (16:9)</PresentationFormat>
  <Paragraphs>219</Paragraphs>
  <Slides>22</Slides>
  <Notes>22</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22</vt:i4>
      </vt:variant>
    </vt:vector>
  </HeadingPairs>
  <TitlesOfParts>
    <vt:vector size="33" baseType="lpstr">
      <vt:lpstr>Arial Unicode MS</vt:lpstr>
      <vt:lpstr>ＭＳ Ｐゴシック</vt:lpstr>
      <vt:lpstr>ＭＳ Ｐゴシック</vt:lpstr>
      <vt:lpstr>Arial</vt:lpstr>
      <vt:lpstr>Bauer Bodoni Std</vt:lpstr>
      <vt:lpstr>Calibri</vt:lpstr>
      <vt:lpstr>Garamond</vt:lpstr>
      <vt:lpstr>Symbol</vt:lpstr>
      <vt:lpstr>Times New Roman</vt:lpstr>
      <vt:lpstr>ヒラギノ角ゴ Pro W3</vt:lpstr>
      <vt:lpstr>IESBA_Powerpoint_template_GREEN RIBBON_WIDESCREEN</vt:lpstr>
      <vt:lpstr>Role and Mindset </vt:lpstr>
      <vt:lpstr>Overview of the Session</vt:lpstr>
      <vt:lpstr>Report Back</vt:lpstr>
      <vt:lpstr>Feedback from SSBs</vt:lpstr>
      <vt:lpstr>Feedback from SSBs</vt:lpstr>
      <vt:lpstr>Feedback from SSBs</vt:lpstr>
      <vt:lpstr>Feedback from IESBA CAG</vt:lpstr>
      <vt:lpstr>Feedback from IESBA CAG</vt:lpstr>
      <vt:lpstr>Feedback from IESBA CAG</vt:lpstr>
      <vt:lpstr>Key Proposed Changes to the Code</vt:lpstr>
      <vt:lpstr>New Introduction to the Code</vt:lpstr>
      <vt:lpstr>Introduction to the Code</vt:lpstr>
      <vt:lpstr>Revisions to Section 100</vt:lpstr>
      <vt:lpstr>Revisions to Section 110 - Objectivity</vt:lpstr>
      <vt:lpstr>Resolve</vt:lpstr>
      <vt:lpstr>Revisions to Section 120 – Questioning Mindset</vt:lpstr>
      <vt:lpstr>Revisions to Section 120 – Questioning Mindset</vt:lpstr>
      <vt:lpstr>Bias</vt:lpstr>
      <vt:lpstr>Bias – List of Examples</vt:lpstr>
      <vt:lpstr>Organizational Culture</vt:lpstr>
      <vt:lpstr>Next Steps</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Role and Mindset</dc:title>
  <dc:creator>Geoff Kwan</dc:creator>
  <cp:lastModifiedBy>Geoff Kwan</cp:lastModifiedBy>
  <cp:revision>36</cp:revision>
  <cp:lastPrinted>2019-03-01T15:06:03Z</cp:lastPrinted>
  <dcterms:modified xsi:type="dcterms:W3CDTF">2019-03-08T20:34:31Z</dcterms:modified>
</cp:coreProperties>
</file>