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6"/>
  </p:notesMasterIdLst>
  <p:handoutMasterIdLst>
    <p:handoutMasterId r:id="rId17"/>
  </p:handoutMasterIdLst>
  <p:sldIdLst>
    <p:sldId id="518" r:id="rId2"/>
    <p:sldId id="562" r:id="rId3"/>
    <p:sldId id="563" r:id="rId4"/>
    <p:sldId id="564" r:id="rId5"/>
    <p:sldId id="573" r:id="rId6"/>
    <p:sldId id="566" r:id="rId7"/>
    <p:sldId id="567" r:id="rId8"/>
    <p:sldId id="568" r:id="rId9"/>
    <p:sldId id="569" r:id="rId10"/>
    <p:sldId id="570" r:id="rId11"/>
    <p:sldId id="571" r:id="rId12"/>
    <p:sldId id="574" r:id="rId13"/>
    <p:sldId id="575" r:id="rId14"/>
    <p:sldId id="554" r:id="rId15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276D"/>
    <a:srgbClr val="013C80"/>
    <a:srgbClr val="295398"/>
    <a:srgbClr val="68B133"/>
    <a:srgbClr val="D56229"/>
    <a:srgbClr val="E58D23"/>
    <a:srgbClr val="12A9D9"/>
    <a:srgbClr val="D53D20"/>
    <a:srgbClr val="2D8EC2"/>
    <a:srgbClr val="168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4" autoAdjust="0"/>
    <p:restoredTop sz="94660"/>
  </p:normalViewPr>
  <p:slideViewPr>
    <p:cSldViewPr showGuides="1">
      <p:cViewPr varScale="1">
        <p:scale>
          <a:sx n="71" d="100"/>
          <a:sy n="71" d="100"/>
        </p:scale>
        <p:origin x="474" y="6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r">
              <a:defRPr sz="1300"/>
            </a:lvl1pPr>
          </a:lstStyle>
          <a:p>
            <a:fld id="{82966FC0-F8C2-4FE6-BD06-E65E8491B0F5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6"/>
            <a:ext cx="3169920" cy="481727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6"/>
            <a:ext cx="3169920" cy="481727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r">
              <a:defRPr sz="13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58" tIns="48330" rIns="96658" bIns="4833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8" tIns="48330" rIns="96658" bIns="4833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58" tIns="48330" rIns="96658" bIns="4833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wrap="square" lIns="96658" tIns="48330" rIns="96658" bIns="4833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4188" y="731838"/>
            <a:ext cx="6508750" cy="3660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800308" indent="-307811"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231244" indent="-246249"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723742" indent="-246249"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216240" indent="-246249"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708736" indent="-24624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201234" indent="-24624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693732" indent="-24624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4186230" indent="-24624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300"/>
              <a:pPr/>
              <a:t>5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145562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8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7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IESBA Working Processes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571750"/>
            <a:ext cx="502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1800" dirty="0" smtClean="0"/>
              <a:t>Dr. Stavros </a:t>
            </a:r>
            <a:r>
              <a:rPr lang="en-US" sz="1800" dirty="0" err="1" smtClean="0"/>
              <a:t>Thomadakis</a:t>
            </a:r>
            <a:r>
              <a:rPr lang="en-US" sz="1800" dirty="0" smtClean="0"/>
              <a:t>, IESBA Chairman</a:t>
            </a:r>
          </a:p>
          <a:p>
            <a:pPr marL="393700" indent="-393700"/>
            <a:r>
              <a:rPr lang="en-US" sz="1800" dirty="0" smtClean="0"/>
              <a:t>Sylvie </a:t>
            </a:r>
            <a:r>
              <a:rPr lang="en-US" sz="1800" dirty="0" err="1" smtClean="0"/>
              <a:t>Soulier</a:t>
            </a:r>
            <a:r>
              <a:rPr lang="en-US" sz="1800" dirty="0" smtClean="0"/>
              <a:t>, </a:t>
            </a:r>
            <a:r>
              <a:rPr lang="en-US" sz="1800" dirty="0" smtClean="0"/>
              <a:t>IESBA Member</a:t>
            </a:r>
            <a:endParaRPr lang="en-US" sz="1800" dirty="0" smtClean="0"/>
          </a:p>
          <a:p>
            <a:pPr marL="393700" indent="-393700"/>
            <a:r>
              <a:rPr lang="en-US" sz="1800" dirty="0" smtClean="0"/>
              <a:t>Ken </a:t>
            </a:r>
            <a:r>
              <a:rPr lang="en-US" sz="1800" dirty="0" err="1" smtClean="0"/>
              <a:t>Siong</a:t>
            </a:r>
            <a:r>
              <a:rPr lang="en-US" sz="1800" dirty="0"/>
              <a:t>, </a:t>
            </a:r>
            <a:r>
              <a:rPr lang="en-US" sz="1800" dirty="0" smtClean="0"/>
              <a:t>Senior Technical Director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992164"/>
            <a:ext cx="4876800" cy="865586"/>
          </a:xfrm>
        </p:spPr>
        <p:txBody>
          <a:bodyPr/>
          <a:lstStyle/>
          <a:p>
            <a:pPr marL="236538" indent="-236538"/>
            <a:r>
              <a:rPr lang="en-US" dirty="0" smtClean="0"/>
              <a:t>IESBA Meeting</a:t>
            </a:r>
          </a:p>
          <a:p>
            <a:pPr marL="236538" indent="-236538"/>
            <a:r>
              <a:rPr lang="en-US" dirty="0" smtClean="0">
                <a:latin typeface="Arial" charset="0"/>
              </a:rPr>
              <a:t>New York</a:t>
            </a:r>
            <a:endParaRPr lang="en-US" dirty="0">
              <a:latin typeface="Arial" charset="0"/>
            </a:endParaRPr>
          </a:p>
          <a:p>
            <a:pPr marL="236538" indent="-236538"/>
            <a:r>
              <a:rPr lang="en-US" dirty="0" smtClean="0"/>
              <a:t>March 11-13, 2019</a:t>
            </a:r>
          </a:p>
        </p:txBody>
      </p:sp>
    </p:spTree>
    <p:extLst>
      <p:ext uri="{BB962C8B-B14F-4D97-AF65-F5344CB8AC3E}">
        <p14:creationId xmlns:p14="http://schemas.microsoft.com/office/powerpoint/2010/main" val="31785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pPr lvl="0"/>
            <a:r>
              <a:rPr lang="en-US" sz="2000" dirty="0"/>
              <a:t>Leverage video technology for more effective virtual TF/WG meetings</a:t>
            </a:r>
          </a:p>
          <a:p>
            <a:pPr lvl="0">
              <a:spcBef>
                <a:spcPts val="900"/>
              </a:spcBef>
            </a:pPr>
            <a:r>
              <a:rPr lang="en-US" sz="2000" dirty="0"/>
              <a:t>Consider </a:t>
            </a:r>
            <a:r>
              <a:rPr lang="en-US" sz="2000" dirty="0" smtClean="0"/>
              <a:t>collaborative/project </a:t>
            </a:r>
            <a:r>
              <a:rPr lang="en-US" sz="2000" dirty="0"/>
              <a:t>management tools to improve work flow</a:t>
            </a:r>
          </a:p>
          <a:p>
            <a:pPr lvl="0">
              <a:spcBef>
                <a:spcPts val="900"/>
              </a:spcBef>
            </a:pPr>
            <a:r>
              <a:rPr lang="en-US" sz="2000" dirty="0"/>
              <a:t>Consider requesting Board input on progressed drafts before finalization for posting</a:t>
            </a:r>
          </a:p>
          <a:p>
            <a:pPr lvl="1">
              <a:spcBef>
                <a:spcPts val="900"/>
              </a:spcBef>
            </a:pPr>
            <a:r>
              <a:rPr lang="en-US" sz="1700" dirty="0"/>
              <a:t>To facilitate this, </a:t>
            </a:r>
            <a:r>
              <a:rPr lang="en-US" sz="1700" dirty="0" smtClean="0"/>
              <a:t>shift to 3 </a:t>
            </a:r>
            <a:r>
              <a:rPr lang="en-US" sz="1700" dirty="0"/>
              <a:t>Board meetings of 4 days each per annum</a:t>
            </a:r>
            <a:r>
              <a:rPr lang="en-US" sz="1700" dirty="0" smtClean="0"/>
              <a:t>?</a:t>
            </a:r>
          </a:p>
          <a:p>
            <a:pPr lvl="0">
              <a:spcBef>
                <a:spcPts val="900"/>
              </a:spcBef>
            </a:pPr>
            <a:r>
              <a:rPr lang="en-US" sz="2000" dirty="0"/>
              <a:t>Consider one-day TF/WG meetings </a:t>
            </a:r>
            <a:r>
              <a:rPr lang="en-US" sz="2000" dirty="0" smtClean="0"/>
              <a:t>before/during/after </a:t>
            </a:r>
            <a:r>
              <a:rPr lang="en-US" sz="2000" dirty="0"/>
              <a:t>board </a:t>
            </a:r>
            <a:r>
              <a:rPr lang="en-US" sz="2000" dirty="0" smtClean="0"/>
              <a:t>meeting</a:t>
            </a:r>
            <a:endParaRPr lang="en-US" sz="2000" dirty="0"/>
          </a:p>
          <a:p>
            <a:pPr lvl="0">
              <a:spcBef>
                <a:spcPts val="900"/>
              </a:spcBef>
            </a:pPr>
            <a:r>
              <a:rPr lang="en-US" sz="2000" dirty="0"/>
              <a:t>Minutes to focus more on summarizing key decisions and main feedback and </a:t>
            </a:r>
            <a:r>
              <a:rPr lang="en-US" sz="2000" dirty="0" smtClean="0"/>
              <a:t>suggestions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Technology and Other Process Efficiencies</a:t>
            </a:r>
          </a:p>
        </p:txBody>
      </p:sp>
    </p:spTree>
    <p:extLst>
      <p:ext uri="{BB962C8B-B14F-4D97-AF65-F5344CB8AC3E}">
        <p14:creationId xmlns:p14="http://schemas.microsoft.com/office/powerpoint/2010/main" val="233294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/>
              <a:t>Consider more expedient process for technical corrections</a:t>
            </a:r>
            <a:endParaRPr lang="en-US" sz="2000" dirty="0" smtClean="0"/>
          </a:p>
          <a:p>
            <a:pPr lvl="1">
              <a:spcBef>
                <a:spcPts val="1200"/>
              </a:spcBef>
            </a:pPr>
            <a:r>
              <a:rPr lang="en-US" sz="1700" dirty="0"/>
              <a:t>E.g. generic project proposal</a:t>
            </a:r>
            <a:endParaRPr lang="en-US" sz="1700" dirty="0" smtClean="0"/>
          </a:p>
          <a:p>
            <a:pPr>
              <a:spcBef>
                <a:spcPts val="1200"/>
              </a:spcBef>
            </a:pPr>
            <a:r>
              <a:rPr lang="en-US" sz="2000" dirty="0"/>
              <a:t>Further enhance mentoring for new Board </a:t>
            </a:r>
            <a:r>
              <a:rPr lang="en-US" sz="2000" dirty="0" smtClean="0"/>
              <a:t>members</a:t>
            </a:r>
          </a:p>
          <a:p>
            <a:pPr lvl="1">
              <a:spcBef>
                <a:spcPts val="1200"/>
              </a:spcBef>
            </a:pPr>
            <a:r>
              <a:rPr lang="en-US" sz="1700" dirty="0"/>
              <a:t>Invite seasoned members to share experience in orientation session?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Suggestions</a:t>
            </a:r>
          </a:p>
        </p:txBody>
      </p:sp>
    </p:spTree>
    <p:extLst>
      <p:ext uri="{BB962C8B-B14F-4D97-AF65-F5344CB8AC3E}">
        <p14:creationId xmlns:p14="http://schemas.microsoft.com/office/powerpoint/2010/main" val="363265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/>
              <a:t>Consider developing heat map of key IESBA stakeholders</a:t>
            </a:r>
          </a:p>
          <a:p>
            <a:pPr lvl="0">
              <a:spcBef>
                <a:spcPts val="1200"/>
              </a:spcBef>
            </a:pPr>
            <a:r>
              <a:rPr lang="en-US" sz="2000" dirty="0" smtClean="0"/>
              <a:t>Better understand </a:t>
            </a:r>
            <a:r>
              <a:rPr lang="en-US" sz="2000" dirty="0"/>
              <a:t>needs of different stakeholders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Develop plan for targeted IESBA communications</a:t>
            </a:r>
          </a:p>
          <a:p>
            <a:pPr lvl="0">
              <a:spcBef>
                <a:spcPts val="1200"/>
              </a:spcBef>
            </a:pPr>
            <a:r>
              <a:rPr lang="en-US" sz="2000" dirty="0" smtClean="0"/>
              <a:t>Consider </a:t>
            </a:r>
            <a:r>
              <a:rPr lang="en-US" sz="2000" dirty="0"/>
              <a:t>using webcasts/webinars rather than full roundtables to address limited resources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E-Code an opportunity to better “promote” the Code to different stakeholders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Relevance of </a:t>
            </a:r>
            <a:r>
              <a:rPr lang="en-US" dirty="0" smtClean="0"/>
              <a:t>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0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/>
              <a:t>Planning Committee to further reflect on Board input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Recommendations for process improvements June 2019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Opportunity for “quick wins”/early initiatives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Identify suitable measures to evaluate changes in 12 months’ time</a:t>
            </a:r>
          </a:p>
          <a:p>
            <a:pPr lvl="1">
              <a:spcBef>
                <a:spcPts val="1200"/>
              </a:spcBef>
            </a:pPr>
            <a:r>
              <a:rPr lang="en-US" sz="1700" dirty="0"/>
              <a:t>Interim progress report December 2019?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A43F3A4-C982-D245-A699-23DFB392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56" y="515440"/>
            <a:ext cx="3756240" cy="373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15A32D0-DD33-C54A-808C-F198A1BF8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2" y="500420"/>
            <a:ext cx="2627286" cy="767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DF76D55-8891-D648-83D4-4C428088BF54}"/>
              </a:ext>
            </a:extLst>
          </p:cNvPr>
          <p:cNvSpPr txBox="1"/>
          <p:nvPr/>
        </p:nvSpPr>
        <p:spPr>
          <a:xfrm>
            <a:off x="5170658" y="231312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5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2613D22-0819-944B-8319-4D2BB199E363}"/>
              </a:ext>
            </a:extLst>
          </p:cNvPr>
          <p:cNvSpPr txBox="1"/>
          <p:nvPr/>
        </p:nvSpPr>
        <p:spPr>
          <a:xfrm>
            <a:off x="4815228" y="1351346"/>
            <a:ext cx="3013630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3200" b="0" i="0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5796" y="2697008"/>
            <a:ext cx="38671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83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/>
              <a:t>Report-back on Dec 2018 Discussion Group </a:t>
            </a:r>
            <a:r>
              <a:rPr lang="en-US" sz="2000" dirty="0" smtClean="0"/>
              <a:t>session</a:t>
            </a:r>
          </a:p>
          <a:p>
            <a:pPr marL="685800" lvl="1" indent="-334963">
              <a:spcBef>
                <a:spcPts val="1200"/>
              </a:spcBef>
            </a:pPr>
            <a:r>
              <a:rPr lang="en-US" sz="1700" dirty="0"/>
              <a:t>Views and </a:t>
            </a:r>
            <a:r>
              <a:rPr lang="en-US" sz="1700" dirty="0" smtClean="0"/>
              <a:t>reactions?</a:t>
            </a:r>
          </a:p>
          <a:p>
            <a:pPr marL="685800" lvl="1" indent="-334963">
              <a:spcBef>
                <a:spcPts val="1200"/>
              </a:spcBef>
            </a:pPr>
            <a:r>
              <a:rPr lang="en-US" sz="1700" dirty="0"/>
              <a:t>Additional </a:t>
            </a:r>
            <a:r>
              <a:rPr lang="en-US" sz="1700" dirty="0" smtClean="0"/>
              <a:t>thoughts/suggestions that </a:t>
            </a:r>
            <a:r>
              <a:rPr lang="en-US" sz="1700" dirty="0"/>
              <a:t>should be </a:t>
            </a:r>
            <a:r>
              <a:rPr lang="en-US" sz="1700" dirty="0" smtClean="0"/>
              <a:t>captured?</a:t>
            </a:r>
          </a:p>
          <a:p>
            <a:pPr marL="685800" lvl="1" indent="-334963">
              <a:spcBef>
                <a:spcPts val="1200"/>
              </a:spcBef>
            </a:pPr>
            <a:r>
              <a:rPr lang="en-US" sz="1800" dirty="0"/>
              <a:t>Initial views on areas to further explore as a priority?</a:t>
            </a:r>
            <a:endParaRPr lang="en-US" sz="1700" dirty="0"/>
          </a:p>
          <a:p>
            <a:pPr>
              <a:spcBef>
                <a:spcPts val="1200"/>
              </a:spcBef>
            </a:pPr>
            <a:r>
              <a:rPr lang="en-US" sz="2000" dirty="0"/>
              <a:t>Way </a:t>
            </a:r>
            <a:r>
              <a:rPr lang="en-US" sz="2000" dirty="0" smtClean="0"/>
              <a:t>forward</a:t>
            </a:r>
          </a:p>
          <a:p>
            <a:pPr lvl="1">
              <a:spcBef>
                <a:spcPts val="1200"/>
              </a:spcBef>
            </a:pPr>
            <a:r>
              <a:rPr lang="en-US" sz="1700" dirty="0"/>
              <a:t>In consultation with Planning Committee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0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/>
              <a:t>How to improve effectiveness of IESBA working processes</a:t>
            </a:r>
            <a:endParaRPr lang="en-US" sz="2000" dirty="0" smtClean="0"/>
          </a:p>
          <a:p>
            <a:pPr lvl="1">
              <a:spcBef>
                <a:spcPts val="1200"/>
              </a:spcBef>
            </a:pPr>
            <a:r>
              <a:rPr lang="en-US" sz="1700" dirty="0"/>
              <a:t>Strategic focus, relevance of standards, timeliness of standard setting</a:t>
            </a:r>
            <a:endParaRPr lang="en-US" sz="1700" dirty="0" smtClean="0"/>
          </a:p>
          <a:p>
            <a:pPr>
              <a:spcBef>
                <a:spcPts val="1200"/>
              </a:spcBef>
            </a:pPr>
            <a:r>
              <a:rPr lang="en-US" sz="2000" dirty="0"/>
              <a:t>How to improve efficiency of IESBA working </a:t>
            </a:r>
            <a:r>
              <a:rPr lang="en-US" sz="2000" dirty="0" smtClean="0"/>
              <a:t>processes</a:t>
            </a:r>
          </a:p>
          <a:p>
            <a:pPr lvl="1">
              <a:spcBef>
                <a:spcPts val="1200"/>
              </a:spcBef>
            </a:pPr>
            <a:r>
              <a:rPr lang="en-US" sz="1700" dirty="0" smtClean="0"/>
              <a:t>Board, </a:t>
            </a:r>
            <a:r>
              <a:rPr lang="en-US" sz="1700" dirty="0"/>
              <a:t>Task Force/Working Group, and Staff levels</a:t>
            </a:r>
            <a:endParaRPr lang="en-US" sz="1700" dirty="0" smtClean="0"/>
          </a:p>
          <a:p>
            <a:pPr>
              <a:spcBef>
                <a:spcPts val="1200"/>
              </a:spcBef>
            </a:pPr>
            <a:r>
              <a:rPr lang="en-US" sz="2000" dirty="0"/>
              <a:t>Many important demands and expectations on IESBA but limited </a:t>
            </a:r>
            <a:r>
              <a:rPr lang="en-US" sz="2000" dirty="0" smtClean="0"/>
              <a:t>resources</a:t>
            </a:r>
          </a:p>
          <a:p>
            <a:pPr lvl="1">
              <a:spcBef>
                <a:spcPts val="1200"/>
              </a:spcBef>
            </a:pPr>
            <a:r>
              <a:rPr lang="en-US" sz="1700" dirty="0"/>
              <a:t>Hence, self-review and self-improvement welcome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of Dec 2018 Discussion Group Session</a:t>
            </a:r>
          </a:p>
        </p:txBody>
      </p:sp>
    </p:spTree>
    <p:extLst>
      <p:ext uri="{BB962C8B-B14F-4D97-AF65-F5344CB8AC3E}">
        <p14:creationId xmlns:p14="http://schemas.microsoft.com/office/powerpoint/2010/main" val="232467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 smtClean="0"/>
              <a:t>Approach </a:t>
            </a:r>
            <a:r>
              <a:rPr lang="en-US" sz="2000" dirty="0"/>
              <a:t>to topics and agenda material critical to Board effectiveness and efficiency 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Merit in more flexible </a:t>
            </a:r>
            <a:r>
              <a:rPr lang="en-US" sz="2000" dirty="0" smtClean="0"/>
              <a:t>working methods to </a:t>
            </a:r>
            <a:r>
              <a:rPr lang="en-US" sz="2000" dirty="0"/>
              <a:t>Board and TF work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Leverage technology for greater process efficiencies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Revisit assumptions re stakeholder needs and </a:t>
            </a:r>
            <a:r>
              <a:rPr lang="en-US" sz="2000" dirty="0" smtClean="0"/>
              <a:t>expectations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Overarching Messages</a:t>
            </a:r>
          </a:p>
        </p:txBody>
      </p:sp>
    </p:spTree>
    <p:extLst>
      <p:ext uri="{BB962C8B-B14F-4D97-AF65-F5344CB8AC3E}">
        <p14:creationId xmlns:p14="http://schemas.microsoft.com/office/powerpoint/2010/main" val="105635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266950"/>
            <a:ext cx="8610600" cy="914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 smtClean="0"/>
              <a:t>What Could be Improved?</a:t>
            </a:r>
          </a:p>
        </p:txBody>
      </p:sp>
    </p:spTree>
    <p:extLst>
      <p:ext uri="{BB962C8B-B14F-4D97-AF65-F5344CB8AC3E}">
        <p14:creationId xmlns:p14="http://schemas.microsoft.com/office/powerpoint/2010/main" val="313873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/>
              <a:t>Obtain Board agreement re issues to be </a:t>
            </a:r>
            <a:r>
              <a:rPr lang="en-US" sz="2000" dirty="0" smtClean="0"/>
              <a:t>addressed</a:t>
            </a:r>
          </a:p>
          <a:p>
            <a:pPr lvl="1">
              <a:spcBef>
                <a:spcPts val="900"/>
              </a:spcBef>
            </a:pPr>
            <a:r>
              <a:rPr lang="en-US" sz="1700" dirty="0"/>
              <a:t>What </a:t>
            </a:r>
            <a:r>
              <a:rPr lang="en-US" sz="1700" dirty="0" smtClean="0"/>
              <a:t>problem is the Board </a:t>
            </a:r>
            <a:r>
              <a:rPr lang="en-US" sz="1700" dirty="0"/>
              <a:t>trying to solve?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“Front-load” </a:t>
            </a:r>
            <a:r>
              <a:rPr lang="en-US" sz="2000" dirty="0"/>
              <a:t>more structured thinking on </a:t>
            </a:r>
            <a:r>
              <a:rPr lang="en-US" sz="2000" dirty="0" smtClean="0"/>
              <a:t>issues in project life cycle</a:t>
            </a:r>
          </a:p>
          <a:p>
            <a:pPr lvl="1">
              <a:spcBef>
                <a:spcPts val="900"/>
              </a:spcBef>
            </a:pPr>
            <a:r>
              <a:rPr lang="en-US" sz="1700" dirty="0"/>
              <a:t>More strategic approach; TF to flesh out </a:t>
            </a:r>
            <a:r>
              <a:rPr lang="en-US" sz="1700" dirty="0" smtClean="0"/>
              <a:t>details, given Board direction</a:t>
            </a:r>
          </a:p>
          <a:p>
            <a:pPr>
              <a:spcBef>
                <a:spcPts val="900"/>
              </a:spcBef>
            </a:pPr>
            <a:r>
              <a:rPr lang="en-US" sz="2000" dirty="0"/>
              <a:t>Use roundtables and other routes to gather stakeholder views on major issues/direction of travel</a:t>
            </a:r>
          </a:p>
          <a:p>
            <a:pPr lvl="1">
              <a:spcBef>
                <a:spcPts val="900"/>
              </a:spcBef>
            </a:pPr>
            <a:r>
              <a:rPr lang="en-US" sz="1700" dirty="0"/>
              <a:t>Example: current NAS project</a:t>
            </a:r>
            <a:endParaRPr lang="en-US" sz="1700" dirty="0" smtClean="0"/>
          </a:p>
          <a:p>
            <a:pPr>
              <a:spcBef>
                <a:spcPts val="900"/>
              </a:spcBef>
            </a:pPr>
            <a:r>
              <a:rPr lang="en-US" sz="2000" dirty="0"/>
              <a:t>Do not presume final outcome already known without </a:t>
            </a:r>
            <a:r>
              <a:rPr lang="en-US" sz="2000" dirty="0" smtClean="0"/>
              <a:t>due diligence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Outset of Project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495800" cy="304800"/>
          </a:xfrm>
        </p:spPr>
        <p:txBody>
          <a:bodyPr/>
          <a:lstStyle/>
          <a:p>
            <a:r>
              <a:rPr lang="en-US" dirty="0" smtClean="0"/>
              <a:t>Approach to Topics and Agenda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/>
              <a:t>Use presentation slides to avoid </a:t>
            </a:r>
            <a:r>
              <a:rPr lang="en-US" sz="2000" dirty="0" smtClean="0"/>
              <a:t>unnecessarily </a:t>
            </a:r>
            <a:r>
              <a:rPr lang="en-US" sz="2000" dirty="0"/>
              <a:t>lengthy papers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Set out clearly issues on which Board guidance sought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Board should focus on principles to be established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Make sure all Board member views known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Where many issues to be discussed in one session, allow breathing </a:t>
            </a:r>
            <a:r>
              <a:rPr lang="en-US" sz="2000" dirty="0" smtClean="0"/>
              <a:t>room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Agreeing </a:t>
            </a:r>
            <a:r>
              <a:rPr lang="en-US" dirty="0"/>
              <a:t>Approach to Major Issues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Approach to Topics and Agenda Material</a:t>
            </a:r>
          </a:p>
        </p:txBody>
      </p:sp>
    </p:spTree>
    <p:extLst>
      <p:ext uri="{BB962C8B-B14F-4D97-AF65-F5344CB8AC3E}">
        <p14:creationId xmlns:p14="http://schemas.microsoft.com/office/powerpoint/2010/main" val="24907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/>
              <a:t>Use issues papers to articulate rationale for particular proposals/Board </a:t>
            </a:r>
            <a:r>
              <a:rPr lang="en-US" sz="2000" dirty="0" smtClean="0"/>
              <a:t>positions</a:t>
            </a:r>
          </a:p>
          <a:p>
            <a:pPr lvl="1"/>
            <a:r>
              <a:rPr lang="en-US" sz="1700" dirty="0" smtClean="0"/>
              <a:t>Be succinct</a:t>
            </a:r>
            <a:endParaRPr lang="en-US" sz="1700" dirty="0"/>
          </a:p>
          <a:p>
            <a:pPr lvl="0"/>
            <a:r>
              <a:rPr lang="en-US" sz="2000" dirty="0"/>
              <a:t>Highlight upfront what issues/questions Board input sought</a:t>
            </a:r>
          </a:p>
          <a:p>
            <a:pPr lvl="0"/>
            <a:r>
              <a:rPr lang="en-US" sz="2000" dirty="0"/>
              <a:t>Use comment bubbles or other mechanism to explain nature of changes</a:t>
            </a:r>
          </a:p>
          <a:p>
            <a:pPr lvl="0"/>
            <a:r>
              <a:rPr lang="en-US" sz="2000" dirty="0"/>
              <a:t>Summarize takeaways at end of each session</a:t>
            </a:r>
          </a:p>
          <a:p>
            <a:pPr lvl="0"/>
            <a:r>
              <a:rPr lang="en-US" sz="2000" dirty="0"/>
              <a:t>Consider informal soundings of </a:t>
            </a:r>
            <a:r>
              <a:rPr lang="en-US" sz="2000" dirty="0" smtClean="0"/>
              <a:t>select group of Board </a:t>
            </a:r>
            <a:r>
              <a:rPr lang="en-US" sz="2000" dirty="0"/>
              <a:t>members/TAs outside of Board meetings on specific </a:t>
            </a:r>
            <a:r>
              <a:rPr lang="en-US" sz="2000" dirty="0" smtClean="0"/>
              <a:t>issues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dirty="0" smtClean="0"/>
              <a:t>Early </a:t>
            </a:r>
            <a:r>
              <a:rPr lang="en-US" dirty="0"/>
              <a:t>and Subsequent Drafts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05200" cy="228600"/>
          </a:xfrm>
        </p:spPr>
        <p:txBody>
          <a:bodyPr/>
          <a:lstStyle/>
          <a:p>
            <a:r>
              <a:rPr lang="en-US" dirty="0"/>
              <a:t>Approach to Topics and Agenda Material</a:t>
            </a:r>
          </a:p>
        </p:txBody>
      </p:sp>
    </p:spTree>
    <p:extLst>
      <p:ext uri="{BB962C8B-B14F-4D97-AF65-F5344CB8AC3E}">
        <p14:creationId xmlns:p14="http://schemas.microsoft.com/office/powerpoint/2010/main" val="86460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 lvl="0"/>
            <a:r>
              <a:rPr lang="en-US" sz="2000" dirty="0"/>
              <a:t>Clarity of expectations and discipline re “fatal flaw” 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Avoid re-opening settled </a:t>
            </a:r>
            <a:r>
              <a:rPr lang="en-US" sz="2000" dirty="0" smtClean="0"/>
              <a:t>issues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Finalization of Changes to the Code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05200" cy="228600"/>
          </a:xfrm>
        </p:spPr>
        <p:txBody>
          <a:bodyPr/>
          <a:lstStyle/>
          <a:p>
            <a:r>
              <a:rPr lang="en-US" dirty="0"/>
              <a:t>Approach to Topics and Agenda Material</a:t>
            </a:r>
          </a:p>
        </p:txBody>
      </p:sp>
    </p:spTree>
    <p:extLst>
      <p:ext uri="{BB962C8B-B14F-4D97-AF65-F5344CB8AC3E}">
        <p14:creationId xmlns:p14="http://schemas.microsoft.com/office/powerpoint/2010/main" val="290427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6649</TotalTime>
  <Words>591</Words>
  <Application>Microsoft Office PowerPoint</Application>
  <PresentationFormat>On-screen Show (16:9)</PresentationFormat>
  <Paragraphs>83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MS PGothic</vt:lpstr>
      <vt:lpstr>MS PGothic</vt:lpstr>
      <vt:lpstr>Arial</vt:lpstr>
      <vt:lpstr>Bauer Bodoni Std</vt:lpstr>
      <vt:lpstr>Calibri</vt:lpstr>
      <vt:lpstr>Times New Roman</vt:lpstr>
      <vt:lpstr>ヒラギノ角ゴ Pro W3</vt:lpstr>
      <vt:lpstr>IESBA_Powerpoint_template_GREEN RIBBON_WIDESCREEN</vt:lpstr>
      <vt:lpstr>IESBA Working Processes</vt:lpstr>
      <vt:lpstr>Session Objective</vt:lpstr>
      <vt:lpstr>Focus of Dec 2018 Discussion Group Session</vt:lpstr>
      <vt:lpstr>Overarching Messages</vt:lpstr>
      <vt:lpstr>PowerPoint Presentation</vt:lpstr>
      <vt:lpstr>At Outset of Project</vt:lpstr>
      <vt:lpstr>Agreeing Approach to Major Issues</vt:lpstr>
      <vt:lpstr>Early and Subsequent Drafts</vt:lpstr>
      <vt:lpstr>Finalization of Changes to the Code</vt:lpstr>
      <vt:lpstr>Use of Technology and Other Process Efficiencies</vt:lpstr>
      <vt:lpstr>Other Suggestions</vt:lpstr>
      <vt:lpstr>Relevance of Standards</vt:lpstr>
      <vt:lpstr>Way Forward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Presenter</cp:lastModifiedBy>
  <cp:revision>675</cp:revision>
  <cp:lastPrinted>2019-02-08T00:37:37Z</cp:lastPrinted>
  <dcterms:created xsi:type="dcterms:W3CDTF">2014-10-07T21:52:43Z</dcterms:created>
  <dcterms:modified xsi:type="dcterms:W3CDTF">2019-03-12T19:21:56Z</dcterms:modified>
</cp:coreProperties>
</file>