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  <p:sldMasterId id="2147483858" r:id="rId3"/>
    <p:sldMasterId id="2147483869" r:id="rId4"/>
  </p:sldMasterIdLst>
  <p:notesMasterIdLst>
    <p:notesMasterId r:id="rId35"/>
  </p:notesMasterIdLst>
  <p:handoutMasterIdLst>
    <p:handoutMasterId r:id="rId36"/>
  </p:handoutMasterIdLst>
  <p:sldIdLst>
    <p:sldId id="668" r:id="rId5"/>
    <p:sldId id="669" r:id="rId6"/>
    <p:sldId id="622" r:id="rId7"/>
    <p:sldId id="670" r:id="rId8"/>
    <p:sldId id="671" r:id="rId9"/>
    <p:sldId id="672" r:id="rId10"/>
    <p:sldId id="667" r:id="rId11"/>
    <p:sldId id="647" r:id="rId12"/>
    <p:sldId id="650" r:id="rId13"/>
    <p:sldId id="627" r:id="rId14"/>
    <p:sldId id="628" r:id="rId15"/>
    <p:sldId id="629" r:id="rId16"/>
    <p:sldId id="630" r:id="rId17"/>
    <p:sldId id="631" r:id="rId18"/>
    <p:sldId id="673" r:id="rId19"/>
    <p:sldId id="648" r:id="rId20"/>
    <p:sldId id="674" r:id="rId21"/>
    <p:sldId id="634" r:id="rId22"/>
    <p:sldId id="639" r:id="rId23"/>
    <p:sldId id="657" r:id="rId24"/>
    <p:sldId id="658" r:id="rId25"/>
    <p:sldId id="652" r:id="rId26"/>
    <p:sldId id="653" r:id="rId27"/>
    <p:sldId id="635" r:id="rId28"/>
    <p:sldId id="654" r:id="rId29"/>
    <p:sldId id="655" r:id="rId30"/>
    <p:sldId id="649" r:id="rId31"/>
    <p:sldId id="636" r:id="rId32"/>
    <p:sldId id="675" r:id="rId33"/>
    <p:sldId id="514" r:id="rId34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29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14" clrIdx="0">
    <p:extLst/>
  </p:cmAuthor>
  <p:cmAuthor id="2" name="Szilvia Sramko" initials="SS" lastIdx="22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Ian McPhee" initials="IM" lastIdx="8" clrIdx="2">
    <p:extLst>
      <p:ext uri="{19B8F6BF-5375-455C-9EA6-DF929625EA0E}">
        <p15:presenceInfo xmlns:p15="http://schemas.microsoft.com/office/powerpoint/2012/main" userId="S::u5050113@uds.anu.edu.au::4d20a877-8b97-46d6-90fa-fbb80274cd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D23"/>
    <a:srgbClr val="12A9D9"/>
    <a:srgbClr val="013C80"/>
    <a:srgbClr val="2D8EC2"/>
    <a:srgbClr val="295398"/>
    <a:srgbClr val="1A276D"/>
    <a:srgbClr val="68B133"/>
    <a:srgbClr val="168136"/>
    <a:srgbClr val="D53D20"/>
    <a:srgbClr val="D56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1599" autoAdjust="0"/>
    <p:restoredTop sz="80969" autoAdjust="0"/>
  </p:normalViewPr>
  <p:slideViewPr>
    <p:cSldViewPr showGuides="1">
      <p:cViewPr varScale="1">
        <p:scale>
          <a:sx n="87" d="100"/>
          <a:sy n="87" d="100"/>
        </p:scale>
        <p:origin x="1116" y="90"/>
      </p:cViewPr>
      <p:guideLst>
        <p:guide orient="horz" pos="1476"/>
        <p:guide orient="horz" pos="295"/>
        <p:guide orient="horz" pos="852"/>
        <p:guide orient="horz" pos="282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896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40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9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64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5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79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75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380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59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04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6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89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10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96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08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0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81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572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2933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2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38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03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088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81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88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9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81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02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83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8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566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336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183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9902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799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9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53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473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3261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63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57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30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864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9184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8900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9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61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42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1255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086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7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33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875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159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2933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22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757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78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0937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184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1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0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152900" y="1428750"/>
            <a:ext cx="4648200" cy="74295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Fees – Issues and Proposals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3912" y="2790824"/>
            <a:ext cx="4682706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400" dirty="0">
                <a:solidFill>
                  <a:srgbClr val="FFFFFF"/>
                </a:solidFill>
              </a:rPr>
              <a:t>Ian McPhee, IESBA Member and </a:t>
            </a:r>
          </a:p>
          <a:p>
            <a:pPr marL="393700" indent="-393700"/>
            <a:r>
              <a:rPr lang="en-US" sz="2400" dirty="0">
                <a:solidFill>
                  <a:srgbClr val="FFFFFF"/>
                </a:solidFill>
              </a:rPr>
              <a:t>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94594" y="4095750"/>
            <a:ext cx="4876800" cy="852487"/>
          </a:xfrm>
        </p:spPr>
        <p:txBody>
          <a:bodyPr/>
          <a:lstStyle/>
          <a:p>
            <a:pPr marL="236538" indent="-236538"/>
            <a:r>
              <a:rPr lang="en-US" dirty="0"/>
              <a:t>IESBA Meeting </a:t>
            </a:r>
          </a:p>
          <a:p>
            <a:pPr marL="236538" indent="-236538"/>
            <a:r>
              <a:rPr lang="en-US" dirty="0"/>
              <a:t>New York </a:t>
            </a:r>
          </a:p>
          <a:p>
            <a:pPr marL="236538" indent="-236538"/>
            <a:r>
              <a:rPr lang="en-US" dirty="0"/>
              <a:t>March 11-13, 2018</a:t>
            </a:r>
          </a:p>
        </p:txBody>
      </p:sp>
    </p:spTree>
    <p:extLst>
      <p:ext uri="{BB962C8B-B14F-4D97-AF65-F5344CB8AC3E}">
        <p14:creationId xmlns:p14="http://schemas.microsoft.com/office/powerpoint/2010/main" val="23019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610599" cy="32156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Audit Fees – Role of Engagement Partner 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33849" y="1352550"/>
            <a:ext cx="6805863" cy="212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 responsibilities for setting up fees 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coordinated with changes to auditing standards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Proposed </a:t>
            </a:r>
            <a:r>
              <a:rPr lang="en-US" sz="2000" kern="0">
                <a:solidFill>
                  <a:schemeClr val="tx1">
                    <a:lumMod val="75000"/>
                    <a:lumOff val="25000"/>
                  </a:schemeClr>
                </a:solidFill>
              </a:rPr>
              <a:t>ISA </a:t>
            </a:r>
            <a:r>
              <a:rPr lang="en-US" sz="2000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220 (Revised): EP determines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 “sufficient and appropriate resources to perform the engagement are assigned or made available”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786" y="1858980"/>
            <a:ext cx="1775687" cy="2126582"/>
          </a:xfrm>
          <a:prstGeom prst="rect">
            <a:avLst/>
          </a:prstGeom>
        </p:spPr>
      </p:pic>
      <p:sp>
        <p:nvSpPr>
          <p:cNvPr id="7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5775" y="3181350"/>
            <a:ext cx="6833937" cy="153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EP to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resources, in line with proposed </a:t>
            </a: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ISA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220 (Revised),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irrespective of  level of fees quoted</a:t>
            </a:r>
          </a:p>
        </p:txBody>
      </p:sp>
    </p:spTree>
    <p:extLst>
      <p:ext uri="{BB962C8B-B14F-4D97-AF65-F5344CB8AC3E}">
        <p14:creationId xmlns:p14="http://schemas.microsoft.com/office/powerpoint/2010/main" val="73337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83295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</a:t>
            </a:r>
            <a:r>
              <a:rPr lang="en-US"/>
              <a:t>of </a:t>
            </a:r>
            <a:r>
              <a:rPr lang="en-US" smtClean="0"/>
              <a:t>PAIBs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504950"/>
            <a:ext cx="8305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Suggestions to explore responsibility of TCWG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fees quoted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 TF </a:t>
            </a: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reviewed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in Code re PAIBs’ responsibility for fees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provisions in Part 2 require PAIBs not to place pressure on others that would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other individuals breaching FPs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</a:t>
            </a:r>
            <a:r>
              <a:rPr lang="en-US" sz="2000" u="sng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proposes:</a:t>
            </a:r>
            <a:endParaRPr lang="en-US" sz="2000" u="sng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Include as an example to current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pressure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exerted by a PAIB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firm re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of fees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quoted</a:t>
            </a:r>
            <a:endParaRPr lang="en-US" i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3211712"/>
            <a:ext cx="8305799" cy="1204078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Transparency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200150"/>
            <a:ext cx="6934200" cy="328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reviewed:</a:t>
            </a:r>
          </a:p>
          <a:p>
            <a:pPr algn="just"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to TCWG → Enhanced communication </a:t>
            </a:r>
          </a:p>
          <a:p>
            <a:pPr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to public  → Information made public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		             including by firms where necessary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99" y="2545457"/>
            <a:ext cx="1981200" cy="1763144"/>
          </a:xfrm>
          <a:prstGeom prst="rect">
            <a:avLst/>
          </a:prstGeom>
        </p:spPr>
      </p:pic>
      <p:sp>
        <p:nvSpPr>
          <p:cNvPr id="10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428749"/>
            <a:ext cx="8398042" cy="17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Suggestions to consider benefits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challenges of transparency to address perceptions related to level of fees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believes transparency is important tool both for too high and too low audit fees</a:t>
            </a:r>
          </a:p>
        </p:txBody>
      </p:sp>
    </p:spTree>
    <p:extLst>
      <p:ext uri="{BB962C8B-B14F-4D97-AF65-F5344CB8AC3E}">
        <p14:creationId xmlns:p14="http://schemas.microsoft.com/office/powerpoint/2010/main" val="23786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2376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to TCWG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276350"/>
            <a:ext cx="8289758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in ISA 260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(Revised) for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listed entities on communicating issues re independence to TCWG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including fees charged for audit and non-audit services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aimed to reinforce communication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TCWG</a:t>
            </a:r>
            <a:endParaRPr lang="en-US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better position TCWG to make decisions on fees quoted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Both in case of PIE and non-PIE audit client → Communicate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TCWG that fees quoted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allow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 to perform the engagement in accordance with professional standards</a:t>
            </a:r>
          </a:p>
        </p:txBody>
      </p:sp>
    </p:spTree>
    <p:extLst>
      <p:ext uri="{BB962C8B-B14F-4D97-AF65-F5344CB8AC3E}">
        <p14:creationId xmlns:p14="http://schemas.microsoft.com/office/powerpoint/2010/main" val="9018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610598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</a:t>
            </a:r>
            <a:r>
              <a:rPr lang="en-US" sz="2000" u="sng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proposes:</a:t>
            </a:r>
            <a:endParaRPr lang="en-US" sz="2000" u="sng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 to take steps to ensure that audit </a:t>
            </a:r>
            <a:r>
              <a:rPr lang="en-US" sz="2000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fees are </a:t>
            </a: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publicly disclosed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by</a:t>
            </a:r>
          </a:p>
          <a:p>
            <a:pPr marL="809244" lvl="1" indent="-457200" algn="just">
              <a:buFont typeface="+mj-lt"/>
              <a:buAutoNum type="arabicPeriod"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relevant national laws and regulations and whether the client is in compliance </a:t>
            </a:r>
          </a:p>
          <a:p>
            <a:pPr marL="809244" lvl="1" indent="-457200" algn="just">
              <a:buFont typeface="+mj-lt"/>
              <a:buAutoNum type="arabicPeriod"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 </a:t>
            </a: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client is not in compliance + disclosure is not prohibited by national laws and regulations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For </a:t>
            </a: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PIE audit clients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firm is </a:t>
            </a:r>
            <a:r>
              <a:rPr lang="en-US" sz="2000" i="1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required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disclose audit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fees</a:t>
            </a:r>
          </a:p>
          <a:p>
            <a:pPr marL="352044" lvl="1" indent="0" algn="just">
              <a:buNone/>
            </a:pPr>
            <a:r>
              <a:rPr lang="en-US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</a:t>
            </a: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non-PIE audit clients,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 </a:t>
            </a:r>
            <a:r>
              <a:rPr lang="en-US" sz="2000" i="1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encouraged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disclose audit fees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117886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</p:spTree>
    <p:extLst>
      <p:ext uri="{BB962C8B-B14F-4D97-AF65-F5344CB8AC3E}">
        <p14:creationId xmlns:p14="http://schemas.microsoft.com/office/powerpoint/2010/main" val="39178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0790" y="1428750"/>
            <a:ext cx="7010400" cy="327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Disclosure is required only for audits of general purpose f/s </a:t>
            </a:r>
          </a:p>
          <a:p>
            <a:pPr marL="352044" lvl="1" indent="0" algn="just">
              <a:spcBef>
                <a:spcPts val="300"/>
              </a:spcBef>
              <a:spcAft>
                <a:spcPts val="300"/>
              </a:spcAft>
              <a:buFontTx/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not for audits of special purpose f/s and review engagements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Disclosure required on a timely and accessible manner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Grace period for 1 month after issuance of audit report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determined platform for disclosure (examples)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Guidance to amount of fees to be disclosed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117886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190" y="1749029"/>
            <a:ext cx="1652335" cy="206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Fee Dependency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7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04950"/>
            <a:ext cx="8610599" cy="29108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 Dependency - Issues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503162"/>
            <a:ext cx="8382000" cy="17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 provisions on ratio of total fees generated from an audit client to total fees (fee-dependency)</a:t>
            </a:r>
          </a:p>
          <a:p>
            <a:pPr lvl="2"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Firm level</a:t>
            </a:r>
          </a:p>
          <a:p>
            <a:pPr lvl="2"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Office level</a:t>
            </a:r>
          </a:p>
          <a:p>
            <a:pPr lvl="2"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Partner level</a:t>
            </a:r>
          </a:p>
          <a:p>
            <a:pPr marL="0" indent="0" algn="just">
              <a:buFontTx/>
              <a:buNone/>
            </a:pPr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996" y="2310363"/>
            <a:ext cx="2781299" cy="1399874"/>
          </a:xfrm>
          <a:prstGeom prst="rect">
            <a:avLst/>
          </a:prstGeom>
        </p:spPr>
      </p:pic>
      <p:sp>
        <p:nvSpPr>
          <p:cNvPr id="7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0789" y="3710237"/>
            <a:ext cx="8157411" cy="161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328" algn="just"/>
            <a:r>
              <a:rPr lang="en-US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 changes to fee-dependency only at firm level</a:t>
            </a:r>
          </a:p>
          <a:p>
            <a:pPr marL="338328" algn="just"/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9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9409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Provisions for 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38200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99" y="1657350"/>
            <a:ext cx="678180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9998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for 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38200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99" y="1657350"/>
            <a:ext cx="739140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Session </a:t>
            </a:r>
          </a:p>
        </p:txBody>
      </p:sp>
      <p:sp>
        <p:nvSpPr>
          <p:cNvPr id="5" name="AutoShape 2" descr="Image result for fees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380999" y="1581150"/>
            <a:ext cx="6296025" cy="282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 Task Force’s (TF) proposals developed to address fee-related issues outlined in Fees Project Proposal;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Obtain Board Members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’ views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TF proposals;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Obtain Board Members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’ input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the issues for consideration</a:t>
            </a:r>
          </a:p>
        </p:txBody>
      </p:sp>
      <p:sp>
        <p:nvSpPr>
          <p:cNvPr id="6" name="AutoShape 2" descr="Image result for objectiv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912" y="1809750"/>
            <a:ext cx="20097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97042" y="9860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(1)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922" y="1490662"/>
            <a:ext cx="2812678" cy="3062288"/>
          </a:xfrm>
          <a:prstGeom prst="rect">
            <a:avLst/>
          </a:prstGeom>
        </p:spPr>
      </p:pic>
      <p:sp>
        <p:nvSpPr>
          <p:cNvPr id="8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64042" y="1490662"/>
            <a:ext cx="5622758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640"/>
              </a:lnSpc>
              <a:spcAft>
                <a:spcPts val="6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changes suggested to threshold and to safeguards </a:t>
            </a:r>
          </a:p>
          <a:p>
            <a:pPr algn="just">
              <a:lnSpc>
                <a:spcPts val="2640"/>
              </a:lnSpc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lnSpc>
                <a:spcPts val="2640"/>
              </a:lnSpc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firms to disclose publically the fee-dependency and safeguards applied</a:t>
            </a:r>
          </a:p>
          <a:p>
            <a:pPr marL="352044" lvl="1" indent="0" algn="just">
              <a:lnSpc>
                <a:spcPts val="2640"/>
              </a:lnSpc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Each year if fees &gt; 15% until the firm is required to resign (after 5 years – see later)</a:t>
            </a: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939716" y="1490662"/>
            <a:ext cx="0" cy="268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826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9021" y="10886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(2)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383506"/>
            <a:ext cx="2573751" cy="3062288"/>
          </a:xfrm>
          <a:prstGeom prst="rect">
            <a:avLst/>
          </a:prstGeom>
        </p:spPr>
      </p:pic>
      <p:sp>
        <p:nvSpPr>
          <p:cNvPr id="8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912650" y="1383506"/>
            <a:ext cx="5791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Changes to safeguards</a:t>
            </a:r>
          </a:p>
          <a:p>
            <a:pPr marL="347472" lvl="1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Determine application of pre-issuance review as a safeguard, instead of post issuance review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Provide guidance to determine the term “significant” in this context</a:t>
            </a:r>
          </a:p>
          <a:p>
            <a:pPr marL="352044" lvl="1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Apply “RITP” test up to 30 percent</a:t>
            </a:r>
          </a:p>
          <a:p>
            <a:pPr marL="0" indent="0" algn="just">
              <a:buNone/>
            </a:pP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743200" y="1504950"/>
            <a:ext cx="0" cy="281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2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(3)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895600" y="1428750"/>
            <a:ext cx="57912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TF’s approach is that after 5 yrs → safeguards cannot reduce threats created to acceptable level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Cease to be the auditor if total fees from  PIE audit client continue to exceed the threshold for 5 consecutive yrs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04950"/>
            <a:ext cx="2476500" cy="283425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743200" y="1428750"/>
            <a:ext cx="0" cy="283425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415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(4)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667000" y="1276350"/>
            <a:ext cx="6248398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also considered actions that could be taken after 1</a:t>
            </a:r>
            <a:r>
              <a:rPr lang="en-US" sz="2000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year of engagement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352044" lvl="1" indent="0" algn="just"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A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Encourage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B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Require</a:t>
            </a:r>
          </a:p>
          <a:p>
            <a:pPr marL="0" indent="0" algn="just">
              <a:buNone/>
            </a:pP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Firms to disclose and discuss the information with TCWG and discuss with TCWG the public disclosure after the 1</a:t>
            </a:r>
            <a:r>
              <a:rPr lang="en-US" sz="2000" i="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</a:t>
            </a:r>
          </a:p>
          <a:p>
            <a:pPr marL="0" indent="0" algn="just">
              <a:buNone/>
            </a:pPr>
            <a:r>
              <a:rPr lang="en-US" sz="1800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no application of specific safeguards included</a:t>
            </a:r>
            <a:endParaRPr lang="en-US" sz="18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276350"/>
            <a:ext cx="2438400" cy="329854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667000" y="1428750"/>
            <a:ext cx="0" cy="2910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91262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84288"/>
            <a:ext cx="2667000" cy="171450"/>
          </a:xfrm>
        </p:spPr>
        <p:txBody>
          <a:bodyPr/>
          <a:lstStyle/>
          <a:p>
            <a:r>
              <a:rPr lang="en-US" dirty="0"/>
              <a:t>Fee-dependency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for non-PIE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428750"/>
            <a:ext cx="83820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57350"/>
            <a:ext cx="5029200" cy="26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 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to non-PIE Audit Clients (1)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793332" y="1428750"/>
            <a:ext cx="589346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Tx/>
              <a:buNone/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firm to disclose to TCWG and discuss whether safeguards could be applied if: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fees from the client exceeds 30 %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</a:p>
          <a:p>
            <a:pPr lvl="2" algn="just"/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A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3 consecutive yrs </a:t>
            </a:r>
          </a:p>
          <a:p>
            <a:pPr lvl="2" algn="just"/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B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5 consecutive yrs</a:t>
            </a:r>
          </a:p>
          <a:p>
            <a:pPr algn="just"/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16525"/>
            <a:ext cx="2552699" cy="261149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759240" y="1428750"/>
            <a:ext cx="0" cy="2987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707" y="3058710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6902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to non-PIE Audit Clients (2)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819400" y="1276350"/>
            <a:ext cx="586740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considered the actions that could be taken after 1</a:t>
            </a:r>
            <a:r>
              <a:rPr lang="en-US" sz="2000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year of engagement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Option A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: </a:t>
            </a: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Encourage</a:t>
            </a: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000" i="1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Firms to disclose and discuss with </a:t>
            </a:r>
            <a:r>
              <a:rPr lang="en-US" sz="2000" i="1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TCWG, including </a:t>
            </a:r>
            <a:r>
              <a:rPr lang="en-US" sz="2000" i="1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public disclosure after the 1</a:t>
            </a:r>
            <a:r>
              <a:rPr lang="en-US" sz="2000" i="1" kern="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st</a:t>
            </a:r>
            <a:r>
              <a:rPr lang="en-US" sz="2000" i="1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 </a:t>
            </a:r>
            <a:r>
              <a:rPr lang="en-US" sz="2000" i="1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year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pPr marL="352044" lvl="1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Option B: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Require</a:t>
            </a: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000" i="1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Firms to disclose and discuss with TCWG, </a:t>
            </a:r>
            <a:r>
              <a:rPr lang="en-US" sz="2000" i="1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    [public </a:t>
            </a:r>
            <a:r>
              <a:rPr lang="en-US" sz="2000" i="1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disclosure </a:t>
            </a:r>
            <a:r>
              <a:rPr lang="en-US" sz="2000" i="1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charset="0"/>
              </a:rPr>
              <a:t>is not required]</a:t>
            </a:r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  <a:latin typeface="Arial" charset="0"/>
            </a:endParaRP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i="1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i="1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" y="1596390"/>
            <a:ext cx="2278381" cy="28194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667000" y="1428750"/>
            <a:ext cx="0" cy="281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1797860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Fee-related Safeguards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16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Fee-related Safeguards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428750"/>
            <a:ext cx="6781800" cy="296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 current safeguards related to level of fees and fee dependency</a:t>
            </a:r>
          </a:p>
          <a:p>
            <a:pPr marL="352044" lvl="1" indent="0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revised and restructured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Code addresses most  comments </a:t>
            </a:r>
            <a:r>
              <a:rPr lang="en-US" ker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provided </a:t>
            </a:r>
            <a:r>
              <a:rPr lang="en-US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regulators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fee-related safeguards of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extant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Code </a:t>
            </a:r>
          </a:p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TF’s proposals provide further actions for PAPPs to address threats   </a:t>
            </a:r>
          </a:p>
          <a:p>
            <a:pPr marL="352044" lvl="1" indent="0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TF proposes no changes to fee-related safeguards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733550"/>
            <a:ext cx="1789271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5991224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Outreach 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April - FOF Meeting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May - IESBA NSS </a:t>
            </a: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Meeting</a:t>
            </a:r>
          </a:p>
          <a:p>
            <a:pPr marL="347472" lvl="1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obtain views from SMPC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Coordination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NAS TF on proposals to overlapping issues 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IAASB re Quality Management EDs and public disclosure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4" y="173355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Introduction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9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0361" y="1276350"/>
            <a:ext cx="4414039" cy="3572940"/>
          </a:xfrm>
        </p:spPr>
        <p:txBody>
          <a:bodyPr/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of Audit Fees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Strengthened Provisions re Fees Quoted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Engagement Partner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Role of PAIB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Enhanced Transparency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 to TCWG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Disclosure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800600" y="1429985"/>
            <a:ext cx="3810000" cy="190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892" indent="-342892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2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390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54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1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537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 Dependency</a:t>
            </a:r>
          </a:p>
          <a:p>
            <a:pPr lvl="1"/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PIE Audit Clients</a:t>
            </a:r>
          </a:p>
          <a:p>
            <a:pPr lvl="1"/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Non-PIE Audit Clients</a:t>
            </a:r>
          </a:p>
          <a:p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Fee-related Safeguards</a:t>
            </a:r>
          </a:p>
          <a:p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Next Steps</a:t>
            </a:r>
          </a:p>
          <a:p>
            <a:endParaRPr lang="en-US" kern="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endParaRPr lang="en-US" kern="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283741"/>
            <a:ext cx="2743200" cy="12384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352550"/>
            <a:ext cx="6705600" cy="29870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December – TF meeting in NYC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 on issues and the draft of TF proposals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February – TF Teleconference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Finalizing TF proposals and discussion on proposed changes 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March  – IESBA CAG Discussion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 on TF proposals</a:t>
            </a:r>
          </a:p>
          <a:p>
            <a:pPr lvl="1">
              <a:spcAft>
                <a:spcPts val="600"/>
              </a:spcAft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9021" y="105854"/>
            <a:ext cx="2667000" cy="17145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Activities Since December 2018 Meeting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3550"/>
            <a:ext cx="205740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4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52550"/>
            <a:ext cx="8174774" cy="3276600"/>
          </a:xfrm>
        </p:spPr>
        <p:txBody>
          <a:bodyPr/>
          <a:lstStyle/>
          <a:p>
            <a:pPr marL="338329" indent="-342900" algn="just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General support to ensure appropriate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resources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engagement and not determining appropriate level of fees</a:t>
            </a:r>
          </a:p>
          <a:p>
            <a:pPr marL="338329" indent="-342900" algn="just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Concerns re role of transparency </a:t>
            </a:r>
          </a:p>
          <a:p>
            <a:pPr marL="690364" lvl="1" indent="-342900" algn="just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Could raise issues of confidentiality</a:t>
            </a:r>
          </a:p>
          <a:p>
            <a:pPr marL="690364" lvl="1" indent="-342900" algn="just">
              <a:spcBef>
                <a:spcPts val="600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Could contradict national laws and regulations on public disclosure</a:t>
            </a:r>
          </a:p>
          <a:p>
            <a:pPr marL="690364" lvl="1" indent="-342900" algn="just">
              <a:spcBef>
                <a:spcPts val="600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Questions on the possible platform for disclosure by firms</a:t>
            </a:r>
          </a:p>
          <a:p>
            <a:pPr marL="338329" indent="-342900" algn="just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Suggestions re proposals to fee-dependency</a:t>
            </a:r>
          </a:p>
          <a:p>
            <a:pPr marL="690364" lvl="1" indent="-342900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econsider market entry issues, especially in case of non-PIE clients</a:t>
            </a:r>
          </a:p>
          <a:p>
            <a:pPr algn="just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Cautions about the burden created, especially to SMEs and SMPs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7464" lvl="1" indent="0" algn="ctr">
              <a:buNone/>
            </a:pPr>
            <a:endParaRPr lang="en-US" sz="2400" b="1" dirty="0"/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381000" y="130920"/>
            <a:ext cx="2667000" cy="17145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from CAG Representatives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58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475912"/>
            <a:ext cx="3225064" cy="287747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032095"/>
              </p:ext>
            </p:extLst>
          </p:nvPr>
        </p:nvGraphicFramePr>
        <p:xfrm>
          <a:off x="381000" y="1475912"/>
          <a:ext cx="5105400" cy="2846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09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Meetings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133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 CAG and IESBA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Issues and draft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of 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the proposed changes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16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April/May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 NSS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Forum of Firms</a:t>
                      </a:r>
                      <a:endParaRPr lang="en-US" sz="16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616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June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</a:t>
                      </a:r>
                      <a:endParaRPr lang="en-US" sz="16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i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14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First </a:t>
                      </a:r>
                      <a:r>
                        <a:rPr lang="en-US" sz="140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 of proposed changes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133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IESBA CAG and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IESBA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Approval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of Exposure Draft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86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Level of Audit Fees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805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2741" y="1352550"/>
            <a:ext cx="6555259" cy="21336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Focus on audit engagement </a:t>
            </a:r>
          </a:p>
          <a:p>
            <a:pPr marL="352035" lvl="1" indent="0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new requirement positioned in Part 4A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aims to enhance audit quality by emphasizing the need for firms to ensure that appropriate resources are dedicated to audit engagements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not aim to determine appropriate level of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fees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381000" y="134258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Audit Fees Quoted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433193"/>
            <a:ext cx="2133600" cy="1743075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381000" y="3409950"/>
            <a:ext cx="8458200" cy="164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892" indent="-342892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2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390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54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1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537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 </a:t>
            </a:r>
          </a:p>
          <a:p>
            <a:pPr marL="352035" lvl="1" indent="0" algn="just">
              <a:buFontTx/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Firms to be satisfied that level of fees quoted do not affect </a:t>
            </a:r>
            <a:r>
              <a:rPr lang="en-US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their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ability to perform the engagement in accordance with professional standard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13046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3.xml><?xml version="1.0" encoding="utf-8"?>
<a:theme xmlns:a="http://schemas.openxmlformats.org/drawingml/2006/main" name="2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4.xml><?xml version="1.0" encoding="utf-8"?>
<a:theme xmlns:a="http://schemas.openxmlformats.org/drawingml/2006/main" name="3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9806</TotalTime>
  <Words>1271</Words>
  <Application>Microsoft Office PowerPoint</Application>
  <PresentationFormat>On-screen Show (16:9)</PresentationFormat>
  <Paragraphs>262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MS PGothic</vt:lpstr>
      <vt:lpstr>MS PGothic</vt:lpstr>
      <vt:lpstr>Arial</vt:lpstr>
      <vt:lpstr>Bauer Bodoni Std</vt:lpstr>
      <vt:lpstr>Calibri</vt:lpstr>
      <vt:lpstr>Wingdings</vt:lpstr>
      <vt:lpstr>ヒラギノ角ゴ Pro W3</vt:lpstr>
      <vt:lpstr>IESBA_Powerpoint_template_GREEN RIBBON_WIDESCREEN</vt:lpstr>
      <vt:lpstr>1_IESBA_Powerpoint_template_GREEN RIBBON_WIDESCREEN</vt:lpstr>
      <vt:lpstr>2_IESBA_Powerpoint_template_GREEN RIBBON_WIDESCREEN</vt:lpstr>
      <vt:lpstr>3_IESBA_Powerpoint_template_GREEN RIBBON_WIDESCREEN</vt:lpstr>
      <vt:lpstr>Fees – Issues and Proposals</vt:lpstr>
      <vt:lpstr>Objectives of the Session </vt:lpstr>
      <vt:lpstr>PowerPoint Presentation</vt:lpstr>
      <vt:lpstr>Agenda </vt:lpstr>
      <vt:lpstr>Activities Since December 2018 Meeting </vt:lpstr>
      <vt:lpstr>Comments from CAG Representatives</vt:lpstr>
      <vt:lpstr>Project Timing</vt:lpstr>
      <vt:lpstr>PowerPoint Presentation</vt:lpstr>
      <vt:lpstr>Level of Audit Fees Quoted</vt:lpstr>
      <vt:lpstr>Level of Audit Fees – Role of Engagement Partner </vt:lpstr>
      <vt:lpstr>Role of PAIBs</vt:lpstr>
      <vt:lpstr>Enhanced Transparency</vt:lpstr>
      <vt:lpstr>Communication to TCWG</vt:lpstr>
      <vt:lpstr>Public Disclosure</vt:lpstr>
      <vt:lpstr>Public Disclosure</vt:lpstr>
      <vt:lpstr>PowerPoint Presentation</vt:lpstr>
      <vt:lpstr>Fee Dependency - Issues</vt:lpstr>
      <vt:lpstr>Current Provisions for PIE Audit Clients</vt:lpstr>
      <vt:lpstr>Suggested Changes for PIE Audit Clients</vt:lpstr>
      <vt:lpstr>Suggested Changes for PIE Audit Clients (1)</vt:lpstr>
      <vt:lpstr>Suggested Changes for PIE Audit Clients (2)</vt:lpstr>
      <vt:lpstr>Suggested Changes for PIE Audit Clients (3)</vt:lpstr>
      <vt:lpstr>Suggested Changes for PIE Audit Clients (4)</vt:lpstr>
      <vt:lpstr>Suggested Changes for non-PIE Audit Clients</vt:lpstr>
      <vt:lpstr>Suggested Changes to non-PIE Audit Clients (1)</vt:lpstr>
      <vt:lpstr>Suggested Changes to non-PIE Audit Clients (2)</vt:lpstr>
      <vt:lpstr>PowerPoint Presentation</vt:lpstr>
      <vt:lpstr>Fee-related Safeguards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ksiong88@yahoo.com</dc:creator>
  <cp:lastModifiedBy>Asteway Tilahun</cp:lastModifiedBy>
  <cp:revision>776</cp:revision>
  <cp:lastPrinted>2019-03-11T15:46:37Z</cp:lastPrinted>
  <dcterms:created xsi:type="dcterms:W3CDTF">2015-04-17T20:16:07Z</dcterms:created>
  <dcterms:modified xsi:type="dcterms:W3CDTF">2019-03-13T19:33:51Z</dcterms:modified>
</cp:coreProperties>
</file>