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479" r:id="rId2"/>
    <p:sldId id="649" r:id="rId3"/>
    <p:sldId id="652" r:id="rId4"/>
    <p:sldId id="650" r:id="rId5"/>
    <p:sldId id="651" r:id="rId6"/>
    <p:sldId id="653" r:id="rId7"/>
    <p:sldId id="514" r:id="rId8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29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2" clrIdx="0">
    <p:extLst/>
  </p:cmAuthor>
  <p:cmAuthor id="2" name="Peter Hughes" initials="PH" lastIdx="1" clrIdx="1">
    <p:extLst/>
  </p:cmAuthor>
  <p:cmAuthor id="3" name="Peter Hughes" initials="PH [2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E58D23"/>
    <a:srgbClr val="12A9D9"/>
    <a:srgbClr val="2D8EC2"/>
    <a:srgbClr val="295398"/>
    <a:srgbClr val="1A276D"/>
    <a:srgbClr val="68B133"/>
    <a:srgbClr val="168136"/>
    <a:srgbClr val="D53D20"/>
    <a:srgbClr val="D56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70" autoAdjust="0"/>
    <p:restoredTop sz="95652" autoAdjust="0"/>
  </p:normalViewPr>
  <p:slideViewPr>
    <p:cSldViewPr showGuides="1">
      <p:cViewPr varScale="1">
        <p:scale>
          <a:sx n="149" d="100"/>
          <a:sy n="149" d="100"/>
        </p:scale>
        <p:origin x="304" y="168"/>
      </p:cViewPr>
      <p:guideLst>
        <p:guide orient="horz" pos="1476"/>
        <p:guide orient="horz" pos="295"/>
        <p:guide orient="horz" pos="852"/>
        <p:guide orient="horz" pos="2820"/>
        <p:guide pos="2928"/>
      </p:guideLst>
    </p:cSldViewPr>
  </p:slideViewPr>
  <p:outlineViewPr>
    <p:cViewPr>
      <p:scale>
        <a:sx n="33" d="100"/>
        <a:sy n="33" d="100"/>
      </p:scale>
      <p:origin x="0" y="-4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3/12/19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31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81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hyperlink" Target="http://www.ethicsboard.org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505200" y="1485899"/>
            <a:ext cx="4838700" cy="742950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Alignment of Part 4B </a:t>
            </a:r>
            <a:r>
              <a:rPr lang="en-US" sz="2200" dirty="0" smtClean="0">
                <a:latin typeface="Arial" charset="0"/>
              </a:rPr>
              <a:t>with ISAE 3000</a:t>
            </a:r>
            <a:r>
              <a:rPr lang="en-US" sz="2200" dirty="0">
                <a:latin typeface="Arial" charset="0"/>
              </a:rPr>
              <a:t/>
            </a:r>
            <a:br>
              <a:rPr lang="en-US" sz="2200" dirty="0">
                <a:latin typeface="Arial" charset="0"/>
              </a:rPr>
            </a:br>
            <a:endParaRPr lang="en-US" sz="2200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657600" y="2790824"/>
            <a:ext cx="513901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Liesbet Haustermans, IESBA Member</a:t>
            </a:r>
          </a:p>
          <a:p>
            <a:pPr marL="393700" indent="-393700"/>
            <a:r>
              <a:rPr lang="en-US" sz="2200" dirty="0" smtClean="0"/>
              <a:t>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657600" y="4095750"/>
            <a:ext cx="5413794" cy="852487"/>
          </a:xfrm>
        </p:spPr>
        <p:txBody>
          <a:bodyPr/>
          <a:lstStyle/>
          <a:p>
            <a:pPr marL="236538" indent="-236538"/>
            <a:r>
              <a:rPr lang="en-US" dirty="0" smtClean="0"/>
              <a:t>IESBA Meeting </a:t>
            </a:r>
          </a:p>
          <a:p>
            <a:pPr marL="236538" indent="-236538"/>
            <a:r>
              <a:rPr lang="en-US" dirty="0" smtClean="0"/>
              <a:t>New York, USA</a:t>
            </a:r>
          </a:p>
          <a:p>
            <a:pPr marL="236538" indent="-236538"/>
            <a:r>
              <a:rPr lang="en-US" dirty="0" smtClean="0"/>
              <a:t>March, 2019</a:t>
            </a:r>
          </a:p>
        </p:txBody>
      </p:sp>
    </p:spTree>
    <p:extLst>
      <p:ext uri="{BB962C8B-B14F-4D97-AF65-F5344CB8AC3E}">
        <p14:creationId xmlns:p14="http://schemas.microsoft.com/office/powerpoint/2010/main" val="4878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Paragraph 900.5 - revisions made to avoid any suggestion that the requirement to comply with the fundamental principles and be independent only applies to assurance engagements other than audit and review </a:t>
            </a:r>
            <a:r>
              <a:rPr lang="en-US" dirty="0" smtClean="0"/>
              <a:t>engagements</a:t>
            </a:r>
          </a:p>
          <a:p>
            <a:pPr lvl="0"/>
            <a:r>
              <a:rPr lang="en-US" dirty="0" smtClean="0"/>
              <a:t>R921.5(b) – added ‘in an attestation engagement’ which was previously omitted in error</a:t>
            </a:r>
            <a:r>
              <a:rPr lang="en-US" dirty="0" smtClean="0"/>
              <a:t> 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Part 4B – ISAE 3000 alignment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 response to Board member comments - 1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5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Responsible Parties (900.16 A1)</a:t>
            </a:r>
          </a:p>
          <a:p>
            <a:pPr lvl="1"/>
            <a:r>
              <a:rPr lang="en-US" dirty="0" smtClean="0"/>
              <a:t>TF determined not to revise the paragraph in order to allow for professional judgment as to whether all of the provisions can be </a:t>
            </a:r>
            <a:r>
              <a:rPr lang="en-US" dirty="0" err="1" smtClean="0"/>
              <a:t>disapplied</a:t>
            </a:r>
            <a:r>
              <a:rPr lang="en-US" dirty="0" smtClean="0"/>
              <a:t> in the case of a trivial or inconsequential interest or relationship</a:t>
            </a:r>
          </a:p>
          <a:p>
            <a:pPr lvl="1"/>
            <a:r>
              <a:rPr lang="en-US" dirty="0" smtClean="0"/>
              <a:t>TF reconsidered whether to extend to multiple parties taking responsibility for the subject matter information.  The TF continues to believe this is a highly unlikely situation and explains this view in the Explanatory Memorandum for respondents to consider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Part 4B – ISAE 3000 alignment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 response to Board member comments - 2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Assurance Engagement – Amended </a:t>
            </a:r>
            <a:r>
              <a:rPr lang="en-US" dirty="0" err="1" smtClean="0"/>
              <a:t>italicised</a:t>
            </a:r>
            <a:r>
              <a:rPr lang="en-US" dirty="0" smtClean="0"/>
              <a:t> text to read: ‘</a:t>
            </a:r>
            <a:r>
              <a:rPr lang="en-US" i="1" dirty="0" smtClean="0"/>
              <a:t>In </a:t>
            </a:r>
            <a:r>
              <a:rPr lang="en-US" i="1" dirty="0"/>
              <a:t>Part 4B, the term ‘assurance engagement’ </a:t>
            </a:r>
            <a:r>
              <a:rPr lang="en-US" i="1" strike="sngStrike" dirty="0" smtClean="0"/>
              <a:t>refers to </a:t>
            </a:r>
            <a:r>
              <a:rPr lang="en-US" i="1" dirty="0" smtClean="0"/>
              <a:t>addresses </a:t>
            </a:r>
            <a:r>
              <a:rPr lang="en-US" i="1" dirty="0"/>
              <a:t>assurance engagements that are not audit or review </a:t>
            </a:r>
            <a:r>
              <a:rPr lang="en-US" i="1" dirty="0" smtClean="0"/>
              <a:t>engagements’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Definition of ‘criteria’ added to help the user to understand the concepts of an attestation and direct engagement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Part 4B – ISAE 3000 alignment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Revisions to the Glossary - 1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Definition of ‘measurer or evaluator’ deleted as this only appears once in Part 4B where it is defined </a:t>
            </a:r>
          </a:p>
          <a:p>
            <a:pPr lvl="0"/>
            <a:r>
              <a:rPr lang="en-US" dirty="0" smtClean="0"/>
              <a:t>Definition of ‘responsible party’ amended</a:t>
            </a:r>
          </a:p>
          <a:p>
            <a:r>
              <a:rPr lang="en-US" dirty="0" smtClean="0"/>
              <a:t>Definition of ‘subject matter information’ added and consequent deletions made of definitions of SMI embedded in paragraph 900.7 and in the definition of ‘assurance engagement’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Part 4B – ISAE 3000 alignment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Revisions to the Glossary - 2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0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Definition of ’underlying subject matter’ added</a:t>
            </a:r>
          </a:p>
          <a:p>
            <a:r>
              <a:rPr lang="en-US" dirty="0" smtClean="0"/>
              <a:t>Definitions cross-checked to ISAE 3000 (Revised) and minor amendments made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Part 4B – ISAE 3000 alignment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Revisions to the Glossary - 3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2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9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8278</TotalTime>
  <Words>347</Words>
  <Application>Microsoft Macintosh PowerPoint</Application>
  <PresentationFormat>On-screen Show (16:9)</PresentationFormat>
  <Paragraphs>30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Bauer Bodoni Std</vt:lpstr>
      <vt:lpstr>Calibri</vt:lpstr>
      <vt:lpstr>MS PGothic</vt:lpstr>
      <vt:lpstr>ＭＳ Ｐゴシック</vt:lpstr>
      <vt:lpstr>ヒラギノ角ゴ Pro W3</vt:lpstr>
      <vt:lpstr>Arial</vt:lpstr>
      <vt:lpstr>IESBA_Powerpoint_template_GREEN RIBBON_WIDESCREEN</vt:lpstr>
      <vt:lpstr>Alignment of Part 4B with ISAE 3000 </vt:lpstr>
      <vt:lpstr>TF response to Board member comments - 1</vt:lpstr>
      <vt:lpstr>TF response to Board member comments - 2</vt:lpstr>
      <vt:lpstr>Revisions to the Glossary - 1</vt:lpstr>
      <vt:lpstr>Revisions to the Glossary - 2</vt:lpstr>
      <vt:lpstr>Revisions to the Glossary - 3</vt:lpstr>
      <vt:lpstr>PowerPoint Presentation</vt:lpstr>
    </vt:vector>
  </TitlesOfParts>
  <Company>Microsoft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ksiong88@yahoo.com</dc:creator>
  <cp:lastModifiedBy>Peter Hughes</cp:lastModifiedBy>
  <cp:revision>642</cp:revision>
  <cp:lastPrinted>2018-05-02T18:58:21Z</cp:lastPrinted>
  <dcterms:created xsi:type="dcterms:W3CDTF">2015-04-17T20:16:07Z</dcterms:created>
  <dcterms:modified xsi:type="dcterms:W3CDTF">2019-03-12T21:56:47Z</dcterms:modified>
</cp:coreProperties>
</file>