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2"/>
  </p:notesMasterIdLst>
  <p:handoutMasterIdLst>
    <p:handoutMasterId r:id="rId13"/>
  </p:handoutMasterIdLst>
  <p:sldIdLst>
    <p:sldId id="298" r:id="rId2"/>
    <p:sldId id="533" r:id="rId3"/>
    <p:sldId id="531" r:id="rId4"/>
    <p:sldId id="534" r:id="rId5"/>
    <p:sldId id="544" r:id="rId6"/>
    <p:sldId id="543" r:id="rId7"/>
    <p:sldId id="535" r:id="rId8"/>
    <p:sldId id="545" r:id="rId9"/>
    <p:sldId id="542" r:id="rId10"/>
    <p:sldId id="295" r:id="rId11"/>
  </p:sldIdLst>
  <p:sldSz cx="9144000" cy="5143500" type="screen16x9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ne Jules" initials="DJ" lastIdx="42" clrIdx="0">
    <p:extLst/>
  </p:cmAuthor>
  <p:cmAuthor id="2" name="Gary Hannaford" initials="GH" lastIdx="8" clrIdx="1">
    <p:extLst/>
  </p:cmAuthor>
  <p:cmAuthor id="3" name="Herbert Smith Freehills" initials="HSF" lastIdx="1" clrIdx="2"/>
  <p:cmAuthor id="4" name="John Morrow" initials="JM" lastIdx="6" clrIdx="3">
    <p:extLst>
      <p:ext uri="{19B8F6BF-5375-455C-9EA6-DF929625EA0E}">
        <p15:presenceInfo xmlns:p15="http://schemas.microsoft.com/office/powerpoint/2012/main" userId="S-1-5-21-1801674531-1972579041-839522115-134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3D20"/>
    <a:srgbClr val="013C80"/>
    <a:srgbClr val="295398"/>
    <a:srgbClr val="2D8EC2"/>
    <a:srgbClr val="12A9D9"/>
    <a:srgbClr val="1A276D"/>
    <a:srgbClr val="68B133"/>
    <a:srgbClr val="168136"/>
    <a:srgbClr val="D56229"/>
    <a:srgbClr val="E58D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FFBFC7-2900-4F22-9E76-38E67C5D8D78}" v="71" dt="2019-03-12T18:03:04.0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7" autoAdjust="0"/>
    <p:restoredTop sz="84160" autoAdjust="0"/>
  </p:normalViewPr>
  <p:slideViewPr>
    <p:cSldViewPr showGuides="1">
      <p:cViewPr varScale="1">
        <p:scale>
          <a:sx n="91" d="100"/>
          <a:sy n="91" d="100"/>
        </p:scale>
        <p:origin x="834" y="78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-81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2766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sha Pieters" userId="6962b603-e177-4c05-931a-4d39626761d7" providerId="ADAL" clId="{B311916C-1CB4-4220-9466-98C5371F857A}"/>
    <pc:docChg chg="custSel modSld">
      <pc:chgData name="Misha Pieters" userId="6962b603-e177-4c05-931a-4d39626761d7" providerId="ADAL" clId="{B311916C-1CB4-4220-9466-98C5371F857A}" dt="2019-03-12T20:14:58.146" v="145" actId="20577"/>
      <pc:docMkLst>
        <pc:docMk/>
      </pc:docMkLst>
      <pc:sldChg chg="modSp">
        <pc:chgData name="Misha Pieters" userId="6962b603-e177-4c05-931a-4d39626761d7" providerId="ADAL" clId="{B311916C-1CB4-4220-9466-98C5371F857A}" dt="2019-03-12T20:13:15.662" v="75" actId="20577"/>
        <pc:sldMkLst>
          <pc:docMk/>
          <pc:sldMk cId="3907966597" sldId="535"/>
        </pc:sldMkLst>
        <pc:spChg chg="mod">
          <ac:chgData name="Misha Pieters" userId="6962b603-e177-4c05-931a-4d39626761d7" providerId="ADAL" clId="{B311916C-1CB4-4220-9466-98C5371F857A}" dt="2019-03-12T20:13:15.662" v="75" actId="20577"/>
          <ac:spMkLst>
            <pc:docMk/>
            <pc:sldMk cId="3907966597" sldId="535"/>
            <ac:spMk id="2" creationId="{00000000-0000-0000-0000-000000000000}"/>
          </ac:spMkLst>
        </pc:spChg>
      </pc:sldChg>
      <pc:sldChg chg="modSp">
        <pc:chgData name="Misha Pieters" userId="6962b603-e177-4c05-931a-4d39626761d7" providerId="ADAL" clId="{B311916C-1CB4-4220-9466-98C5371F857A}" dt="2019-03-12T20:14:58.146" v="145" actId="20577"/>
        <pc:sldMkLst>
          <pc:docMk/>
          <pc:sldMk cId="3536217316" sldId="543"/>
        </pc:sldMkLst>
        <pc:spChg chg="mod">
          <ac:chgData name="Misha Pieters" userId="6962b603-e177-4c05-931a-4d39626761d7" providerId="ADAL" clId="{B311916C-1CB4-4220-9466-98C5371F857A}" dt="2019-03-12T20:14:58.146" v="145" actId="20577"/>
          <ac:spMkLst>
            <pc:docMk/>
            <pc:sldMk cId="3536217316" sldId="543"/>
            <ac:spMk id="2" creationId="{DAFCDB31-448A-47A3-91F0-5FB07D50E62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2977" tIns="46488" rIns="92977" bIns="46488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1"/>
            <a:ext cx="3037840" cy="466434"/>
          </a:xfrm>
          <a:prstGeom prst="rect">
            <a:avLst/>
          </a:prstGeom>
        </p:spPr>
        <p:txBody>
          <a:bodyPr vert="horz" lIns="92977" tIns="46488" rIns="92977" bIns="46488" rtlCol="0"/>
          <a:lstStyle>
            <a:lvl1pPr algn="r">
              <a:defRPr sz="1100"/>
            </a:lvl1pPr>
          </a:lstStyle>
          <a:p>
            <a:fld id="{2B4B733A-D87D-4E17-B6F1-847B38E03953}" type="datetimeFigureOut">
              <a:rPr lang="en-US" smtClean="0"/>
              <a:t>3/13/2019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6433"/>
          </a:xfrm>
          <a:prstGeom prst="rect">
            <a:avLst/>
          </a:prstGeom>
        </p:spPr>
        <p:txBody>
          <a:bodyPr vert="horz" lIns="92977" tIns="46488" rIns="92977" bIns="46488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968"/>
            <a:ext cx="3037840" cy="466433"/>
          </a:xfrm>
          <a:prstGeom prst="rect">
            <a:avLst/>
          </a:prstGeom>
        </p:spPr>
        <p:txBody>
          <a:bodyPr vert="horz" lIns="92977" tIns="46488" rIns="92977" bIns="46488" rtlCol="0" anchor="b"/>
          <a:lstStyle>
            <a:lvl1pPr algn="r">
              <a:defRPr sz="1100"/>
            </a:lvl1pPr>
          </a:lstStyle>
          <a:p>
            <a:fld id="{1A635890-1661-4B08-8516-676FF86113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85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2977" tIns="46488" rIns="92977" bIns="46488" rtlCol="0"/>
          <a:lstStyle>
            <a:lvl1pPr algn="l">
              <a:defRPr sz="11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wrap="square" lIns="92977" tIns="46488" rIns="92977" bIns="46488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3/13/2019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77" tIns="46488" rIns="92977" bIns="4648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0"/>
          </a:xfrm>
          <a:prstGeom prst="rect">
            <a:avLst/>
          </a:prstGeom>
        </p:spPr>
        <p:txBody>
          <a:bodyPr vert="horz" lIns="92977" tIns="46488" rIns="92977" bIns="46488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2977" tIns="46488" rIns="92977" bIns="46488" rtlCol="0" anchor="b"/>
          <a:lstStyle>
            <a:lvl1pPr algn="l">
              <a:defRPr sz="11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wrap="square" lIns="92977" tIns="46488" rIns="92977" bIns="46488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4909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982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237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2830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2641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6396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6869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3646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7927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188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90306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  <p:sldLayoutId id="214748384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3962400" y="1398986"/>
            <a:ext cx="5105400" cy="742950"/>
          </a:xfrm>
        </p:spPr>
        <p:txBody>
          <a:bodyPr/>
          <a:lstStyle/>
          <a:p>
            <a:r>
              <a:rPr lang="en-US" dirty="0"/>
              <a:t>e-Code 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3962400" y="3000373"/>
            <a:ext cx="5105400" cy="790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2000" dirty="0"/>
              <a:t>Don Thomson, Working Group Chair</a:t>
            </a:r>
          </a:p>
          <a:p>
            <a:r>
              <a:rPr lang="en-US" sz="2000" dirty="0"/>
              <a:t>Jeff Nordstedt, Finn Partners </a:t>
            </a:r>
          </a:p>
          <a:p>
            <a:pPr marL="393700" indent="-393700"/>
            <a:endParaRPr lang="en-US" sz="2000" dirty="0"/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3962400" y="3790950"/>
            <a:ext cx="4876800" cy="1066800"/>
          </a:xfrm>
        </p:spPr>
        <p:txBody>
          <a:bodyPr/>
          <a:lstStyle/>
          <a:p>
            <a:pPr marL="236538" indent="-236538"/>
            <a:r>
              <a:rPr lang="en-US" sz="1600" dirty="0"/>
              <a:t>IESBA Meeting</a:t>
            </a:r>
          </a:p>
          <a:p>
            <a:pPr marL="236538" indent="-236538"/>
            <a:r>
              <a:rPr lang="en-US" sz="1600" dirty="0"/>
              <a:t>New York, NY</a:t>
            </a:r>
          </a:p>
          <a:p>
            <a:pPr marL="236538" indent="-236538"/>
            <a:r>
              <a:rPr lang="en-US" sz="1600" dirty="0"/>
              <a:t>March 11-13, 2019</a:t>
            </a:r>
          </a:p>
        </p:txBody>
      </p:sp>
    </p:spTree>
    <p:extLst>
      <p:ext uri="{BB962C8B-B14F-4D97-AF65-F5344CB8AC3E}">
        <p14:creationId xmlns:p14="http://schemas.microsoft.com/office/powerpoint/2010/main" val="1967919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0707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1504950"/>
            <a:ext cx="8458200" cy="306324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800" dirty="0"/>
              <a:t>Objective of e-Code initiative</a:t>
            </a:r>
          </a:p>
          <a:p>
            <a:pPr>
              <a:spcAft>
                <a:spcPts val="600"/>
              </a:spcAft>
            </a:pPr>
            <a:r>
              <a:rPr lang="en-US" sz="2800" dirty="0"/>
              <a:t>Key changes since December</a:t>
            </a:r>
          </a:p>
          <a:p>
            <a:pPr>
              <a:spcAft>
                <a:spcPts val="600"/>
              </a:spcAft>
            </a:pPr>
            <a:r>
              <a:rPr lang="en-US" sz="2800" dirty="0"/>
              <a:t>In progress</a:t>
            </a:r>
          </a:p>
          <a:p>
            <a:pPr>
              <a:spcAft>
                <a:spcPts val="600"/>
              </a:spcAft>
            </a:pPr>
            <a:r>
              <a:rPr lang="en-US" sz="2800" dirty="0"/>
              <a:t>Next steps</a:t>
            </a:r>
          </a:p>
          <a:p>
            <a:pPr>
              <a:spcAft>
                <a:spcPts val="600"/>
              </a:spcAft>
            </a:pPr>
            <a:r>
              <a:rPr lang="en-US" sz="2800" dirty="0"/>
              <a:t>Staged website demonstration</a:t>
            </a:r>
          </a:p>
          <a:p>
            <a:pPr>
              <a:spcAft>
                <a:spcPts val="600"/>
              </a:spcAft>
            </a:pPr>
            <a:endParaRPr lang="en-US" sz="2800" dirty="0"/>
          </a:p>
          <a:p>
            <a:pPr lvl="4"/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e-Code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Topics for Discussion</a:t>
            </a:r>
          </a:p>
        </p:txBody>
      </p:sp>
    </p:spTree>
    <p:extLst>
      <p:ext uri="{BB962C8B-B14F-4D97-AF65-F5344CB8AC3E}">
        <p14:creationId xmlns:p14="http://schemas.microsoft.com/office/powerpoint/2010/main" val="2644843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381000" y="1352550"/>
            <a:ext cx="6248400" cy="3063240"/>
          </a:xfrm>
        </p:spPr>
        <p:txBody>
          <a:bodyPr/>
          <a:lstStyle/>
          <a:p>
            <a:pPr>
              <a:buClr>
                <a:schemeClr val="tx2">
                  <a:lumMod val="65000"/>
                  <a:lumOff val="35000"/>
                </a:schemeClr>
              </a:buClr>
              <a:defRPr/>
            </a:pPr>
            <a:r>
              <a:rPr lang="en-US" sz="2200" dirty="0"/>
              <a:t>Innovative web based tool with “app-like” features and functionalities</a:t>
            </a:r>
          </a:p>
          <a:p>
            <a:pPr lvl="1"/>
            <a:r>
              <a:rPr lang="en-US" sz="1800" dirty="0"/>
              <a:t>To enhance accessibility and ease of use</a:t>
            </a:r>
          </a:p>
          <a:p>
            <a:pPr lvl="1"/>
            <a:r>
              <a:rPr lang="en-US" sz="1800" dirty="0"/>
              <a:t>To facilitate learning, compliance and enforcement</a:t>
            </a:r>
          </a:p>
          <a:p>
            <a:pPr lvl="1"/>
            <a:r>
              <a:rPr lang="en-US" sz="1800" dirty="0"/>
              <a:t>To achieve consistent understanding and implementation of provisions in Code</a:t>
            </a:r>
          </a:p>
          <a:p>
            <a:pPr lvl="1"/>
            <a:r>
              <a:rPr lang="en-US" sz="1800" dirty="0"/>
              <a:t>For new/ infrequent users as well as experienced users</a:t>
            </a:r>
          </a:p>
          <a:p>
            <a:pPr lvl="1"/>
            <a:r>
              <a:rPr lang="en-US" sz="1800" dirty="0"/>
              <a:t>Support adoption and implementation of Code </a:t>
            </a:r>
          </a:p>
          <a:p>
            <a:pPr lvl="1"/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e-Code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Objective of e-Code Initiative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A530A83D-78B9-BA4E-992D-21C3D09D93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28" t="6730" r="4325" b="7001"/>
          <a:stretch/>
        </p:blipFill>
        <p:spPr>
          <a:xfrm>
            <a:off x="6324600" y="1475225"/>
            <a:ext cx="2739659" cy="2798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70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00150"/>
            <a:ext cx="8763000" cy="3063240"/>
          </a:xfrm>
        </p:spPr>
        <p:txBody>
          <a:bodyPr/>
          <a:lstStyle/>
          <a:p>
            <a:r>
              <a:rPr lang="en-US" dirty="0"/>
              <a:t>Additional headings in TOC</a:t>
            </a:r>
          </a:p>
          <a:p>
            <a:r>
              <a:rPr lang="en-US" dirty="0"/>
              <a:t>Foundational material</a:t>
            </a:r>
          </a:p>
          <a:p>
            <a:r>
              <a:rPr lang="en-US" dirty="0"/>
              <a:t>Defined term pop-ups</a:t>
            </a:r>
          </a:p>
          <a:p>
            <a:r>
              <a:rPr lang="en-US" dirty="0"/>
              <a:t>Non-authoritative material</a:t>
            </a:r>
          </a:p>
          <a:p>
            <a:r>
              <a:rPr lang="en-US" dirty="0"/>
              <a:t>Search – standard or Boolean; substitute terms</a:t>
            </a:r>
          </a:p>
          <a:p>
            <a:r>
              <a:rPr lang="en-US" dirty="0"/>
              <a:t>Share/copy/paste and permissions</a:t>
            </a:r>
          </a:p>
          <a:p>
            <a:r>
              <a:rPr lang="en-US" dirty="0"/>
              <a:t>Bookmarking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e-Code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Key Changes since December</a:t>
            </a:r>
          </a:p>
        </p:txBody>
      </p:sp>
    </p:spTree>
    <p:extLst>
      <p:ext uri="{BB962C8B-B14F-4D97-AF65-F5344CB8AC3E}">
        <p14:creationId xmlns:p14="http://schemas.microsoft.com/office/powerpoint/2010/main" val="3184302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4E642CE5-4D97-43FE-96D2-475A333FA9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063240"/>
          </a:xfrm>
        </p:spPr>
        <p:txBody>
          <a:bodyPr/>
          <a:lstStyle/>
          <a:p>
            <a:r>
              <a:rPr lang="en-US" dirty="0"/>
              <a:t>Non-authoritative material – all v selected paragraphs</a:t>
            </a:r>
          </a:p>
          <a:p>
            <a:r>
              <a:rPr lang="en-US" dirty="0"/>
              <a:t>Search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Suggested additional substitute terms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Requirements only filter (helpful or not)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PIE filter (incremental as well as all PIE material?)</a:t>
            </a:r>
            <a:r>
              <a:rPr lang="en-NZ" dirty="0"/>
              <a:t> </a:t>
            </a:r>
          </a:p>
          <a:p>
            <a:pPr lvl="1">
              <a:spcBef>
                <a:spcPts val="600"/>
              </a:spcBef>
            </a:pPr>
            <a:r>
              <a:rPr lang="en-NZ" dirty="0"/>
              <a:t>Highlight Part 4A audit applies equally to review</a:t>
            </a:r>
          </a:p>
          <a:p>
            <a:r>
              <a:rPr lang="en-US" dirty="0"/>
              <a:t>Search results – subjective weighting or section order</a:t>
            </a:r>
          </a:p>
          <a:p>
            <a:r>
              <a:rPr lang="en-US" dirty="0"/>
              <a:t>Prohibitions list (all not just NAS) – refine preamble</a:t>
            </a:r>
            <a:endParaRPr lang="en-N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6DC0FBA3-E0B1-4BC1-9CA9-9F0EDB8B0FB2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e-Code</a:t>
            </a:r>
            <a:endParaRPr lang="en-NZ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4A68918C-BD18-45AF-95F5-C2D3A3A20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In progress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3542371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DAFCDB31-448A-47A3-91F0-5FB07D50E6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/>
              <a:t>Time travel as the Code is revised</a:t>
            </a:r>
          </a:p>
          <a:p>
            <a:r>
              <a:rPr lang="en-NZ" dirty="0"/>
              <a:t>Translation and adoption at a national level</a:t>
            </a:r>
          </a:p>
          <a:p>
            <a:r>
              <a:rPr lang="en-NZ" dirty="0"/>
              <a:t>Refine search results based on user feedback</a:t>
            </a:r>
          </a:p>
          <a:p>
            <a:endParaRPr lang="en-N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1C0FF1B-8654-4C56-8D32-117AB28D6177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e-Code</a:t>
            </a:r>
          </a:p>
          <a:p>
            <a:endParaRPr lang="en-NZ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EEFBDC53-0D68-442D-A6BD-FCEDF63D6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z="3200" dirty="0"/>
              <a:t>In progress – Phase 2</a:t>
            </a:r>
          </a:p>
        </p:txBody>
      </p:sp>
    </p:spTree>
    <p:extLst>
      <p:ext uri="{BB962C8B-B14F-4D97-AF65-F5344CB8AC3E}">
        <p14:creationId xmlns:p14="http://schemas.microsoft.com/office/powerpoint/2010/main" val="3536217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063240"/>
          </a:xfrm>
        </p:spPr>
        <p:txBody>
          <a:bodyPr/>
          <a:lstStyle/>
          <a:p>
            <a:r>
              <a:rPr lang="en-US" sz="2200" dirty="0"/>
              <a:t>Prepare introductory video to assist users understand features</a:t>
            </a:r>
          </a:p>
          <a:p>
            <a:r>
              <a:rPr lang="en-US" sz="2200" dirty="0"/>
              <a:t>Issue e-Code status report</a:t>
            </a:r>
          </a:p>
          <a:p>
            <a:r>
              <a:rPr lang="en-US" sz="2200" dirty="0"/>
              <a:t>Reflect on feedback from CAG and IESBA March meeting</a:t>
            </a:r>
          </a:p>
          <a:p>
            <a:r>
              <a:rPr lang="en-US" sz="2200" dirty="0"/>
              <a:t>Beta tester feedback due 9 April </a:t>
            </a:r>
          </a:p>
          <a:p>
            <a:r>
              <a:rPr lang="en-US" sz="2200" dirty="0"/>
              <a:t>NSS feedback 13 May </a:t>
            </a:r>
          </a:p>
          <a:p>
            <a:r>
              <a:rPr lang="en-US" sz="2200" dirty="0"/>
              <a:t>Consider inclusion of e-Code on IESBA new/current web-site </a:t>
            </a:r>
          </a:p>
          <a:p>
            <a:r>
              <a:rPr lang="en-US" sz="2200" dirty="0"/>
              <a:t>Refine e-Code ahead of launch in June 2019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e-Code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3907966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 algn="ctr">
              <a:buNone/>
            </a:pPr>
            <a:r>
              <a:rPr lang="en-US" dirty="0"/>
              <a:t>Demonstration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e-Code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Staged Web-site demonstration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688249B-5C0D-4610-B894-A9B86063FB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1345876"/>
            <a:ext cx="7246620" cy="3131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977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spcBef>
                <a:spcPts val="600"/>
              </a:spcBef>
              <a:buChar char="•"/>
            </a:pPr>
            <a:r>
              <a:rPr lang="en-US" sz="2400" dirty="0">
                <a:cs typeface="ＭＳ Ｐゴシック" charset="0"/>
              </a:rPr>
              <a:t>IESBA Members are asked for views about </a:t>
            </a:r>
          </a:p>
          <a:p>
            <a:pPr lvl="1"/>
            <a:r>
              <a:rPr lang="en-US" dirty="0"/>
              <a:t>The e-Code</a:t>
            </a:r>
            <a:endParaRPr lang="en-US" sz="2800" dirty="0"/>
          </a:p>
          <a:p>
            <a:pPr lvl="1"/>
            <a:r>
              <a:rPr lang="en-US" dirty="0"/>
              <a:t>Any other matters that might be relevant </a:t>
            </a:r>
            <a:r>
              <a:rPr lang="en-US"/>
              <a:t>in refining the e-Code</a:t>
            </a:r>
            <a:endParaRPr lang="en-US" dirty="0"/>
          </a:p>
          <a:p>
            <a:pPr lvl="1"/>
            <a:r>
              <a:rPr lang="en-US" dirty="0"/>
              <a:t>e-Code update/status report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e-Code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Matters for Consideration </a:t>
            </a:r>
          </a:p>
        </p:txBody>
      </p:sp>
    </p:spTree>
    <p:extLst>
      <p:ext uri="{BB962C8B-B14F-4D97-AF65-F5344CB8AC3E}">
        <p14:creationId xmlns:p14="http://schemas.microsoft.com/office/powerpoint/2010/main" val="3376322573"/>
      </p:ext>
    </p:extLst>
  </p:cSld>
  <p:clrMapOvr>
    <a:masterClrMapping/>
  </p:clrMapOvr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50423 Forum of Firms IESBA Peter Hughes" id="{855BE383-8B6C-4EB1-8557-672D5CCEBC22}" vid="{F4A2DCA7-B248-4570-8002-E7D7FAD854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5125</TotalTime>
  <Words>303</Words>
  <Application>Microsoft Office PowerPoint</Application>
  <PresentationFormat>On-screen Show (16:9)</PresentationFormat>
  <Paragraphs>75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MS PGothic</vt:lpstr>
      <vt:lpstr>MS PGothic</vt:lpstr>
      <vt:lpstr>Arial</vt:lpstr>
      <vt:lpstr>Bauer Bodoni Std</vt:lpstr>
      <vt:lpstr>Calibri</vt:lpstr>
      <vt:lpstr>ヒラギノ角ゴ Pro W3</vt:lpstr>
      <vt:lpstr>IESBA_Powerpoint_template_GREEN RIBBON_WIDESCREEN</vt:lpstr>
      <vt:lpstr>e-Code </vt:lpstr>
      <vt:lpstr>Topics for Discussion</vt:lpstr>
      <vt:lpstr>Objective of e-Code Initiative</vt:lpstr>
      <vt:lpstr>Key Changes since December</vt:lpstr>
      <vt:lpstr>In progress</vt:lpstr>
      <vt:lpstr>In progress – Phase 2</vt:lpstr>
      <vt:lpstr>Next Steps</vt:lpstr>
      <vt:lpstr>Staged Web-site demonstration</vt:lpstr>
      <vt:lpstr>Matters for Consideration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Professional Skepticism</dc:title>
  <dc:creator>Diane Jules</dc:creator>
  <cp:lastModifiedBy>Asteway Tilahun</cp:lastModifiedBy>
  <cp:revision>252</cp:revision>
  <cp:lastPrinted>2018-03-01T14:19:52Z</cp:lastPrinted>
  <dcterms:modified xsi:type="dcterms:W3CDTF">2019-03-13T19:36:09Z</dcterms:modified>
</cp:coreProperties>
</file>