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22"/>
  </p:notesMasterIdLst>
  <p:handoutMasterIdLst>
    <p:handoutMasterId r:id="rId23"/>
  </p:handoutMasterIdLst>
  <p:sldIdLst>
    <p:sldId id="479" r:id="rId2"/>
    <p:sldId id="546" r:id="rId3"/>
    <p:sldId id="602" r:id="rId4"/>
    <p:sldId id="531" r:id="rId5"/>
    <p:sldId id="622" r:id="rId6"/>
    <p:sldId id="644" r:id="rId7"/>
    <p:sldId id="621" r:id="rId8"/>
    <p:sldId id="630" r:id="rId9"/>
    <p:sldId id="643" r:id="rId10"/>
    <p:sldId id="634" r:id="rId11"/>
    <p:sldId id="638" r:id="rId12"/>
    <p:sldId id="642" r:id="rId13"/>
    <p:sldId id="636" r:id="rId14"/>
    <p:sldId id="637" r:id="rId15"/>
    <p:sldId id="646" r:id="rId16"/>
    <p:sldId id="647" r:id="rId17"/>
    <p:sldId id="648" r:id="rId18"/>
    <p:sldId id="639" r:id="rId19"/>
    <p:sldId id="640" r:id="rId20"/>
    <p:sldId id="514" r:id="rId21"/>
  </p:sldIdLst>
  <p:sldSz cx="9144000" cy="5143500" type="screen16x9"/>
  <p:notesSz cx="6950075" cy="9236075"/>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76" userDrawn="1">
          <p15:clr>
            <a:srgbClr val="A4A3A4"/>
          </p15:clr>
        </p15:guide>
        <p15:guide id="2" orient="horz" pos="295">
          <p15:clr>
            <a:srgbClr val="A4A3A4"/>
          </p15:clr>
        </p15:guide>
        <p15:guide id="3" orient="horz" pos="852" userDrawn="1">
          <p15:clr>
            <a:srgbClr val="A4A3A4"/>
          </p15:clr>
        </p15:guide>
        <p15:guide id="4" orient="horz" pos="2820" userDrawn="1">
          <p15:clr>
            <a:srgbClr val="A4A3A4"/>
          </p15:clr>
        </p15:guide>
        <p15:guide id="5" pos="292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ane Jules" initials="DJ" lastIdx="2" clrIdx="0">
    <p:extLst/>
  </p:cmAuthor>
  <p:cmAuthor id="2" name="Peter Hughes" initials="PH" lastIdx="1" clrIdx="1">
    <p:extLst/>
  </p:cmAuthor>
  <p:cmAuthor id="3" name="Peter Hughes" initials="PH [2]"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C80"/>
    <a:srgbClr val="E58D23"/>
    <a:srgbClr val="12A9D9"/>
    <a:srgbClr val="2D8EC2"/>
    <a:srgbClr val="295398"/>
    <a:srgbClr val="1A276D"/>
    <a:srgbClr val="68B133"/>
    <a:srgbClr val="168136"/>
    <a:srgbClr val="D53D20"/>
    <a:srgbClr val="D5622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70" autoAdjust="0"/>
    <p:restoredTop sz="95652" autoAdjust="0"/>
  </p:normalViewPr>
  <p:slideViewPr>
    <p:cSldViewPr showGuides="1">
      <p:cViewPr varScale="1">
        <p:scale>
          <a:sx n="108" d="100"/>
          <a:sy n="108" d="100"/>
        </p:scale>
        <p:origin x="162" y="102"/>
      </p:cViewPr>
      <p:guideLst>
        <p:guide orient="horz" pos="1476"/>
        <p:guide orient="horz" pos="295"/>
        <p:guide orient="horz" pos="852"/>
        <p:guide orient="horz" pos="2820"/>
        <p:guide pos="2928"/>
      </p:guideLst>
    </p:cSldViewPr>
  </p:slideViewPr>
  <p:outlineViewPr>
    <p:cViewPr>
      <p:scale>
        <a:sx n="33" d="100"/>
        <a:sy n="33" d="100"/>
      </p:scale>
      <p:origin x="0" y="-4234"/>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62" d="100"/>
          <a:sy n="62" d="100"/>
        </p:scale>
        <p:origin x="2760"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7"/>
          </a:xfrm>
          <a:prstGeom prst="rect">
            <a:avLst/>
          </a:prstGeom>
        </p:spPr>
        <p:txBody>
          <a:bodyPr vert="horz" lIns="92482" tIns="46241" rIns="92482" bIns="46241" rtlCol="0"/>
          <a:lstStyle>
            <a:lvl1pPr algn="l">
              <a:defRPr sz="1200"/>
            </a:lvl1pPr>
          </a:lstStyle>
          <a:p>
            <a:endParaRPr lang="en-US"/>
          </a:p>
        </p:txBody>
      </p:sp>
      <p:sp>
        <p:nvSpPr>
          <p:cNvPr id="3" name="Date Placeholder 2"/>
          <p:cNvSpPr>
            <a:spLocks noGrp="1"/>
          </p:cNvSpPr>
          <p:nvPr>
            <p:ph type="dt" sz="quarter" idx="1"/>
          </p:nvPr>
        </p:nvSpPr>
        <p:spPr>
          <a:xfrm>
            <a:off x="3936769" y="0"/>
            <a:ext cx="3011699" cy="463407"/>
          </a:xfrm>
          <a:prstGeom prst="rect">
            <a:avLst/>
          </a:prstGeom>
        </p:spPr>
        <p:txBody>
          <a:bodyPr vert="horz" lIns="92482" tIns="46241" rIns="92482" bIns="46241" rtlCol="0"/>
          <a:lstStyle>
            <a:lvl1pPr algn="r">
              <a:defRPr sz="1200"/>
            </a:lvl1pPr>
          </a:lstStyle>
          <a:p>
            <a:fld id="{2B4B733A-D87D-4E17-B6F1-847B38E03953}" type="datetimeFigureOut">
              <a:rPr lang="en-US" smtClean="0"/>
              <a:t>3/13/2019</a:t>
            </a:fld>
            <a:endParaRPr lang="en-US"/>
          </a:p>
        </p:txBody>
      </p:sp>
      <p:sp>
        <p:nvSpPr>
          <p:cNvPr id="4" name="Footer Placeholder 3"/>
          <p:cNvSpPr>
            <a:spLocks noGrp="1"/>
          </p:cNvSpPr>
          <p:nvPr>
            <p:ph type="ftr" sz="quarter" idx="2"/>
          </p:nvPr>
        </p:nvSpPr>
        <p:spPr>
          <a:xfrm>
            <a:off x="0" y="8772669"/>
            <a:ext cx="3011699" cy="463406"/>
          </a:xfrm>
          <a:prstGeom prst="rect">
            <a:avLst/>
          </a:prstGeom>
        </p:spPr>
        <p:txBody>
          <a:bodyPr vert="horz" lIns="92482" tIns="46241" rIns="92482" bIns="46241" rtlCol="0" anchor="b"/>
          <a:lstStyle>
            <a:lvl1pPr algn="l">
              <a:defRPr sz="1200"/>
            </a:lvl1pPr>
          </a:lstStyle>
          <a:p>
            <a:endParaRPr lang="en-US"/>
          </a:p>
        </p:txBody>
      </p:sp>
      <p:sp>
        <p:nvSpPr>
          <p:cNvPr id="5" name="Slide Number Placeholder 4"/>
          <p:cNvSpPr>
            <a:spLocks noGrp="1"/>
          </p:cNvSpPr>
          <p:nvPr>
            <p:ph type="sldNum" sz="quarter" idx="3"/>
          </p:nvPr>
        </p:nvSpPr>
        <p:spPr>
          <a:xfrm>
            <a:off x="3936769" y="8772669"/>
            <a:ext cx="3011699" cy="463406"/>
          </a:xfrm>
          <a:prstGeom prst="rect">
            <a:avLst/>
          </a:prstGeom>
        </p:spPr>
        <p:txBody>
          <a:bodyPr vert="horz" lIns="92482" tIns="46241" rIns="92482" bIns="46241" rtlCol="0" anchor="b"/>
          <a:lstStyle>
            <a:lvl1pPr algn="r">
              <a:defRPr sz="1200"/>
            </a:lvl1pPr>
          </a:lstStyle>
          <a:p>
            <a:fld id="{1A635890-1661-4B08-8516-676FF8611339}" type="slidenum">
              <a:rPr lang="en-US" smtClean="0"/>
              <a:t>‹#›</a:t>
            </a:fld>
            <a:endParaRPr lang="en-US"/>
          </a:p>
        </p:txBody>
      </p:sp>
    </p:spTree>
    <p:extLst>
      <p:ext uri="{BB962C8B-B14F-4D97-AF65-F5344CB8AC3E}">
        <p14:creationId xmlns:p14="http://schemas.microsoft.com/office/powerpoint/2010/main" val="14513857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82" tIns="46241" rIns="92482" bIns="46241"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936769" y="0"/>
            <a:ext cx="3011699" cy="461804"/>
          </a:xfrm>
          <a:prstGeom prst="rect">
            <a:avLst/>
          </a:prstGeom>
        </p:spPr>
        <p:txBody>
          <a:bodyPr vert="horz" wrap="square" lIns="92482" tIns="46241" rIns="92482" bIns="46241" numCol="1" anchor="t" anchorCtr="0" compatLnSpc="1">
            <a:prstTxWarp prst="textNoShape">
              <a:avLst/>
            </a:prstTxWarp>
          </a:bodyPr>
          <a:lstStyle>
            <a:lvl1pPr algn="r">
              <a:defRPr sz="1200"/>
            </a:lvl1pPr>
          </a:lstStyle>
          <a:p>
            <a:pPr>
              <a:defRPr/>
            </a:pPr>
            <a:fld id="{B12CF44F-EFC8-E748-80EB-4ED396B872D8}" type="datetime1">
              <a:rPr lang="en-US"/>
              <a:pPr>
                <a:defRPr/>
              </a:pPr>
              <a:t>3/13/2019</a:t>
            </a:fld>
            <a:endParaRPr lang="en-US"/>
          </a:p>
        </p:txBody>
      </p:sp>
      <p:sp>
        <p:nvSpPr>
          <p:cNvPr id="4" name="Slide Image Placeholder 3"/>
          <p:cNvSpPr>
            <a:spLocks noGrp="1" noRot="1" noChangeAspect="1"/>
          </p:cNvSpPr>
          <p:nvPr>
            <p:ph type="sldImg" idx="2"/>
          </p:nvPr>
        </p:nvSpPr>
        <p:spPr>
          <a:xfrm>
            <a:off x="396875" y="692150"/>
            <a:ext cx="6156325" cy="3463925"/>
          </a:xfrm>
          <a:prstGeom prst="rect">
            <a:avLst/>
          </a:prstGeom>
          <a:noFill/>
          <a:ln w="12700">
            <a:solidFill>
              <a:prstClr val="black"/>
            </a:solidFill>
          </a:ln>
        </p:spPr>
        <p:txBody>
          <a:bodyPr vert="horz" lIns="92482" tIns="46241" rIns="92482" bIns="46241" rtlCol="0" anchor="ctr"/>
          <a:lstStyle/>
          <a:p>
            <a:pPr lvl="0"/>
            <a:endParaRPr lang="en-US" noProof="0" smtClean="0"/>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82" tIns="46241" rIns="92482" bIns="4624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772669"/>
            <a:ext cx="3011699" cy="461804"/>
          </a:xfrm>
          <a:prstGeom prst="rect">
            <a:avLst/>
          </a:prstGeom>
        </p:spPr>
        <p:txBody>
          <a:bodyPr vert="horz" lIns="92482" tIns="46241" rIns="92482" bIns="46241"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936769" y="8772669"/>
            <a:ext cx="3011699" cy="461804"/>
          </a:xfrm>
          <a:prstGeom prst="rect">
            <a:avLst/>
          </a:prstGeom>
        </p:spPr>
        <p:txBody>
          <a:bodyPr vert="horz" wrap="square" lIns="92482" tIns="46241" rIns="92482" bIns="46241"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a:t>
            </a:fld>
            <a:endParaRPr lang="en-US"/>
          </a:p>
        </p:txBody>
      </p:sp>
    </p:spTree>
    <p:extLst>
      <p:ext uri="{BB962C8B-B14F-4D97-AF65-F5344CB8AC3E}">
        <p14:creationId xmlns:p14="http://schemas.microsoft.com/office/powerpoint/2010/main" val="34083317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10</a:t>
            </a:fld>
            <a:endParaRPr lang="en-US"/>
          </a:p>
        </p:txBody>
      </p:sp>
    </p:spTree>
    <p:extLst>
      <p:ext uri="{BB962C8B-B14F-4D97-AF65-F5344CB8AC3E}">
        <p14:creationId xmlns:p14="http://schemas.microsoft.com/office/powerpoint/2010/main" val="7285780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11</a:t>
            </a:fld>
            <a:endParaRPr lang="en-US"/>
          </a:p>
        </p:txBody>
      </p:sp>
    </p:spTree>
    <p:extLst>
      <p:ext uri="{BB962C8B-B14F-4D97-AF65-F5344CB8AC3E}">
        <p14:creationId xmlns:p14="http://schemas.microsoft.com/office/powerpoint/2010/main" val="5198152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12</a:t>
            </a:fld>
            <a:endParaRPr lang="en-US"/>
          </a:p>
        </p:txBody>
      </p:sp>
    </p:spTree>
    <p:extLst>
      <p:ext uri="{BB962C8B-B14F-4D97-AF65-F5344CB8AC3E}">
        <p14:creationId xmlns:p14="http://schemas.microsoft.com/office/powerpoint/2010/main" val="38139782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13</a:t>
            </a:fld>
            <a:endParaRPr lang="en-US"/>
          </a:p>
        </p:txBody>
      </p:sp>
    </p:spTree>
    <p:extLst>
      <p:ext uri="{BB962C8B-B14F-4D97-AF65-F5344CB8AC3E}">
        <p14:creationId xmlns:p14="http://schemas.microsoft.com/office/powerpoint/2010/main" val="28438126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14</a:t>
            </a:fld>
            <a:endParaRPr lang="en-US"/>
          </a:p>
        </p:txBody>
      </p:sp>
    </p:spTree>
    <p:extLst>
      <p:ext uri="{BB962C8B-B14F-4D97-AF65-F5344CB8AC3E}">
        <p14:creationId xmlns:p14="http://schemas.microsoft.com/office/powerpoint/2010/main" val="14588164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15</a:t>
            </a:fld>
            <a:endParaRPr lang="en-US"/>
          </a:p>
        </p:txBody>
      </p:sp>
    </p:spTree>
    <p:extLst>
      <p:ext uri="{BB962C8B-B14F-4D97-AF65-F5344CB8AC3E}">
        <p14:creationId xmlns:p14="http://schemas.microsoft.com/office/powerpoint/2010/main" val="10365751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16</a:t>
            </a:fld>
            <a:endParaRPr lang="en-US"/>
          </a:p>
        </p:txBody>
      </p:sp>
    </p:spTree>
    <p:extLst>
      <p:ext uri="{BB962C8B-B14F-4D97-AF65-F5344CB8AC3E}">
        <p14:creationId xmlns:p14="http://schemas.microsoft.com/office/powerpoint/2010/main" val="10519555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17</a:t>
            </a:fld>
            <a:endParaRPr lang="en-US"/>
          </a:p>
        </p:txBody>
      </p:sp>
    </p:spTree>
    <p:extLst>
      <p:ext uri="{BB962C8B-B14F-4D97-AF65-F5344CB8AC3E}">
        <p14:creationId xmlns:p14="http://schemas.microsoft.com/office/powerpoint/2010/main" val="9910667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18</a:t>
            </a:fld>
            <a:endParaRPr lang="en-US"/>
          </a:p>
        </p:txBody>
      </p:sp>
    </p:spTree>
    <p:extLst>
      <p:ext uri="{BB962C8B-B14F-4D97-AF65-F5344CB8AC3E}">
        <p14:creationId xmlns:p14="http://schemas.microsoft.com/office/powerpoint/2010/main" val="7731852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19</a:t>
            </a:fld>
            <a:endParaRPr lang="en-US"/>
          </a:p>
        </p:txBody>
      </p:sp>
    </p:spTree>
    <p:extLst>
      <p:ext uri="{BB962C8B-B14F-4D97-AF65-F5344CB8AC3E}">
        <p14:creationId xmlns:p14="http://schemas.microsoft.com/office/powerpoint/2010/main" val="931090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a:t>
            </a:fld>
            <a:endParaRPr lang="en-US"/>
          </a:p>
        </p:txBody>
      </p:sp>
    </p:spTree>
    <p:extLst>
      <p:ext uri="{BB962C8B-B14F-4D97-AF65-F5344CB8AC3E}">
        <p14:creationId xmlns:p14="http://schemas.microsoft.com/office/powerpoint/2010/main" val="40208267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20</a:t>
            </a:fld>
            <a:endParaRPr lang="en-US"/>
          </a:p>
        </p:txBody>
      </p:sp>
    </p:spTree>
    <p:extLst>
      <p:ext uri="{BB962C8B-B14F-4D97-AF65-F5344CB8AC3E}">
        <p14:creationId xmlns:p14="http://schemas.microsoft.com/office/powerpoint/2010/main" val="1777181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a:t>
            </a:fld>
            <a:endParaRPr lang="en-US"/>
          </a:p>
        </p:txBody>
      </p:sp>
    </p:spTree>
    <p:extLst>
      <p:ext uri="{BB962C8B-B14F-4D97-AF65-F5344CB8AC3E}">
        <p14:creationId xmlns:p14="http://schemas.microsoft.com/office/powerpoint/2010/main" val="19516031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4</a:t>
            </a:fld>
            <a:endParaRPr lang="en-US"/>
          </a:p>
        </p:txBody>
      </p:sp>
    </p:spTree>
    <p:extLst>
      <p:ext uri="{BB962C8B-B14F-4D97-AF65-F5344CB8AC3E}">
        <p14:creationId xmlns:p14="http://schemas.microsoft.com/office/powerpoint/2010/main" val="3164011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5</a:t>
            </a:fld>
            <a:endParaRPr lang="en-US"/>
          </a:p>
        </p:txBody>
      </p:sp>
    </p:spTree>
    <p:extLst>
      <p:ext uri="{BB962C8B-B14F-4D97-AF65-F5344CB8AC3E}">
        <p14:creationId xmlns:p14="http://schemas.microsoft.com/office/powerpoint/2010/main" val="3003521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6</a:t>
            </a:fld>
            <a:endParaRPr lang="en-US"/>
          </a:p>
        </p:txBody>
      </p:sp>
    </p:spTree>
    <p:extLst>
      <p:ext uri="{BB962C8B-B14F-4D97-AF65-F5344CB8AC3E}">
        <p14:creationId xmlns:p14="http://schemas.microsoft.com/office/powerpoint/2010/main" val="13737428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7</a:t>
            </a:fld>
            <a:endParaRPr lang="en-US"/>
          </a:p>
        </p:txBody>
      </p:sp>
    </p:spTree>
    <p:extLst>
      <p:ext uri="{BB962C8B-B14F-4D97-AF65-F5344CB8AC3E}">
        <p14:creationId xmlns:p14="http://schemas.microsoft.com/office/powerpoint/2010/main" val="4139895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8</a:t>
            </a:fld>
            <a:endParaRPr lang="en-US"/>
          </a:p>
        </p:txBody>
      </p:sp>
    </p:spTree>
    <p:extLst>
      <p:ext uri="{BB962C8B-B14F-4D97-AF65-F5344CB8AC3E}">
        <p14:creationId xmlns:p14="http://schemas.microsoft.com/office/powerpoint/2010/main" val="1912654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9</a:t>
            </a:fld>
            <a:endParaRPr lang="en-US"/>
          </a:p>
        </p:txBody>
      </p:sp>
    </p:spTree>
    <p:extLst>
      <p:ext uri="{BB962C8B-B14F-4D97-AF65-F5344CB8AC3E}">
        <p14:creationId xmlns:p14="http://schemas.microsoft.com/office/powerpoint/2010/main" val="18553327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5" y="384188"/>
            <a:ext cx="2056917" cy="600560"/>
          </a:xfrm>
          <a:prstGeom prst="rect">
            <a:avLst/>
          </a:prstGeom>
        </p:spPr>
      </p:pic>
    </p:spTree>
    <p:extLst>
      <p:ext uri="{BB962C8B-B14F-4D97-AF65-F5344CB8AC3E}">
        <p14:creationId xmlns:p14="http://schemas.microsoft.com/office/powerpoint/2010/main" val="35630818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smtClean="0">
                <a:solidFill>
                  <a:srgbClr val="005BAA"/>
                </a:solidFill>
                <a:latin typeface="Bauer Bodoni Std" pitchFamily="18" charset="0"/>
              </a:rPr>
              <a:t>The Ethics Board</a:t>
            </a:r>
            <a:endParaRPr lang="en-US" sz="4400" kern="300" dirty="0">
              <a:solidFill>
                <a:srgbClr val="005BAA"/>
              </a:solidFill>
              <a:latin typeface="Bauer Bodoni Std" pitchFamily="18" charset="0"/>
            </a:endParaRPr>
          </a:p>
        </p:txBody>
      </p:sp>
      <p:sp>
        <p:nvSpPr>
          <p:cNvPr id="8" name="TextBox 7"/>
          <p:cNvSpPr txBox="1"/>
          <p:nvPr userDrawn="1"/>
        </p:nvSpPr>
        <p:spPr>
          <a:xfrm>
            <a:off x="3408828" y="382905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330276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7332838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3004901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 Proprietary and Copyrighted Information</a:t>
            </a: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a:xfrm>
            <a:off x="3505200" y="1485899"/>
            <a:ext cx="4838700" cy="742950"/>
          </a:xfrm>
        </p:spPr>
        <p:txBody>
          <a:bodyPr/>
          <a:lstStyle/>
          <a:p>
            <a:r>
              <a:rPr lang="en-US" sz="2200" dirty="0">
                <a:latin typeface="Arial" charset="0"/>
              </a:rPr>
              <a:t>Alignment of Part 4B </a:t>
            </a:r>
            <a:r>
              <a:rPr lang="en-US" sz="2200" dirty="0" smtClean="0">
                <a:latin typeface="Arial" charset="0"/>
              </a:rPr>
              <a:t>with ISAE 3000</a:t>
            </a:r>
            <a:r>
              <a:rPr lang="en-US" sz="2200" dirty="0">
                <a:latin typeface="Arial" charset="0"/>
              </a:rPr>
              <a:t/>
            </a:r>
            <a:br>
              <a:rPr lang="en-US" sz="2200" dirty="0">
                <a:latin typeface="Arial" charset="0"/>
              </a:rPr>
            </a:br>
            <a:endParaRPr lang="en-US" sz="2200" dirty="0">
              <a:latin typeface="Arial" charset="0"/>
            </a:endParaRPr>
          </a:p>
        </p:txBody>
      </p:sp>
      <p:sp>
        <p:nvSpPr>
          <p:cNvPr id="5" name="Subtitle 3"/>
          <p:cNvSpPr txBox="1">
            <a:spLocks/>
          </p:cNvSpPr>
          <p:nvPr/>
        </p:nvSpPr>
        <p:spPr bwMode="auto">
          <a:xfrm>
            <a:off x="3657600" y="2790824"/>
            <a:ext cx="513901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lgn="l" rtl="0" eaLnBrk="1" fontAlgn="base" hangingPunct="1">
              <a:spcBef>
                <a:spcPct val="20000"/>
              </a:spcBef>
              <a:spcAft>
                <a:spcPct val="0"/>
              </a:spcAft>
              <a:buNone/>
              <a:defRPr sz="1400">
                <a:solidFill>
                  <a:schemeClr val="bg1"/>
                </a:solidFill>
                <a:latin typeface="+mn-lt"/>
                <a:ea typeface="ＭＳ Ｐゴシック" charset="0"/>
                <a:cs typeface="ＭＳ Ｐゴシック" charset="0"/>
              </a:defRPr>
            </a:lvl1pPr>
            <a:lvl2pPr marL="457200" indent="0" algn="ctr" rtl="0" eaLnBrk="1" fontAlgn="base" hangingPunct="1">
              <a:spcBef>
                <a:spcPct val="20000"/>
              </a:spcBef>
              <a:spcAft>
                <a:spcPct val="0"/>
              </a:spcAft>
              <a:buNone/>
              <a:defRPr>
                <a:solidFill>
                  <a:schemeClr val="tx2">
                    <a:lumMod val="65000"/>
                    <a:lumOff val="35000"/>
                  </a:schemeClr>
                </a:solidFill>
                <a:latin typeface="+mn-lt"/>
                <a:ea typeface="ＭＳ Ｐゴシック" charset="0"/>
                <a:cs typeface="+mn-cs"/>
              </a:defRPr>
            </a:lvl2pPr>
            <a:lvl3pPr marL="914400" indent="0" algn="ctr" rtl="0" eaLnBrk="1" fontAlgn="base" hangingPunct="1">
              <a:spcBef>
                <a:spcPct val="20000"/>
              </a:spcBef>
              <a:spcAft>
                <a:spcPct val="0"/>
              </a:spcAft>
              <a:buNone/>
              <a:defRPr sz="1600">
                <a:solidFill>
                  <a:schemeClr val="tx2">
                    <a:lumMod val="65000"/>
                    <a:lumOff val="35000"/>
                  </a:schemeClr>
                </a:solidFill>
                <a:latin typeface="+mn-lt"/>
                <a:ea typeface="ＭＳ Ｐゴシック" charset="0"/>
                <a:cs typeface="+mn-cs"/>
              </a:defRPr>
            </a:lvl3pPr>
            <a:lvl4pPr marL="1371600" indent="0" algn="ctr" rtl="0" eaLnBrk="1" fontAlgn="base" hangingPunct="1">
              <a:spcBef>
                <a:spcPct val="20000"/>
              </a:spcBef>
              <a:spcAft>
                <a:spcPct val="0"/>
              </a:spcAft>
              <a:buNone/>
              <a:defRPr sz="1400">
                <a:solidFill>
                  <a:schemeClr val="tx2">
                    <a:lumMod val="65000"/>
                    <a:lumOff val="35000"/>
                  </a:schemeClr>
                </a:solidFill>
                <a:latin typeface="+mn-lt"/>
                <a:ea typeface="ＭＳ Ｐゴシック" charset="0"/>
                <a:cs typeface="+mn-cs"/>
              </a:defRPr>
            </a:lvl4pPr>
            <a:lvl5pPr marL="1828800" indent="0" algn="ctr" rtl="0" eaLnBrk="1" fontAlgn="base" hangingPunct="1">
              <a:spcBef>
                <a:spcPct val="20000"/>
              </a:spcBef>
              <a:spcAft>
                <a:spcPct val="0"/>
              </a:spcAft>
              <a:buNone/>
              <a:defRPr sz="1200">
                <a:solidFill>
                  <a:schemeClr val="tx2">
                    <a:lumMod val="65000"/>
                    <a:lumOff val="35000"/>
                  </a:schemeClr>
                </a:solidFill>
                <a:latin typeface="+mn-lt"/>
                <a:ea typeface="ＭＳ Ｐゴシック" charset="0"/>
                <a:cs typeface="+mn-cs"/>
              </a:defRPr>
            </a:lvl5pPr>
            <a:lvl6pPr marL="2286000" indent="0" algn="ctr" rtl="0" eaLnBrk="1" fontAlgn="base" hangingPunct="1">
              <a:spcBef>
                <a:spcPct val="20000"/>
              </a:spcBef>
              <a:spcAft>
                <a:spcPct val="0"/>
              </a:spcAft>
              <a:buNone/>
              <a:defRPr sz="2000">
                <a:solidFill>
                  <a:schemeClr val="tx1"/>
                </a:solidFill>
                <a:latin typeface="+mn-lt"/>
                <a:ea typeface="+mn-ea"/>
                <a:cs typeface="+mn-cs"/>
              </a:defRPr>
            </a:lvl6pPr>
            <a:lvl7pPr marL="2743200" indent="0" algn="ctr" rtl="0" eaLnBrk="1" fontAlgn="base" hangingPunct="1">
              <a:spcBef>
                <a:spcPct val="20000"/>
              </a:spcBef>
              <a:spcAft>
                <a:spcPct val="0"/>
              </a:spcAft>
              <a:buNone/>
              <a:defRPr sz="2000">
                <a:solidFill>
                  <a:schemeClr val="tx1"/>
                </a:solidFill>
                <a:latin typeface="+mn-lt"/>
                <a:ea typeface="+mn-ea"/>
                <a:cs typeface="+mn-cs"/>
              </a:defRPr>
            </a:lvl7pPr>
            <a:lvl8pPr marL="3200400" indent="0" algn="ctr" rtl="0" eaLnBrk="1" fontAlgn="base" hangingPunct="1">
              <a:spcBef>
                <a:spcPct val="20000"/>
              </a:spcBef>
              <a:spcAft>
                <a:spcPct val="0"/>
              </a:spcAft>
              <a:buNone/>
              <a:defRPr sz="2000">
                <a:solidFill>
                  <a:schemeClr val="tx1"/>
                </a:solidFill>
                <a:latin typeface="+mn-lt"/>
                <a:ea typeface="+mn-ea"/>
                <a:cs typeface="+mn-cs"/>
              </a:defRPr>
            </a:lvl8pPr>
            <a:lvl9pPr marL="3657600" indent="0" algn="ctr" rtl="0" eaLnBrk="1" fontAlgn="base" hangingPunct="1">
              <a:spcBef>
                <a:spcPct val="20000"/>
              </a:spcBef>
              <a:spcAft>
                <a:spcPct val="0"/>
              </a:spcAft>
              <a:buNone/>
              <a:defRPr sz="2000">
                <a:solidFill>
                  <a:schemeClr val="tx1"/>
                </a:solidFill>
                <a:latin typeface="+mn-lt"/>
                <a:ea typeface="+mn-ea"/>
                <a:cs typeface="+mn-cs"/>
              </a:defRPr>
            </a:lvl9pPr>
          </a:lstStyle>
          <a:p>
            <a:pPr marL="393700" indent="-393700"/>
            <a:r>
              <a:rPr lang="en-US" sz="2200" dirty="0" smtClean="0"/>
              <a:t>Liesbet Haustermans, IESBA Member</a:t>
            </a:r>
          </a:p>
          <a:p>
            <a:pPr marL="393700" indent="-393700"/>
            <a:r>
              <a:rPr lang="en-US" sz="2200" dirty="0" smtClean="0"/>
              <a:t>Task Force Chair</a:t>
            </a:r>
          </a:p>
        </p:txBody>
      </p:sp>
      <p:sp>
        <p:nvSpPr>
          <p:cNvPr id="6" name="Subtitle 3"/>
          <p:cNvSpPr>
            <a:spLocks noGrp="1"/>
          </p:cNvSpPr>
          <p:nvPr>
            <p:ph type="subTitle" idx="1"/>
          </p:nvPr>
        </p:nvSpPr>
        <p:spPr>
          <a:xfrm>
            <a:off x="3657600" y="4095750"/>
            <a:ext cx="5413794" cy="852487"/>
          </a:xfrm>
        </p:spPr>
        <p:txBody>
          <a:bodyPr/>
          <a:lstStyle/>
          <a:p>
            <a:pPr marL="236538" indent="-236538"/>
            <a:r>
              <a:rPr lang="en-US" dirty="0" smtClean="0"/>
              <a:t>IESBA Meeting </a:t>
            </a:r>
          </a:p>
          <a:p>
            <a:pPr marL="236538" indent="-236538"/>
            <a:r>
              <a:rPr lang="en-US" dirty="0" smtClean="0"/>
              <a:t>New York, USA</a:t>
            </a:r>
          </a:p>
          <a:p>
            <a:pPr marL="236538" indent="-236538"/>
            <a:r>
              <a:rPr lang="en-US" dirty="0" smtClean="0"/>
              <a:t>March, 2019</a:t>
            </a:r>
          </a:p>
        </p:txBody>
      </p:sp>
    </p:spTree>
    <p:extLst>
      <p:ext uri="{BB962C8B-B14F-4D97-AF65-F5344CB8AC3E}">
        <p14:creationId xmlns:p14="http://schemas.microsoft.com/office/powerpoint/2010/main" val="4878281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sz="2000" dirty="0"/>
              <a:t>Do IESBA members have any comments on the </a:t>
            </a:r>
            <a:r>
              <a:rPr lang="en-US" sz="2000" dirty="0" smtClean="0"/>
              <a:t>proposed revised text of paragraph </a:t>
            </a:r>
            <a:r>
              <a:rPr lang="en-US" sz="2000" dirty="0"/>
              <a:t>900.14 A2</a:t>
            </a:r>
            <a:r>
              <a:rPr lang="en-US" sz="2000" dirty="0" smtClean="0"/>
              <a:t>?</a:t>
            </a:r>
            <a:endParaRPr lang="en-US" sz="2000" dirty="0"/>
          </a:p>
        </p:txBody>
      </p:sp>
      <p:sp>
        <p:nvSpPr>
          <p:cNvPr id="4" name="Title 3"/>
          <p:cNvSpPr>
            <a:spLocks noGrp="1"/>
          </p:cNvSpPr>
          <p:nvPr>
            <p:ph type="title"/>
          </p:nvPr>
        </p:nvSpPr>
        <p:spPr>
          <a:xfrm>
            <a:off x="381000" y="361950"/>
            <a:ext cx="7543800" cy="400050"/>
          </a:xfrm>
        </p:spPr>
        <p:txBody>
          <a:bodyPr/>
          <a:lstStyle/>
          <a:p>
            <a:r>
              <a:rPr lang="en-US" dirty="0" smtClean="0"/>
              <a:t>Matters for consideration</a:t>
            </a:r>
            <a:endParaRPr lang="en-US" dirty="0"/>
          </a:p>
        </p:txBody>
      </p:sp>
    </p:spTree>
    <p:extLst>
      <p:ext uri="{BB962C8B-B14F-4D97-AF65-F5344CB8AC3E}">
        <p14:creationId xmlns:p14="http://schemas.microsoft.com/office/powerpoint/2010/main" val="608633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dirty="0" smtClean="0"/>
              <a:t>In the extant Code reference is made to the ‘individual[s] who are the responsible party’ in the last bullet of paragraph 940.3 A3 and paragraph 940.3 A4</a:t>
            </a:r>
          </a:p>
          <a:p>
            <a:r>
              <a:rPr lang="en-US" sz="1800" dirty="0" smtClean="0"/>
              <a:t>The TF proposes, in accordance with the amended independence requirements and for greater clarity, that this should be amended to read the ‘</a:t>
            </a:r>
            <a:r>
              <a:rPr lang="en-US" sz="1800" i="1" dirty="0" smtClean="0"/>
              <a:t>individual[s] who are responsible for the underlying subject matter and, in an attestation engagement, for the subject matter information’</a:t>
            </a:r>
          </a:p>
          <a:p>
            <a:r>
              <a:rPr lang="en-US" sz="1800" dirty="0" smtClean="0"/>
              <a:t>The TF proposes also to retain the reference to key management in 940.3 A3 which is in the extant Code </a:t>
            </a:r>
            <a:endParaRPr lang="en-US" sz="1800" dirty="0"/>
          </a:p>
        </p:txBody>
      </p:sp>
      <p:sp>
        <p:nvSpPr>
          <p:cNvPr id="4" name="Title 3"/>
          <p:cNvSpPr>
            <a:spLocks noGrp="1"/>
          </p:cNvSpPr>
          <p:nvPr>
            <p:ph type="title"/>
          </p:nvPr>
        </p:nvSpPr>
        <p:spPr/>
        <p:txBody>
          <a:bodyPr/>
          <a:lstStyle/>
          <a:p>
            <a:r>
              <a:rPr lang="en-US" dirty="0" smtClean="0"/>
              <a:t>Other proposed revisions to the draft Exposure Draft – 1 - </a:t>
            </a:r>
            <a:r>
              <a:rPr lang="en-US" dirty="0"/>
              <a:t>P</a:t>
            </a:r>
            <a:r>
              <a:rPr lang="en-US" dirty="0" smtClean="0"/>
              <a:t>aragraphs 940.3 A3 and 940.3 A4</a:t>
            </a:r>
            <a:endParaRPr lang="en-US" dirty="0"/>
          </a:p>
        </p:txBody>
      </p:sp>
    </p:spTree>
    <p:extLst>
      <p:ext uri="{BB962C8B-B14F-4D97-AF65-F5344CB8AC3E}">
        <p14:creationId xmlns:p14="http://schemas.microsoft.com/office/powerpoint/2010/main" val="2826336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dirty="0" smtClean="0"/>
              <a:t>The NAS TF has requested further clarification in the definition of assurance engagement of the types of assurance engagement that are covered by the definition with reference to the IAASB Standards that apply</a:t>
            </a:r>
          </a:p>
          <a:p>
            <a:r>
              <a:rPr lang="en-US" sz="1800" dirty="0" smtClean="0"/>
              <a:t>To respond to this request and as </a:t>
            </a:r>
            <a:r>
              <a:rPr lang="en-US" sz="1800" smtClean="0"/>
              <a:t>a departure from the proposal presented to the Board in December, </a:t>
            </a:r>
            <a:r>
              <a:rPr lang="en-US" sz="1800" dirty="0" smtClean="0"/>
              <a:t>the TF proposes to revert to the wording of the extant </a:t>
            </a:r>
            <a:r>
              <a:rPr lang="en-US" sz="1800" smtClean="0"/>
              <a:t>Code by listing the </a:t>
            </a:r>
            <a:r>
              <a:rPr lang="en-US" sz="1800" dirty="0" smtClean="0"/>
              <a:t>three categories of Assurance Standards which apply to the types of assurance engagements defined in the Glossary (drawn from paragraph 1 of </a:t>
            </a:r>
            <a:r>
              <a:rPr lang="en-US" sz="1800" smtClean="0"/>
              <a:t>the Assurance Framework</a:t>
            </a:r>
            <a:r>
              <a:rPr lang="en-US" sz="1800" dirty="0" smtClean="0"/>
              <a:t>)</a:t>
            </a:r>
            <a:endParaRPr lang="en-US" sz="1800" dirty="0"/>
          </a:p>
        </p:txBody>
      </p:sp>
      <p:sp>
        <p:nvSpPr>
          <p:cNvPr id="4" name="Title 3"/>
          <p:cNvSpPr>
            <a:spLocks noGrp="1"/>
          </p:cNvSpPr>
          <p:nvPr>
            <p:ph type="title"/>
          </p:nvPr>
        </p:nvSpPr>
        <p:spPr/>
        <p:txBody>
          <a:bodyPr/>
          <a:lstStyle/>
          <a:p>
            <a:r>
              <a:rPr lang="en-US" dirty="0" smtClean="0"/>
              <a:t>Other proposed revisions to the draft Exposure Draft – 2 - Definition of Assurance Engagement</a:t>
            </a:r>
            <a:endParaRPr lang="en-US" dirty="0"/>
          </a:p>
        </p:txBody>
      </p:sp>
    </p:spTree>
    <p:extLst>
      <p:ext uri="{BB962C8B-B14F-4D97-AF65-F5344CB8AC3E}">
        <p14:creationId xmlns:p14="http://schemas.microsoft.com/office/powerpoint/2010/main" val="12331825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dirty="0"/>
              <a:t>Some Board members questioned </a:t>
            </a:r>
            <a:r>
              <a:rPr lang="en-US" dirty="0" smtClean="0"/>
              <a:t>in December whether </a:t>
            </a:r>
            <a:r>
              <a:rPr lang="en-US" dirty="0"/>
              <a:t>it is sufficiently clear in Part 4B that the firm needs to evaluate the firm’s objectivity </a:t>
            </a:r>
            <a:r>
              <a:rPr lang="en-US" dirty="0" smtClean="0"/>
              <a:t>in the particular circumstances of the engagement, in </a:t>
            </a:r>
            <a:r>
              <a:rPr lang="en-US" dirty="0"/>
              <a:t>addition to applying the requirements </a:t>
            </a:r>
            <a:r>
              <a:rPr lang="en-US"/>
              <a:t>for </a:t>
            </a:r>
            <a:r>
              <a:rPr lang="en-US" smtClean="0"/>
              <a:t>independence.  </a:t>
            </a:r>
            <a:endParaRPr lang="en-US" dirty="0" smtClean="0"/>
          </a:p>
        </p:txBody>
      </p:sp>
      <p:sp>
        <p:nvSpPr>
          <p:cNvPr id="5" name="Title 4"/>
          <p:cNvSpPr>
            <a:spLocks noGrp="1"/>
          </p:cNvSpPr>
          <p:nvPr>
            <p:ph type="title"/>
          </p:nvPr>
        </p:nvSpPr>
        <p:spPr>
          <a:xfrm>
            <a:off x="389021" y="361950"/>
            <a:ext cx="7543800" cy="400050"/>
          </a:xfrm>
        </p:spPr>
        <p:txBody>
          <a:bodyPr/>
          <a:lstStyle/>
          <a:p>
            <a:r>
              <a:rPr lang="en-US" dirty="0" smtClean="0"/>
              <a:t>Evaluation of objectivity</a:t>
            </a:r>
            <a:endParaRPr lang="en-US" dirty="0"/>
          </a:p>
        </p:txBody>
      </p:sp>
    </p:spTree>
    <p:extLst>
      <p:ext uri="{BB962C8B-B14F-4D97-AF65-F5344CB8AC3E}">
        <p14:creationId xmlns:p14="http://schemas.microsoft.com/office/powerpoint/2010/main" val="12451397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sz="2000" dirty="0"/>
              <a:t>The TF notes that a great deal of thought was given to </a:t>
            </a:r>
            <a:r>
              <a:rPr lang="en-US" sz="2000" dirty="0" smtClean="0"/>
              <a:t>the need to apply the fundamental principles, including objectivity, at </a:t>
            </a:r>
            <a:r>
              <a:rPr lang="en-US" sz="2000" dirty="0"/>
              <a:t>the time when Part 4A and Part 4B were developed as part of the Restructuring of the Code </a:t>
            </a:r>
            <a:r>
              <a:rPr lang="en-US" sz="2000" dirty="0" smtClean="0"/>
              <a:t>Project  </a:t>
            </a:r>
          </a:p>
          <a:p>
            <a:pPr lvl="0"/>
            <a:r>
              <a:rPr lang="en-US" sz="2000" dirty="0" smtClean="0"/>
              <a:t>In </a:t>
            </a:r>
            <a:r>
              <a:rPr lang="en-US" sz="2000" dirty="0"/>
              <a:t>particular, paragraph 900.5 addresses this issue in the same way as paragraph 400.5 with respect to audit and review </a:t>
            </a:r>
            <a:r>
              <a:rPr lang="en-US" sz="2000" dirty="0" smtClean="0"/>
              <a:t>engagements </a:t>
            </a:r>
          </a:p>
          <a:p>
            <a:pPr lvl="0"/>
            <a:r>
              <a:rPr lang="en-US" sz="2000" dirty="0" smtClean="0"/>
              <a:t>The </a:t>
            </a:r>
            <a:r>
              <a:rPr lang="en-US" sz="2000" dirty="0"/>
              <a:t>TF believes, therefore, that the matter raised is already addressed in Part </a:t>
            </a:r>
            <a:r>
              <a:rPr lang="en-US" sz="2000" dirty="0" smtClean="0"/>
              <a:t>4B and does not propose any revisions to Part 4B</a:t>
            </a:r>
            <a:endParaRPr lang="en-US" sz="2000" dirty="0"/>
          </a:p>
          <a:p>
            <a:endParaRPr lang="en-US" sz="2000" dirty="0"/>
          </a:p>
        </p:txBody>
      </p:sp>
      <p:sp>
        <p:nvSpPr>
          <p:cNvPr id="4" name="Title 3"/>
          <p:cNvSpPr>
            <a:spLocks noGrp="1"/>
          </p:cNvSpPr>
          <p:nvPr>
            <p:ph type="title"/>
          </p:nvPr>
        </p:nvSpPr>
        <p:spPr>
          <a:xfrm>
            <a:off x="374698" y="361950"/>
            <a:ext cx="7543800" cy="400050"/>
          </a:xfrm>
        </p:spPr>
        <p:txBody>
          <a:bodyPr/>
          <a:lstStyle/>
          <a:p>
            <a:r>
              <a:rPr lang="en-US" dirty="0" smtClean="0"/>
              <a:t>TF response on the issue of objectivity</a:t>
            </a:r>
            <a:endParaRPr lang="en-US" dirty="0"/>
          </a:p>
        </p:txBody>
      </p:sp>
    </p:spTree>
    <p:extLst>
      <p:ext uri="{BB962C8B-B14F-4D97-AF65-F5344CB8AC3E}">
        <p14:creationId xmlns:p14="http://schemas.microsoft.com/office/powerpoint/2010/main" val="19828865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sz="1800" dirty="0" smtClean="0"/>
              <a:t>900.16 A1 – Suggestion to amend last paragraph to provide more certainty, </a:t>
            </a:r>
            <a:r>
              <a:rPr lang="en-US" sz="1800" dirty="0" err="1" smtClean="0"/>
              <a:t>eg</a:t>
            </a:r>
            <a:r>
              <a:rPr lang="en-US" sz="1800" dirty="0" smtClean="0"/>
              <a:t> to read:  </a:t>
            </a:r>
            <a:r>
              <a:rPr lang="en-US" sz="1800" i="1" dirty="0" smtClean="0"/>
              <a:t>‘If the firm determines that the threat created by any such interest or relationship with a particular responsible party would be trivial and inconsequential, it </a:t>
            </a:r>
            <a:r>
              <a:rPr lang="en-US" sz="1800" i="1" strike="sngStrike" dirty="0" smtClean="0"/>
              <a:t>might</a:t>
            </a:r>
            <a:r>
              <a:rPr lang="en-US" sz="1800" i="1" dirty="0" smtClean="0"/>
              <a:t> is not </a:t>
            </a:r>
            <a:r>
              <a:rPr lang="en-US" sz="1800" i="1" strike="sngStrike" dirty="0" smtClean="0"/>
              <a:t>be </a:t>
            </a:r>
            <a:r>
              <a:rPr lang="en-US" sz="1800" i="1" dirty="0" smtClean="0"/>
              <a:t>necessary to apply </a:t>
            </a:r>
            <a:r>
              <a:rPr lang="en-US" sz="1800" i="1" strike="sngStrike" dirty="0" smtClean="0"/>
              <a:t>all of</a:t>
            </a:r>
            <a:r>
              <a:rPr lang="en-US" sz="1800" i="1" dirty="0" smtClean="0"/>
              <a:t> the provisions of this section to that party.’</a:t>
            </a:r>
          </a:p>
          <a:p>
            <a:r>
              <a:rPr lang="en-US" sz="1800" dirty="0" smtClean="0"/>
              <a:t>Three Board members queried the convention for referring to ‘client’ rather than ’assurance client’.  The convention is to abbreviate to ‘client’ when it refers back to ‘assurance client’ already defined, either earlier in the same paragraph or in an immediately preceding paragraph.  In all cases queried, the treatment in Part 4B exactly mirrors the equivalent paragraph in Part 4A </a:t>
            </a:r>
            <a:endParaRPr lang="en-US" sz="1800" dirty="0"/>
          </a:p>
        </p:txBody>
      </p:sp>
      <p:sp>
        <p:nvSpPr>
          <p:cNvPr id="4" name="Title 3"/>
          <p:cNvSpPr>
            <a:spLocks noGrp="1"/>
          </p:cNvSpPr>
          <p:nvPr>
            <p:ph type="title"/>
          </p:nvPr>
        </p:nvSpPr>
        <p:spPr>
          <a:xfrm>
            <a:off x="374698" y="361950"/>
            <a:ext cx="7543800" cy="400050"/>
          </a:xfrm>
        </p:spPr>
        <p:txBody>
          <a:bodyPr/>
          <a:lstStyle/>
          <a:p>
            <a:r>
              <a:rPr lang="en-US" dirty="0" smtClean="0"/>
              <a:t>Advance comments from Board members - 1</a:t>
            </a:r>
            <a:endParaRPr lang="en-US" dirty="0"/>
          </a:p>
        </p:txBody>
      </p:sp>
    </p:spTree>
    <p:extLst>
      <p:ext uri="{BB962C8B-B14F-4D97-AF65-F5344CB8AC3E}">
        <p14:creationId xmlns:p14="http://schemas.microsoft.com/office/powerpoint/2010/main" val="21042302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500" dirty="0" smtClean="0"/>
              <a:t>Add definition of Subject </a:t>
            </a:r>
            <a:r>
              <a:rPr lang="en-US" sz="1500" dirty="0"/>
              <a:t>M</a:t>
            </a:r>
            <a:r>
              <a:rPr lang="en-US" sz="1500" dirty="0" smtClean="0"/>
              <a:t>atter Information: </a:t>
            </a:r>
            <a:r>
              <a:rPr lang="en-US" sz="1500" i="1" dirty="0" smtClean="0"/>
              <a:t>‘The outcome of the measurement or evaluation of the underlying subject matter against the criteria, that is, the information that results from applying the criteria to the underlying subject matter.’</a:t>
            </a:r>
          </a:p>
          <a:p>
            <a:r>
              <a:rPr lang="en-US" sz="1500" dirty="0" smtClean="0"/>
              <a:t>Can then amend paragraph 900.7 to delete the embedded definition of subject matter information:  ‘</a:t>
            </a:r>
            <a:r>
              <a:rPr lang="en-CA" sz="1500" i="1" dirty="0" smtClean="0"/>
              <a:t>In </a:t>
            </a:r>
            <a:r>
              <a:rPr lang="en-CA" sz="1500" i="1" dirty="0"/>
              <a:t>an assurance engagement, the firm aims to obtain sufficient appropriate evidence in order to express a conclusion designed to enhance the degree of confidence of the intended users other than the responsible party about the subject matter information </a:t>
            </a:r>
            <a:r>
              <a:rPr lang="en-CA" sz="1500" i="1" strike="sngStrike" dirty="0"/>
              <a:t>(that is, the outcome of the measurement or evaluation of an underlying subject matter against criteria)</a:t>
            </a:r>
            <a:r>
              <a:rPr lang="en-CA" sz="1500" i="1" dirty="0"/>
              <a:t>. ISAE 3000 describes the elements and objectives of an assurance engagement conducted under that Standard and the Assurance Framework provides a general description of assurance engagements</a:t>
            </a:r>
            <a:r>
              <a:rPr lang="en-CA" sz="1500" i="1" dirty="0" smtClean="0"/>
              <a:t>.’</a:t>
            </a:r>
          </a:p>
          <a:p>
            <a:r>
              <a:rPr lang="en-CA" sz="1500" i="1" dirty="0" smtClean="0"/>
              <a:t>If adding definition of Subject Matter Information, should also add definition of Underlying Subject Matter:  ‘The phenomenon that is measured or evaluated by applying criteria.’</a:t>
            </a:r>
            <a:endParaRPr lang="en-US" sz="1500" i="1" dirty="0"/>
          </a:p>
          <a:p>
            <a:endParaRPr lang="en-US" sz="1800" dirty="0" smtClean="0"/>
          </a:p>
          <a:p>
            <a:r>
              <a:rPr lang="en-US" sz="1800" dirty="0"/>
              <a:t>	</a:t>
            </a:r>
          </a:p>
          <a:p>
            <a:pPr lvl="1"/>
            <a:endParaRPr lang="en-US" sz="1400" i="1" dirty="0" smtClean="0"/>
          </a:p>
          <a:p>
            <a:pPr lvl="1"/>
            <a:r>
              <a:rPr lang="en-US" sz="1400" i="1" dirty="0" smtClean="0"/>
              <a:t> </a:t>
            </a:r>
          </a:p>
        </p:txBody>
      </p:sp>
      <p:sp>
        <p:nvSpPr>
          <p:cNvPr id="4" name="Title 3"/>
          <p:cNvSpPr>
            <a:spLocks noGrp="1"/>
          </p:cNvSpPr>
          <p:nvPr>
            <p:ph type="title"/>
          </p:nvPr>
        </p:nvSpPr>
        <p:spPr>
          <a:xfrm>
            <a:off x="374698" y="361950"/>
            <a:ext cx="7543800" cy="400050"/>
          </a:xfrm>
        </p:spPr>
        <p:txBody>
          <a:bodyPr/>
          <a:lstStyle/>
          <a:p>
            <a:r>
              <a:rPr lang="en-US" dirty="0" smtClean="0"/>
              <a:t>Advance comments from Board members - 2</a:t>
            </a:r>
            <a:endParaRPr lang="en-US" dirty="0"/>
          </a:p>
        </p:txBody>
      </p:sp>
    </p:spTree>
    <p:extLst>
      <p:ext uri="{BB962C8B-B14F-4D97-AF65-F5344CB8AC3E}">
        <p14:creationId xmlns:p14="http://schemas.microsoft.com/office/powerpoint/2010/main" val="2474314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endParaRPr lang="en-US" sz="1800" i="1" dirty="0" smtClean="0"/>
          </a:p>
          <a:p>
            <a:r>
              <a:rPr lang="en-US" sz="1800" dirty="0" smtClean="0"/>
              <a:t>Amend definition of Responsible Party to read:  </a:t>
            </a:r>
            <a:r>
              <a:rPr lang="en-US" sz="1800" i="1" dirty="0" smtClean="0"/>
              <a:t>‘In an attestation </a:t>
            </a:r>
            <a:r>
              <a:rPr lang="en-US" sz="1800" i="1" u="sng" dirty="0" smtClean="0"/>
              <a:t>engagement</a:t>
            </a:r>
            <a:r>
              <a:rPr lang="en-US" sz="1800" i="1" dirty="0" smtClean="0"/>
              <a:t> or direct </a:t>
            </a:r>
            <a:r>
              <a:rPr lang="en-US" sz="1800" i="1" strike="sngStrike" dirty="0" smtClean="0"/>
              <a:t>assurance</a:t>
            </a:r>
            <a:r>
              <a:rPr lang="en-US" sz="1800" i="1" dirty="0" smtClean="0"/>
              <a:t> engagement, the party responsible for the underlying subject matter’</a:t>
            </a:r>
          </a:p>
          <a:p>
            <a:r>
              <a:rPr lang="en-US" sz="1800" dirty="0" smtClean="0"/>
              <a:t>Delete definition of ‘measurer or evaluator’ as this is used only once in the text and is defined in the text (900.14 A2)</a:t>
            </a:r>
          </a:p>
        </p:txBody>
      </p:sp>
      <p:sp>
        <p:nvSpPr>
          <p:cNvPr id="4" name="Title 3"/>
          <p:cNvSpPr>
            <a:spLocks noGrp="1"/>
          </p:cNvSpPr>
          <p:nvPr>
            <p:ph type="title"/>
          </p:nvPr>
        </p:nvSpPr>
        <p:spPr>
          <a:xfrm>
            <a:off x="374698" y="361950"/>
            <a:ext cx="7543800" cy="400050"/>
          </a:xfrm>
        </p:spPr>
        <p:txBody>
          <a:bodyPr/>
          <a:lstStyle/>
          <a:p>
            <a:r>
              <a:rPr lang="en-US" dirty="0" smtClean="0"/>
              <a:t>Advance comments from Board members - 3</a:t>
            </a:r>
            <a:endParaRPr lang="en-US" dirty="0"/>
          </a:p>
        </p:txBody>
      </p:sp>
    </p:spTree>
    <p:extLst>
      <p:ext uri="{BB962C8B-B14F-4D97-AF65-F5344CB8AC3E}">
        <p14:creationId xmlns:p14="http://schemas.microsoft.com/office/powerpoint/2010/main" val="4933911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sz="2000" dirty="0" smtClean="0"/>
              <a:t>Do members have any comments on the matters discussed, including on the proposed changes arising from the advance comments received from Board members?</a:t>
            </a:r>
          </a:p>
          <a:p>
            <a:pPr lvl="0"/>
            <a:r>
              <a:rPr lang="en-US" sz="2000" dirty="0" smtClean="0"/>
              <a:t>Do members wish to propose any other revisions to the draft Exposure Draft?</a:t>
            </a:r>
            <a:endParaRPr lang="en-US" sz="2000" dirty="0"/>
          </a:p>
          <a:p>
            <a:endParaRPr lang="en-US" sz="2000" dirty="0"/>
          </a:p>
        </p:txBody>
      </p:sp>
      <p:sp>
        <p:nvSpPr>
          <p:cNvPr id="4" name="Title 3"/>
          <p:cNvSpPr>
            <a:spLocks noGrp="1"/>
          </p:cNvSpPr>
          <p:nvPr>
            <p:ph type="title"/>
          </p:nvPr>
        </p:nvSpPr>
        <p:spPr>
          <a:xfrm>
            <a:off x="381000" y="361950"/>
            <a:ext cx="7543800" cy="400050"/>
          </a:xfrm>
        </p:spPr>
        <p:txBody>
          <a:bodyPr/>
          <a:lstStyle/>
          <a:p>
            <a:r>
              <a:rPr lang="en-US" dirty="0" smtClean="0"/>
              <a:t>Matters for consideration</a:t>
            </a:r>
            <a:endParaRPr lang="en-US" dirty="0"/>
          </a:p>
        </p:txBody>
      </p:sp>
    </p:spTree>
    <p:extLst>
      <p:ext uri="{BB962C8B-B14F-4D97-AF65-F5344CB8AC3E}">
        <p14:creationId xmlns:p14="http://schemas.microsoft.com/office/powerpoint/2010/main" val="9187350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sz="2000" dirty="0" smtClean="0"/>
              <a:t>Ken to advise</a:t>
            </a:r>
            <a:endParaRPr lang="en-US" sz="2000" dirty="0"/>
          </a:p>
          <a:p>
            <a:endParaRPr lang="en-US" sz="2000" dirty="0"/>
          </a:p>
        </p:txBody>
      </p:sp>
      <p:sp>
        <p:nvSpPr>
          <p:cNvPr id="4" name="Title 3"/>
          <p:cNvSpPr>
            <a:spLocks noGrp="1"/>
          </p:cNvSpPr>
          <p:nvPr>
            <p:ph type="title"/>
          </p:nvPr>
        </p:nvSpPr>
        <p:spPr>
          <a:xfrm>
            <a:off x="457200" y="438150"/>
            <a:ext cx="7543800" cy="400050"/>
          </a:xfrm>
        </p:spPr>
        <p:txBody>
          <a:bodyPr/>
          <a:lstStyle/>
          <a:p>
            <a:r>
              <a:rPr lang="en-US" dirty="0" smtClean="0"/>
              <a:t>Proposed Timeline and Effective Date</a:t>
            </a:r>
            <a:endParaRPr lang="en-US" dirty="0"/>
          </a:p>
        </p:txBody>
      </p:sp>
      <p:graphicFrame>
        <p:nvGraphicFramePr>
          <p:cNvPr id="5" name="Content Placeholder 4"/>
          <p:cNvGraphicFramePr>
            <a:graphicFrameLocks/>
          </p:cNvGraphicFramePr>
          <p:nvPr>
            <p:extLst>
              <p:ext uri="{D42A27DB-BD31-4B8C-83A1-F6EECF244321}">
                <p14:modId xmlns:p14="http://schemas.microsoft.com/office/powerpoint/2010/main" val="2166972160"/>
              </p:ext>
            </p:extLst>
          </p:nvPr>
        </p:nvGraphicFramePr>
        <p:xfrm>
          <a:off x="457200" y="1352550"/>
          <a:ext cx="8458200" cy="3018310"/>
        </p:xfrm>
        <a:graphic>
          <a:graphicData uri="http://schemas.openxmlformats.org/drawingml/2006/table">
            <a:tbl>
              <a:tblPr firstRow="1" firstCol="1" bandRow="1">
                <a:tableStyleId>{5C22544A-7EE6-4342-B048-85BDC9FD1C3A}</a:tableStyleId>
              </a:tblPr>
              <a:tblGrid>
                <a:gridCol w="1870563">
                  <a:extLst>
                    <a:ext uri="{9D8B030D-6E8A-4147-A177-3AD203B41FA5}">
                      <a16:colId xmlns:a16="http://schemas.microsoft.com/office/drawing/2014/main" xmlns="" val="2323478176"/>
                    </a:ext>
                  </a:extLst>
                </a:gridCol>
                <a:gridCol w="6587637">
                  <a:extLst>
                    <a:ext uri="{9D8B030D-6E8A-4147-A177-3AD203B41FA5}">
                      <a16:colId xmlns:a16="http://schemas.microsoft.com/office/drawing/2014/main" xmlns="" val="3735443746"/>
                    </a:ext>
                  </a:extLst>
                </a:gridCol>
              </a:tblGrid>
              <a:tr h="304800">
                <a:tc>
                  <a:txBody>
                    <a:bodyPr/>
                    <a:lstStyle/>
                    <a:p>
                      <a:pPr algn="ctr">
                        <a:lnSpc>
                          <a:spcPct val="100000"/>
                        </a:lnSpc>
                        <a:spcBef>
                          <a:spcPts val="600"/>
                        </a:spcBef>
                        <a:spcAft>
                          <a:spcPts val="600"/>
                        </a:spcAft>
                      </a:pPr>
                      <a:r>
                        <a:rPr lang="en-US" sz="1600" b="1" kern="1200" dirty="0">
                          <a:solidFill>
                            <a:schemeClr val="lt1"/>
                          </a:solidFill>
                          <a:effectLst/>
                          <a:latin typeface="+mn-lt"/>
                          <a:ea typeface="+mn-ea"/>
                          <a:cs typeface="+mn-cs"/>
                        </a:rPr>
                        <a:t>Indicative Timing </a:t>
                      </a:r>
                    </a:p>
                  </a:txBody>
                  <a:tcPr marL="68580" marR="68580" marT="0" marB="0"/>
                </a:tc>
                <a:tc>
                  <a:txBody>
                    <a:bodyPr/>
                    <a:lstStyle/>
                    <a:p>
                      <a:pPr algn="ctr">
                        <a:lnSpc>
                          <a:spcPct val="100000"/>
                        </a:lnSpc>
                        <a:spcBef>
                          <a:spcPts val="600"/>
                        </a:spcBef>
                        <a:spcAft>
                          <a:spcPts val="600"/>
                        </a:spcAft>
                      </a:pPr>
                      <a:r>
                        <a:rPr lang="en-US" sz="1600" b="1" kern="1200" dirty="0" smtClean="0">
                          <a:solidFill>
                            <a:schemeClr val="lt1"/>
                          </a:solidFill>
                          <a:effectLst/>
                          <a:latin typeface="+mn-lt"/>
                          <a:ea typeface="+mn-ea"/>
                          <a:cs typeface="+mn-cs"/>
                        </a:rPr>
                        <a:t>Milestone</a:t>
                      </a:r>
                      <a:endParaRPr lang="en-US" sz="1600" b="1" kern="1200" dirty="0">
                        <a:solidFill>
                          <a:schemeClr val="lt1"/>
                        </a:solidFill>
                        <a:effectLst/>
                        <a:latin typeface="+mn-lt"/>
                        <a:ea typeface="+mn-ea"/>
                        <a:cs typeface="+mn-cs"/>
                      </a:endParaRPr>
                    </a:p>
                  </a:txBody>
                  <a:tcPr marL="68580" marR="68580" marT="0" marB="0"/>
                </a:tc>
                <a:extLst>
                  <a:ext uri="{0D108BD9-81ED-4DB2-BD59-A6C34878D82A}">
                    <a16:rowId xmlns:a16="http://schemas.microsoft.com/office/drawing/2014/main" xmlns="" val="271805886"/>
                  </a:ext>
                </a:extLst>
              </a:tr>
              <a:tr h="762000">
                <a:tc>
                  <a:txBody>
                    <a:bodyPr/>
                    <a:lstStyle/>
                    <a:p>
                      <a:pPr algn="l">
                        <a:lnSpc>
                          <a:spcPct val="200000"/>
                        </a:lnSpc>
                        <a:spcBef>
                          <a:spcPts val="600"/>
                        </a:spcBef>
                        <a:spcAft>
                          <a:spcPts val="600"/>
                        </a:spcAft>
                      </a:pPr>
                      <a:r>
                        <a:rPr lang="en-US" sz="1600" dirty="0" smtClean="0">
                          <a:effectLst/>
                        </a:rPr>
                        <a:t>March 2019</a:t>
                      </a:r>
                      <a:endParaRPr lang="en-US" sz="16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342900" lvl="0" indent="-342900" algn="l" defTabSz="457200" rtl="0" eaLnBrk="1" latinLnBrk="0" hangingPunct="1">
                        <a:lnSpc>
                          <a:spcPct val="100000"/>
                        </a:lnSpc>
                        <a:spcBef>
                          <a:spcPts val="600"/>
                        </a:spcBef>
                        <a:spcAft>
                          <a:spcPts val="600"/>
                        </a:spcAft>
                        <a:buFont typeface="Symbol" panose="05050102010706020507" pitchFamily="18" charset="2"/>
                        <a:buChar char=""/>
                      </a:pPr>
                      <a:r>
                        <a:rPr lang="en-US" sz="1600" kern="1200" dirty="0">
                          <a:solidFill>
                            <a:schemeClr val="tx2">
                              <a:lumMod val="65000"/>
                              <a:lumOff val="35000"/>
                            </a:schemeClr>
                          </a:solidFill>
                          <a:latin typeface="+mn-lt"/>
                          <a:ea typeface="ＭＳ Ｐゴシック" charset="0"/>
                          <a:cs typeface="ＭＳ Ｐゴシック" charset="0"/>
                        </a:rPr>
                        <a:t>Discussion of </a:t>
                      </a:r>
                      <a:r>
                        <a:rPr lang="en-US" sz="1600" kern="1200" dirty="0" smtClean="0">
                          <a:solidFill>
                            <a:schemeClr val="tx2">
                              <a:lumMod val="65000"/>
                              <a:lumOff val="35000"/>
                            </a:schemeClr>
                          </a:solidFill>
                          <a:latin typeface="+mn-lt"/>
                          <a:ea typeface="ＭＳ Ｐゴシック" charset="0"/>
                          <a:cs typeface="ＭＳ Ｐゴシック" charset="0"/>
                        </a:rPr>
                        <a:t>draft Exposure Draft with </a:t>
                      </a:r>
                      <a:r>
                        <a:rPr lang="en-US" sz="1600" kern="1200" dirty="0">
                          <a:solidFill>
                            <a:schemeClr val="tx2">
                              <a:lumMod val="65000"/>
                              <a:lumOff val="35000"/>
                            </a:schemeClr>
                          </a:solidFill>
                          <a:latin typeface="+mn-lt"/>
                          <a:ea typeface="ＭＳ Ｐゴシック" charset="0"/>
                          <a:cs typeface="ＭＳ Ｐゴシック" charset="0"/>
                        </a:rPr>
                        <a:t>IESBA </a:t>
                      </a:r>
                      <a:r>
                        <a:rPr lang="en-US" sz="1600" kern="1200" dirty="0" smtClean="0">
                          <a:solidFill>
                            <a:schemeClr val="tx2">
                              <a:lumMod val="65000"/>
                              <a:lumOff val="35000"/>
                            </a:schemeClr>
                          </a:solidFill>
                          <a:latin typeface="+mn-lt"/>
                          <a:ea typeface="ＭＳ Ｐゴシック" charset="0"/>
                          <a:cs typeface="ＭＳ Ｐゴシック" charset="0"/>
                        </a:rPr>
                        <a:t>CAG</a:t>
                      </a:r>
                    </a:p>
                    <a:p>
                      <a:pPr marL="342900" lvl="0" indent="-342900" algn="l" defTabSz="457200" rtl="0" eaLnBrk="1" latinLnBrk="0" hangingPunct="1">
                        <a:lnSpc>
                          <a:spcPct val="100000"/>
                        </a:lnSpc>
                        <a:spcBef>
                          <a:spcPts val="600"/>
                        </a:spcBef>
                        <a:spcAft>
                          <a:spcPts val="600"/>
                        </a:spcAft>
                        <a:buFont typeface="Symbol" panose="05050102010706020507" pitchFamily="18" charset="2"/>
                        <a:buChar char=""/>
                      </a:pPr>
                      <a:r>
                        <a:rPr lang="en-US" sz="1600" kern="1200" dirty="0" smtClean="0">
                          <a:solidFill>
                            <a:schemeClr val="tx2">
                              <a:lumMod val="65000"/>
                              <a:lumOff val="35000"/>
                            </a:schemeClr>
                          </a:solidFill>
                          <a:latin typeface="+mn-lt"/>
                          <a:ea typeface="ＭＳ Ｐゴシック" charset="0"/>
                          <a:cs typeface="ＭＳ Ｐゴシック" charset="0"/>
                        </a:rPr>
                        <a:t>Second read and approval of draft Exposure Draft by </a:t>
                      </a:r>
                      <a:r>
                        <a:rPr lang="en-US" sz="1600" kern="1200" dirty="0">
                          <a:solidFill>
                            <a:schemeClr val="tx2">
                              <a:lumMod val="65000"/>
                              <a:lumOff val="35000"/>
                            </a:schemeClr>
                          </a:solidFill>
                          <a:latin typeface="+mn-lt"/>
                          <a:ea typeface="ＭＳ Ｐゴシック" charset="0"/>
                          <a:cs typeface="ＭＳ Ｐゴシック" charset="0"/>
                        </a:rPr>
                        <a:t>IESBA</a:t>
                      </a:r>
                    </a:p>
                  </a:txBody>
                  <a:tcPr marL="68580" marR="68580" marT="0" marB="0"/>
                </a:tc>
                <a:extLst>
                  <a:ext uri="{0D108BD9-81ED-4DB2-BD59-A6C34878D82A}">
                    <a16:rowId xmlns:a16="http://schemas.microsoft.com/office/drawing/2014/main" xmlns="" val="2903388435"/>
                  </a:ext>
                </a:extLst>
              </a:tr>
              <a:tr h="537053">
                <a:tc>
                  <a:txBody>
                    <a:bodyPr/>
                    <a:lstStyle/>
                    <a:p>
                      <a:pPr marL="0" algn="l" defTabSz="457200" rtl="0" eaLnBrk="1" latinLnBrk="0" hangingPunct="1">
                        <a:lnSpc>
                          <a:spcPct val="200000"/>
                        </a:lnSpc>
                        <a:spcBef>
                          <a:spcPts val="600"/>
                        </a:spcBef>
                        <a:spcAft>
                          <a:spcPts val="600"/>
                        </a:spcAft>
                      </a:pPr>
                      <a:r>
                        <a:rPr lang="en-US" sz="1600" b="1" kern="1200" dirty="0" smtClean="0">
                          <a:solidFill>
                            <a:schemeClr val="lt1"/>
                          </a:solidFill>
                          <a:effectLst/>
                          <a:latin typeface="+mn-lt"/>
                          <a:ea typeface="+mn-ea"/>
                          <a:cs typeface="+mn-cs"/>
                        </a:rPr>
                        <a:t>April 2019</a:t>
                      </a:r>
                      <a:endParaRPr lang="en-US" sz="1600" b="1" kern="1200" dirty="0">
                        <a:solidFill>
                          <a:schemeClr val="lt1"/>
                        </a:solidFill>
                        <a:effectLst/>
                        <a:latin typeface="+mn-lt"/>
                        <a:ea typeface="+mn-ea"/>
                        <a:cs typeface="+mn-cs"/>
                      </a:endParaRPr>
                    </a:p>
                  </a:txBody>
                  <a:tcPr marL="68580" marR="68580" marT="0" marB="0"/>
                </a:tc>
                <a:tc>
                  <a:txBody>
                    <a:bodyPr/>
                    <a:lstStyle/>
                    <a:p>
                      <a:pPr marL="342900" lvl="0" indent="-342900" algn="l" defTabSz="457200" rtl="0" eaLnBrk="1" latinLnBrk="0" hangingPunct="1">
                        <a:lnSpc>
                          <a:spcPct val="100000"/>
                        </a:lnSpc>
                        <a:spcBef>
                          <a:spcPts val="600"/>
                        </a:spcBef>
                        <a:spcAft>
                          <a:spcPts val="600"/>
                        </a:spcAft>
                        <a:buFont typeface="Symbol" panose="05050102010706020507" pitchFamily="18" charset="2"/>
                        <a:buChar char=""/>
                      </a:pPr>
                      <a:r>
                        <a:rPr lang="en-US" sz="1600" kern="1200" dirty="0" smtClean="0">
                          <a:solidFill>
                            <a:schemeClr val="tx2">
                              <a:lumMod val="65000"/>
                              <a:lumOff val="35000"/>
                            </a:schemeClr>
                          </a:solidFill>
                          <a:latin typeface="+mn-lt"/>
                          <a:ea typeface="ＭＳ Ｐゴシック" charset="0"/>
                          <a:cs typeface="ＭＳ Ｐゴシック" charset="0"/>
                        </a:rPr>
                        <a:t>Publication of Exposure Draft</a:t>
                      </a:r>
                      <a:endParaRPr lang="en-US" sz="1600" kern="1200" dirty="0">
                        <a:solidFill>
                          <a:schemeClr val="tx2">
                            <a:lumMod val="65000"/>
                            <a:lumOff val="35000"/>
                          </a:schemeClr>
                        </a:solidFill>
                        <a:latin typeface="+mn-lt"/>
                        <a:ea typeface="ＭＳ Ｐゴシック" charset="0"/>
                        <a:cs typeface="ＭＳ Ｐゴシック" charset="0"/>
                      </a:endParaRPr>
                    </a:p>
                  </a:txBody>
                  <a:tcPr marL="68580" marR="68580" marT="0" marB="0"/>
                </a:tc>
                <a:extLst>
                  <a:ext uri="{0D108BD9-81ED-4DB2-BD59-A6C34878D82A}">
                    <a16:rowId xmlns:a16="http://schemas.microsoft.com/office/drawing/2014/main" xmlns="" val="1022049729"/>
                  </a:ext>
                </a:extLst>
              </a:tr>
              <a:tr h="758347">
                <a:tc>
                  <a:txBody>
                    <a:bodyPr/>
                    <a:lstStyle/>
                    <a:p>
                      <a:pPr marL="0" algn="l" defTabSz="457200" rtl="0" eaLnBrk="1" latinLnBrk="0" hangingPunct="1">
                        <a:lnSpc>
                          <a:spcPct val="200000"/>
                        </a:lnSpc>
                        <a:spcBef>
                          <a:spcPts val="600"/>
                        </a:spcBef>
                        <a:spcAft>
                          <a:spcPts val="600"/>
                        </a:spcAft>
                      </a:pPr>
                      <a:r>
                        <a:rPr lang="en-US" sz="1600" b="1" kern="1200" dirty="0" smtClean="0">
                          <a:solidFill>
                            <a:schemeClr val="lt1"/>
                          </a:solidFill>
                          <a:effectLst/>
                          <a:latin typeface="+mn-lt"/>
                          <a:ea typeface="+mn-ea"/>
                          <a:cs typeface="+mn-cs"/>
                        </a:rPr>
                        <a:t>September </a:t>
                      </a:r>
                      <a:r>
                        <a:rPr lang="en-US" sz="1600" b="1" kern="1200" dirty="0">
                          <a:solidFill>
                            <a:schemeClr val="lt1"/>
                          </a:solidFill>
                          <a:effectLst/>
                          <a:latin typeface="+mn-lt"/>
                          <a:ea typeface="+mn-ea"/>
                          <a:cs typeface="+mn-cs"/>
                        </a:rPr>
                        <a:t>2019 </a:t>
                      </a:r>
                    </a:p>
                  </a:txBody>
                  <a:tcPr marL="68580" marR="68580" marT="0" marB="0"/>
                </a:tc>
                <a:tc>
                  <a:txBody>
                    <a:bodyPr/>
                    <a:lstStyle/>
                    <a:p>
                      <a:pPr marL="342900" lvl="0" indent="-342900" algn="l" defTabSz="457200" rtl="0" eaLnBrk="1" latinLnBrk="0" hangingPunct="1">
                        <a:lnSpc>
                          <a:spcPct val="100000"/>
                        </a:lnSpc>
                        <a:spcBef>
                          <a:spcPts val="600"/>
                        </a:spcBef>
                        <a:spcAft>
                          <a:spcPts val="600"/>
                        </a:spcAft>
                        <a:buFont typeface="Symbol" panose="05050102010706020507" pitchFamily="18" charset="2"/>
                        <a:buChar char=""/>
                      </a:pPr>
                      <a:r>
                        <a:rPr lang="en-US" sz="1600" kern="1200" dirty="0" smtClean="0">
                          <a:solidFill>
                            <a:schemeClr val="tx2">
                              <a:lumMod val="65000"/>
                              <a:lumOff val="35000"/>
                            </a:schemeClr>
                          </a:solidFill>
                          <a:latin typeface="+mn-lt"/>
                          <a:ea typeface="ＭＳ Ｐゴシック" charset="0"/>
                          <a:cs typeface="ＭＳ Ｐゴシック" charset="0"/>
                        </a:rPr>
                        <a:t>Consideration of responses by IESBA</a:t>
                      </a:r>
                      <a:endParaRPr lang="en-US" sz="1600" kern="1200" dirty="0">
                        <a:solidFill>
                          <a:schemeClr val="tx2">
                            <a:lumMod val="65000"/>
                            <a:lumOff val="35000"/>
                          </a:schemeClr>
                        </a:solidFill>
                        <a:latin typeface="+mn-lt"/>
                        <a:ea typeface="ＭＳ Ｐゴシック" charset="0"/>
                        <a:cs typeface="ＭＳ Ｐゴシック" charset="0"/>
                      </a:endParaRPr>
                    </a:p>
                    <a:p>
                      <a:pPr marL="342900" lvl="0" indent="-342900" algn="l" defTabSz="457200" rtl="0" eaLnBrk="1" latinLnBrk="0" hangingPunct="1">
                        <a:lnSpc>
                          <a:spcPct val="100000"/>
                        </a:lnSpc>
                        <a:spcBef>
                          <a:spcPts val="600"/>
                        </a:spcBef>
                        <a:spcAft>
                          <a:spcPts val="600"/>
                        </a:spcAft>
                        <a:buFont typeface="Symbol" panose="05050102010706020507" pitchFamily="18" charset="2"/>
                        <a:buChar char=""/>
                      </a:pPr>
                      <a:r>
                        <a:rPr lang="en-US" sz="1600" kern="1200" dirty="0" smtClean="0">
                          <a:solidFill>
                            <a:schemeClr val="tx2">
                              <a:lumMod val="65000"/>
                              <a:lumOff val="35000"/>
                            </a:schemeClr>
                          </a:solidFill>
                          <a:latin typeface="+mn-lt"/>
                          <a:ea typeface="ＭＳ Ｐゴシック" charset="0"/>
                          <a:cs typeface="ＭＳ Ｐゴシック" charset="0"/>
                        </a:rPr>
                        <a:t>First </a:t>
                      </a:r>
                      <a:r>
                        <a:rPr lang="en-US" sz="1600" kern="1200" dirty="0">
                          <a:solidFill>
                            <a:schemeClr val="tx2">
                              <a:lumMod val="65000"/>
                              <a:lumOff val="35000"/>
                            </a:schemeClr>
                          </a:solidFill>
                          <a:latin typeface="+mn-lt"/>
                          <a:ea typeface="ＭＳ Ｐゴシック" charset="0"/>
                          <a:cs typeface="ＭＳ Ｐゴシック" charset="0"/>
                        </a:rPr>
                        <a:t>read </a:t>
                      </a:r>
                      <a:r>
                        <a:rPr lang="en-US" sz="1600" kern="1200" dirty="0" smtClean="0">
                          <a:solidFill>
                            <a:schemeClr val="tx2">
                              <a:lumMod val="65000"/>
                              <a:lumOff val="35000"/>
                            </a:schemeClr>
                          </a:solidFill>
                          <a:latin typeface="+mn-lt"/>
                          <a:ea typeface="ＭＳ Ｐゴシック" charset="0"/>
                          <a:cs typeface="ＭＳ Ｐゴシック" charset="0"/>
                        </a:rPr>
                        <a:t>of proposed revised Part 4B</a:t>
                      </a:r>
                      <a:endParaRPr lang="en-US" sz="1600" kern="1200" dirty="0">
                        <a:solidFill>
                          <a:schemeClr val="tx2">
                            <a:lumMod val="65000"/>
                            <a:lumOff val="35000"/>
                          </a:schemeClr>
                        </a:solidFill>
                        <a:latin typeface="+mn-lt"/>
                        <a:ea typeface="ＭＳ Ｐゴシック" charset="0"/>
                        <a:cs typeface="ＭＳ Ｐゴシック" charset="0"/>
                      </a:endParaRPr>
                    </a:p>
                  </a:txBody>
                  <a:tcPr marL="68580" marR="68580" marT="0" marB="0"/>
                </a:tc>
                <a:extLst>
                  <a:ext uri="{0D108BD9-81ED-4DB2-BD59-A6C34878D82A}">
                    <a16:rowId xmlns:a16="http://schemas.microsoft.com/office/drawing/2014/main" xmlns="" val="2233330881"/>
                  </a:ext>
                </a:extLst>
              </a:tr>
              <a:tr h="656110">
                <a:tc>
                  <a:txBody>
                    <a:bodyPr/>
                    <a:lstStyle/>
                    <a:p>
                      <a:pPr marL="0" algn="l" defTabSz="457200" rtl="0" eaLnBrk="1" latinLnBrk="0" hangingPunct="1">
                        <a:lnSpc>
                          <a:spcPct val="200000"/>
                        </a:lnSpc>
                        <a:spcBef>
                          <a:spcPts val="600"/>
                        </a:spcBef>
                        <a:spcAft>
                          <a:spcPts val="600"/>
                        </a:spcAft>
                      </a:pPr>
                      <a:r>
                        <a:rPr lang="en-US" sz="1600" b="1" kern="1200" dirty="0" smtClean="0">
                          <a:solidFill>
                            <a:schemeClr val="lt1"/>
                          </a:solidFill>
                          <a:effectLst/>
                          <a:latin typeface="+mn-lt"/>
                          <a:ea typeface="+mn-ea"/>
                          <a:cs typeface="+mn-cs"/>
                        </a:rPr>
                        <a:t>December 2019</a:t>
                      </a:r>
                      <a:endParaRPr lang="en-US" sz="1600" b="1" kern="1200" dirty="0">
                        <a:solidFill>
                          <a:schemeClr val="lt1"/>
                        </a:solidFill>
                        <a:effectLst/>
                        <a:latin typeface="+mn-lt"/>
                        <a:ea typeface="+mn-ea"/>
                        <a:cs typeface="+mn-cs"/>
                      </a:endParaRPr>
                    </a:p>
                  </a:txBody>
                  <a:tcPr marL="68580" marR="68580" marT="0" marB="0"/>
                </a:tc>
                <a:tc>
                  <a:txBody>
                    <a:bodyPr/>
                    <a:lstStyle/>
                    <a:p>
                      <a:pPr marL="342900" lvl="0" indent="-342900" algn="l" defTabSz="457200" rtl="0" eaLnBrk="1" latinLnBrk="0" hangingPunct="1">
                        <a:lnSpc>
                          <a:spcPct val="100000"/>
                        </a:lnSpc>
                        <a:spcBef>
                          <a:spcPts val="600"/>
                        </a:spcBef>
                        <a:spcAft>
                          <a:spcPts val="600"/>
                        </a:spcAft>
                        <a:buFont typeface="Symbol" panose="05050102010706020507" pitchFamily="18" charset="2"/>
                        <a:buChar char=""/>
                      </a:pPr>
                      <a:r>
                        <a:rPr lang="en-US" sz="1600" kern="1200" dirty="0" smtClean="0">
                          <a:solidFill>
                            <a:schemeClr val="tx2">
                              <a:lumMod val="65000"/>
                              <a:lumOff val="35000"/>
                            </a:schemeClr>
                          </a:solidFill>
                          <a:latin typeface="+mn-lt"/>
                          <a:ea typeface="ＭＳ Ｐゴシック" charset="0"/>
                          <a:cs typeface="ＭＳ Ｐゴシック" charset="0"/>
                        </a:rPr>
                        <a:t>Approval of revised Part 4B of the Code (to become effective in June 2021)</a:t>
                      </a:r>
                      <a:endParaRPr lang="en-US" sz="1600" kern="1200" dirty="0">
                        <a:solidFill>
                          <a:schemeClr val="tx2">
                            <a:lumMod val="65000"/>
                            <a:lumOff val="35000"/>
                          </a:schemeClr>
                        </a:solidFill>
                        <a:latin typeface="+mn-lt"/>
                        <a:ea typeface="ＭＳ Ｐゴシック" charset="0"/>
                        <a:cs typeface="ＭＳ Ｐゴシック" charset="0"/>
                      </a:endParaRPr>
                    </a:p>
                  </a:txBody>
                  <a:tcPr marL="68580" marR="68580" marT="0" marB="0"/>
                </a:tc>
                <a:extLst>
                  <a:ext uri="{0D108BD9-81ED-4DB2-BD59-A6C34878D82A}">
                    <a16:rowId xmlns:a16="http://schemas.microsoft.com/office/drawing/2014/main" xmlns="" val="1084053761"/>
                  </a:ext>
                </a:extLst>
              </a:tr>
            </a:tbl>
          </a:graphicData>
        </a:graphic>
      </p:graphicFrame>
    </p:spTree>
    <p:extLst>
      <p:ext uri="{BB962C8B-B14F-4D97-AF65-F5344CB8AC3E}">
        <p14:creationId xmlns:p14="http://schemas.microsoft.com/office/powerpoint/2010/main" val="13290241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2667" y="1276350"/>
            <a:ext cx="6255327" cy="3063240"/>
          </a:xfrm>
        </p:spPr>
        <p:txBody>
          <a:bodyPr/>
          <a:lstStyle/>
          <a:p>
            <a:pPr>
              <a:spcAft>
                <a:spcPts val="600"/>
              </a:spcAft>
              <a:buFont typeface="Arial" panose="020B0604020202020204" pitchFamily="34" charset="0"/>
              <a:buChar char="•"/>
            </a:pPr>
            <a:r>
              <a:rPr lang="en-US" sz="2000" dirty="0" smtClean="0"/>
              <a:t>To review Part </a:t>
            </a:r>
            <a:r>
              <a:rPr lang="en-US" sz="2000" dirty="0"/>
              <a:t>4B of the </a:t>
            </a:r>
            <a:r>
              <a:rPr lang="en-US" sz="2000" dirty="0" smtClean="0"/>
              <a:t>revised and restructured </a:t>
            </a:r>
            <a:r>
              <a:rPr lang="en-US" sz="2000" dirty="0"/>
              <a:t>Code </a:t>
            </a:r>
            <a:r>
              <a:rPr lang="en-US" sz="2000" dirty="0" smtClean="0"/>
              <a:t>for </a:t>
            </a:r>
            <a:r>
              <a:rPr lang="en-US" sz="2000" dirty="0"/>
              <a:t>any </a:t>
            </a:r>
            <a:r>
              <a:rPr lang="en-US" sz="2000" dirty="0" smtClean="0"/>
              <a:t>revisions needed to align with </a:t>
            </a:r>
            <a:r>
              <a:rPr lang="en-US" sz="2000" dirty="0"/>
              <a:t>the revised ISAE </a:t>
            </a:r>
            <a:r>
              <a:rPr lang="en-US" sz="2000" dirty="0" smtClean="0"/>
              <a:t>3000</a:t>
            </a:r>
          </a:p>
          <a:p>
            <a:pPr>
              <a:spcAft>
                <a:spcPts val="600"/>
              </a:spcAft>
              <a:buFont typeface="Arial" panose="020B0604020202020204" pitchFamily="34" charset="0"/>
              <a:buChar char="•"/>
            </a:pPr>
            <a:r>
              <a:rPr lang="en-US" sz="2000" dirty="0" smtClean="0"/>
              <a:t>No intention to re-open any </a:t>
            </a:r>
            <a:r>
              <a:rPr lang="en-US" sz="2000" dirty="0"/>
              <a:t>discussion </a:t>
            </a:r>
            <a:r>
              <a:rPr lang="en-US" sz="2000" dirty="0" smtClean="0"/>
              <a:t>or to </a:t>
            </a:r>
            <a:r>
              <a:rPr lang="en-US" sz="2000" dirty="0"/>
              <a:t>challenge </a:t>
            </a:r>
            <a:r>
              <a:rPr lang="en-US" sz="2000" dirty="0" smtClean="0"/>
              <a:t>the </a:t>
            </a:r>
            <a:r>
              <a:rPr lang="en-US" sz="2000" dirty="0"/>
              <a:t>concepts of ISAE 3000 (Revised</a:t>
            </a:r>
            <a:r>
              <a:rPr lang="en-US" sz="2000" dirty="0" smtClean="0"/>
              <a:t>)</a:t>
            </a:r>
            <a:endParaRPr lang="en-US" dirty="0" smtClean="0"/>
          </a:p>
        </p:txBody>
      </p:sp>
      <p:sp>
        <p:nvSpPr>
          <p:cNvPr id="4" name="Title 3"/>
          <p:cNvSpPr>
            <a:spLocks noGrp="1"/>
          </p:cNvSpPr>
          <p:nvPr>
            <p:ph type="title"/>
          </p:nvPr>
        </p:nvSpPr>
        <p:spPr>
          <a:xfrm>
            <a:off x="396990" y="357180"/>
            <a:ext cx="7543800" cy="400050"/>
          </a:xfrm>
        </p:spPr>
        <p:txBody>
          <a:bodyPr/>
          <a:lstStyle/>
          <a:p>
            <a:r>
              <a:rPr lang="en-US" sz="2200" dirty="0" smtClean="0"/>
              <a:t>Objectives of the Project</a:t>
            </a:r>
            <a:endParaRPr lang="en-US" sz="2200" dirty="0"/>
          </a:p>
        </p:txBody>
      </p:sp>
      <p:pic>
        <p:nvPicPr>
          <p:cNvPr id="5" name="Picture 4"/>
          <p:cNvPicPr>
            <a:picLocks noChangeAspect="1"/>
          </p:cNvPicPr>
          <p:nvPr/>
        </p:nvPicPr>
        <p:blipFill>
          <a:blip r:embed="rId3"/>
          <a:stretch>
            <a:fillRect/>
          </a:stretch>
        </p:blipFill>
        <p:spPr>
          <a:xfrm>
            <a:off x="6629400" y="1504950"/>
            <a:ext cx="2517866" cy="2115495"/>
          </a:xfrm>
          <a:prstGeom prst="rect">
            <a:avLst/>
          </a:prstGeom>
        </p:spPr>
      </p:pic>
    </p:spTree>
    <p:extLst>
      <p:ext uri="{BB962C8B-B14F-4D97-AF65-F5344CB8AC3E}">
        <p14:creationId xmlns:p14="http://schemas.microsoft.com/office/powerpoint/2010/main" val="14273131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59861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0062" y="1276350"/>
            <a:ext cx="6255327" cy="3063240"/>
          </a:xfrm>
        </p:spPr>
        <p:txBody>
          <a:bodyPr/>
          <a:lstStyle/>
          <a:p>
            <a:pPr>
              <a:spcAft>
                <a:spcPts val="600"/>
              </a:spcAft>
              <a:buFont typeface="Arial" panose="020B0604020202020204" pitchFamily="34" charset="0"/>
              <a:buChar char="•"/>
            </a:pPr>
            <a:r>
              <a:rPr lang="en-US" sz="2000" dirty="0" smtClean="0"/>
              <a:t>To update the IESBA on developments since the first read of the draft Exposure Draft in December 2018</a:t>
            </a:r>
          </a:p>
          <a:p>
            <a:pPr>
              <a:spcAft>
                <a:spcPts val="600"/>
              </a:spcAft>
              <a:buFont typeface="Arial" panose="020B0604020202020204" pitchFamily="34" charset="0"/>
              <a:buChar char="•"/>
            </a:pPr>
            <a:r>
              <a:rPr lang="en-US" sz="2000" dirty="0" smtClean="0"/>
              <a:t>To complete a second read of the draft Exposure Draft (Agenda item 3-C)</a:t>
            </a:r>
          </a:p>
          <a:p>
            <a:pPr>
              <a:spcAft>
                <a:spcPts val="600"/>
              </a:spcAft>
              <a:buFont typeface="Arial" panose="020B0604020202020204" pitchFamily="34" charset="0"/>
              <a:buChar char="•"/>
            </a:pPr>
            <a:r>
              <a:rPr lang="en-US" sz="2000" dirty="0" smtClean="0"/>
              <a:t>To approve the Exposure Draft for publication</a:t>
            </a:r>
            <a:endParaRPr lang="en-US" dirty="0" smtClean="0"/>
          </a:p>
        </p:txBody>
      </p:sp>
      <p:sp>
        <p:nvSpPr>
          <p:cNvPr id="4" name="Title 3"/>
          <p:cNvSpPr>
            <a:spLocks noGrp="1"/>
          </p:cNvSpPr>
          <p:nvPr>
            <p:ph type="title"/>
          </p:nvPr>
        </p:nvSpPr>
        <p:spPr>
          <a:xfrm>
            <a:off x="374073" y="361950"/>
            <a:ext cx="7543800" cy="400050"/>
          </a:xfrm>
        </p:spPr>
        <p:txBody>
          <a:bodyPr/>
          <a:lstStyle/>
          <a:p>
            <a:r>
              <a:rPr lang="en-US" sz="2200" dirty="0" smtClean="0"/>
              <a:t>Objectives of the Session</a:t>
            </a:r>
            <a:endParaRPr lang="en-US" sz="2200" dirty="0"/>
          </a:p>
        </p:txBody>
      </p:sp>
    </p:spTree>
    <p:extLst>
      <p:ext uri="{BB962C8B-B14F-4D97-AF65-F5344CB8AC3E}">
        <p14:creationId xmlns:p14="http://schemas.microsoft.com/office/powerpoint/2010/main" val="21178147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45876"/>
            <a:ext cx="8153400" cy="3063240"/>
          </a:xfrm>
        </p:spPr>
        <p:txBody>
          <a:bodyPr/>
          <a:lstStyle/>
          <a:p>
            <a:pPr lvl="0"/>
            <a:r>
              <a:rPr lang="en-US" sz="2000" dirty="0"/>
              <a:t>The TF met in New York </a:t>
            </a:r>
            <a:r>
              <a:rPr lang="en-US" sz="2000" dirty="0" smtClean="0"/>
              <a:t>on 5</a:t>
            </a:r>
            <a:r>
              <a:rPr lang="en-US" sz="2000" baseline="30000" dirty="0" smtClean="0"/>
              <a:t>th</a:t>
            </a:r>
            <a:r>
              <a:rPr lang="en-US" sz="2000" dirty="0" smtClean="0"/>
              <a:t> and 6</a:t>
            </a:r>
            <a:r>
              <a:rPr lang="en-US" sz="2000" baseline="30000" dirty="0" smtClean="0"/>
              <a:t>th</a:t>
            </a:r>
            <a:r>
              <a:rPr lang="en-US" sz="2000" dirty="0" smtClean="0"/>
              <a:t> December to address the issues raised by IESBA members at the Board meeting. The TF also discussed and agreed a draft of the Explanatory Memorandum to accompany the Exposure Draft</a:t>
            </a:r>
            <a:endParaRPr lang="en-US" sz="2000" dirty="0"/>
          </a:p>
          <a:p>
            <a:pPr lvl="0"/>
            <a:r>
              <a:rPr lang="en-US" sz="2000" dirty="0" smtClean="0"/>
              <a:t>The TF provided the revised draft Exposure Draft to the IAASB representatives in January</a:t>
            </a:r>
          </a:p>
        </p:txBody>
      </p:sp>
      <p:sp>
        <p:nvSpPr>
          <p:cNvPr id="4" name="Title 3"/>
          <p:cNvSpPr>
            <a:spLocks noGrp="1"/>
          </p:cNvSpPr>
          <p:nvPr>
            <p:ph type="title"/>
          </p:nvPr>
        </p:nvSpPr>
        <p:spPr>
          <a:xfrm>
            <a:off x="385583" y="438150"/>
            <a:ext cx="7543800" cy="400050"/>
          </a:xfrm>
        </p:spPr>
        <p:txBody>
          <a:bodyPr/>
          <a:lstStyle/>
          <a:p>
            <a:r>
              <a:rPr lang="en-US" sz="2200" dirty="0" smtClean="0"/>
              <a:t>Developments since the September meeting of IESBA</a:t>
            </a:r>
            <a:endParaRPr lang="en-US" sz="2200" dirty="0"/>
          </a:p>
        </p:txBody>
      </p:sp>
    </p:spTree>
    <p:extLst>
      <p:ext uri="{BB962C8B-B14F-4D97-AF65-F5344CB8AC3E}">
        <p14:creationId xmlns:p14="http://schemas.microsoft.com/office/powerpoint/2010/main" val="5603002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9907" y="361950"/>
            <a:ext cx="7543800" cy="400050"/>
          </a:xfrm>
        </p:spPr>
        <p:txBody>
          <a:bodyPr/>
          <a:lstStyle/>
          <a:p>
            <a:r>
              <a:rPr lang="en-US" sz="2200" dirty="0" smtClean="0"/>
              <a:t>Key changes proposed in the draft Exposure Draft since December</a:t>
            </a:r>
            <a:endParaRPr lang="en-US" sz="2200" dirty="0"/>
          </a:p>
        </p:txBody>
      </p:sp>
      <p:sp>
        <p:nvSpPr>
          <p:cNvPr id="8" name="Content Placeholder 7"/>
          <p:cNvSpPr>
            <a:spLocks noGrp="1"/>
          </p:cNvSpPr>
          <p:nvPr>
            <p:ph idx="1"/>
          </p:nvPr>
        </p:nvSpPr>
        <p:spPr/>
        <p:txBody>
          <a:bodyPr/>
          <a:lstStyle/>
          <a:p>
            <a:r>
              <a:rPr lang="en-US" sz="2000" dirty="0" smtClean="0"/>
              <a:t>Revised definition of Assurance Client</a:t>
            </a:r>
          </a:p>
          <a:p>
            <a:r>
              <a:rPr lang="en-US" sz="2000" dirty="0" smtClean="0"/>
              <a:t>Revisions made to paragraph 900.14 A2 to describe more clearly the circumstances in which the firm needs to be independent of the measurer or evaluator</a:t>
            </a:r>
          </a:p>
          <a:p>
            <a:r>
              <a:rPr lang="en-US" sz="2000" dirty="0" smtClean="0"/>
              <a:t>Definition included in the Glossary of ‘attestation engagements’ and ‘direct engagements’</a:t>
            </a:r>
            <a:endParaRPr lang="en-US" sz="2000" dirty="0"/>
          </a:p>
        </p:txBody>
      </p:sp>
    </p:spTree>
    <p:extLst>
      <p:ext uri="{BB962C8B-B14F-4D97-AF65-F5344CB8AC3E}">
        <p14:creationId xmlns:p14="http://schemas.microsoft.com/office/powerpoint/2010/main" val="828148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52550"/>
            <a:ext cx="8458200" cy="3063240"/>
          </a:xfrm>
        </p:spPr>
        <p:txBody>
          <a:bodyPr/>
          <a:lstStyle/>
          <a:p>
            <a:r>
              <a:rPr lang="en-US" sz="1800" dirty="0" smtClean="0"/>
              <a:t>TF has accepted that it may be confusing to define ‘assurance client’ in terms of entities or individuals and proposes to return to defining ‘assurance client’ as a ‘party’. This would include individuals in circumstances where individuals rather than an entity are the responsible party</a:t>
            </a:r>
          </a:p>
          <a:p>
            <a:r>
              <a:rPr lang="en-US" sz="1800" dirty="0" smtClean="0"/>
              <a:t>Revised definition:</a:t>
            </a:r>
            <a:endParaRPr lang="en-US" sz="1800" dirty="0"/>
          </a:p>
          <a:p>
            <a:pPr marL="352044" lvl="1" indent="0">
              <a:buNone/>
            </a:pPr>
            <a:r>
              <a:rPr lang="en-US" sz="1800" i="1" dirty="0" smtClean="0"/>
              <a:t>‘The </a:t>
            </a:r>
            <a:r>
              <a:rPr lang="en-US" sz="1800" i="1" dirty="0"/>
              <a:t>responsible </a:t>
            </a:r>
            <a:r>
              <a:rPr lang="en-US" sz="1800" i="1" dirty="0" smtClean="0"/>
              <a:t>party </a:t>
            </a:r>
            <a:r>
              <a:rPr lang="en-US" sz="1800" i="1" strike="sngStrike" dirty="0" smtClean="0"/>
              <a:t>(entity or individuals)</a:t>
            </a:r>
            <a:r>
              <a:rPr lang="en-US" sz="1800" i="1" dirty="0" smtClean="0"/>
              <a:t> </a:t>
            </a:r>
            <a:r>
              <a:rPr lang="en-US" sz="1800" i="1" dirty="0"/>
              <a:t>and </a:t>
            </a:r>
            <a:r>
              <a:rPr lang="en-US" sz="1800" i="1" u="sng" dirty="0"/>
              <a:t>also</a:t>
            </a:r>
            <a:r>
              <a:rPr lang="en-US" sz="1800" i="1" dirty="0"/>
              <a:t>, in an attestation engagement, </a:t>
            </a:r>
            <a:r>
              <a:rPr lang="en-US" sz="1800" i="1" dirty="0" smtClean="0"/>
              <a:t>the </a:t>
            </a:r>
            <a:r>
              <a:rPr lang="en-US" sz="1800" i="1" strike="sngStrike" dirty="0" smtClean="0"/>
              <a:t>entity or individuals responsible </a:t>
            </a:r>
            <a:r>
              <a:rPr lang="en-US" sz="1800" i="1" u="sng" dirty="0" smtClean="0"/>
              <a:t>party </a:t>
            </a:r>
            <a:r>
              <a:rPr lang="en-US" sz="1800" i="1" u="sng" dirty="0"/>
              <a:t>taking responsibility</a:t>
            </a:r>
            <a:r>
              <a:rPr lang="en-US" sz="1800" i="1" dirty="0"/>
              <a:t> for the subject matter information (who might be the same as the responsible party</a:t>
            </a:r>
            <a:r>
              <a:rPr lang="en-US" sz="1800" i="1" dirty="0" smtClean="0"/>
              <a:t>)’</a:t>
            </a:r>
            <a:endParaRPr lang="en-US" sz="1800" i="1" kern="1200" dirty="0">
              <a:ea typeface="ＭＳ Ｐゴシック" charset="-128"/>
              <a:cs typeface="ＭＳ Ｐゴシック" charset="-128"/>
            </a:endParaRPr>
          </a:p>
        </p:txBody>
      </p:sp>
      <p:sp>
        <p:nvSpPr>
          <p:cNvPr id="4" name="Title 3"/>
          <p:cNvSpPr>
            <a:spLocks noGrp="1"/>
          </p:cNvSpPr>
          <p:nvPr>
            <p:ph type="title"/>
          </p:nvPr>
        </p:nvSpPr>
        <p:spPr>
          <a:xfrm>
            <a:off x="381000" y="361950"/>
            <a:ext cx="7543800" cy="400050"/>
          </a:xfrm>
        </p:spPr>
        <p:txBody>
          <a:bodyPr/>
          <a:lstStyle/>
          <a:p>
            <a:r>
              <a:rPr lang="en-US" dirty="0" smtClean="0"/>
              <a:t>Revised Definition of Assurance Client</a:t>
            </a:r>
            <a:endParaRPr lang="en-US" dirty="0"/>
          </a:p>
        </p:txBody>
      </p:sp>
    </p:spTree>
    <p:extLst>
      <p:ext uri="{BB962C8B-B14F-4D97-AF65-F5344CB8AC3E}">
        <p14:creationId xmlns:p14="http://schemas.microsoft.com/office/powerpoint/2010/main" val="20746069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361950"/>
            <a:ext cx="7543800" cy="400050"/>
          </a:xfrm>
        </p:spPr>
        <p:txBody>
          <a:bodyPr/>
          <a:lstStyle/>
          <a:p>
            <a:r>
              <a:rPr lang="en-US" dirty="0" smtClean="0"/>
              <a:t>Matters for consideration</a:t>
            </a:r>
            <a:endParaRPr lang="en-US" dirty="0"/>
          </a:p>
        </p:txBody>
      </p:sp>
      <p:sp>
        <p:nvSpPr>
          <p:cNvPr id="2" name="Content Placeholder 1"/>
          <p:cNvSpPr>
            <a:spLocks noGrp="1"/>
          </p:cNvSpPr>
          <p:nvPr>
            <p:ph idx="1"/>
          </p:nvPr>
        </p:nvSpPr>
        <p:spPr/>
        <p:txBody>
          <a:bodyPr/>
          <a:lstStyle/>
          <a:p>
            <a:r>
              <a:rPr lang="en-US" altLang="en-US" sz="2000" dirty="0"/>
              <a:t>Do IESBA members believe that the definition of A</a:t>
            </a:r>
            <a:r>
              <a:rPr lang="en-US" altLang="en-US" sz="2000" dirty="0" smtClean="0"/>
              <a:t>ssurance Client </a:t>
            </a:r>
            <a:r>
              <a:rPr lang="en-US" altLang="en-US" sz="2000" dirty="0"/>
              <a:t>is clear and appropriate for use in Part 4B</a:t>
            </a:r>
            <a:r>
              <a:rPr lang="en-US" altLang="en-US" sz="2000" dirty="0" smtClean="0"/>
              <a:t>?</a:t>
            </a:r>
            <a:endParaRPr lang="en-US" sz="2000" dirty="0"/>
          </a:p>
        </p:txBody>
      </p:sp>
    </p:spTree>
    <p:extLst>
      <p:ext uri="{BB962C8B-B14F-4D97-AF65-F5344CB8AC3E}">
        <p14:creationId xmlns:p14="http://schemas.microsoft.com/office/powerpoint/2010/main" val="5429369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dirty="0" smtClean="0"/>
              <a:t>Some Board members commented in December that paragraph 900.14 A2 was insufficiently clear as to the conditions when independence would be required of the measurer or evaluator</a:t>
            </a:r>
          </a:p>
          <a:p>
            <a:r>
              <a:rPr lang="en-US" sz="1800" dirty="0" smtClean="0"/>
              <a:t>The TF does not intend that the professional accountant need be independent of a party, </a:t>
            </a:r>
            <a:r>
              <a:rPr lang="en-US" sz="1800" dirty="0" err="1" smtClean="0"/>
              <a:t>eg</a:t>
            </a:r>
            <a:r>
              <a:rPr lang="en-US" sz="1800" dirty="0" smtClean="0"/>
              <a:t> a contractor, who does not take responsibility for the outcome of the measurement or evaluation</a:t>
            </a:r>
          </a:p>
          <a:p>
            <a:r>
              <a:rPr lang="en-US" sz="1800" dirty="0" smtClean="0"/>
              <a:t>The TF proposes revisions to the paragraph to clarify that independence is triggered where the measurer or evaluator </a:t>
            </a:r>
            <a:r>
              <a:rPr lang="en-US" sz="1800" i="1" dirty="0" smtClean="0"/>
              <a:t>takes responsibility</a:t>
            </a:r>
            <a:r>
              <a:rPr lang="en-US" sz="1800" dirty="0" smtClean="0"/>
              <a:t> for the outcome of the measurement or evaluation, consistent with the revised definition of assurance client</a:t>
            </a:r>
          </a:p>
          <a:p>
            <a:endParaRPr lang="en-US" dirty="0"/>
          </a:p>
        </p:txBody>
      </p:sp>
      <p:sp>
        <p:nvSpPr>
          <p:cNvPr id="4" name="Title 3"/>
          <p:cNvSpPr>
            <a:spLocks noGrp="1"/>
          </p:cNvSpPr>
          <p:nvPr>
            <p:ph type="title"/>
          </p:nvPr>
        </p:nvSpPr>
        <p:spPr>
          <a:xfrm>
            <a:off x="381000" y="361950"/>
            <a:ext cx="7543800" cy="400050"/>
          </a:xfrm>
        </p:spPr>
        <p:txBody>
          <a:bodyPr/>
          <a:lstStyle/>
          <a:p>
            <a:r>
              <a:rPr lang="en-US" dirty="0" smtClean="0"/>
              <a:t>Revisions made to 900.14 A2</a:t>
            </a:r>
            <a:endParaRPr lang="en-US" dirty="0"/>
          </a:p>
        </p:txBody>
      </p:sp>
    </p:spTree>
    <p:extLst>
      <p:ext uri="{BB962C8B-B14F-4D97-AF65-F5344CB8AC3E}">
        <p14:creationId xmlns:p14="http://schemas.microsoft.com/office/powerpoint/2010/main" val="756530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lvl="0" indent="0" fontAlgn="auto">
              <a:spcBef>
                <a:spcPts val="0"/>
              </a:spcBef>
              <a:spcAft>
                <a:spcPts val="0"/>
              </a:spcAft>
              <a:buNone/>
            </a:pPr>
            <a:r>
              <a:rPr lang="en-CA" sz="1500" i="1" dirty="0" smtClean="0"/>
              <a:t>The </a:t>
            </a:r>
            <a:r>
              <a:rPr lang="en-CA" sz="1500" i="1" dirty="0"/>
              <a:t>roles of the parties involved in an assurance engagement might differ and affect the application of the independence provisions in this Part. In the majority of attestation engagements, the responsible party and the party </a:t>
            </a:r>
            <a:r>
              <a:rPr lang="en-CA" sz="1500" i="1" strike="sngStrike" dirty="0" smtClean="0"/>
              <a:t>responsible </a:t>
            </a:r>
            <a:r>
              <a:rPr lang="en-CA" sz="1500" i="1" dirty="0" smtClean="0"/>
              <a:t>taking </a:t>
            </a:r>
            <a:r>
              <a:rPr lang="en-CA" sz="1500" i="1" dirty="0"/>
              <a:t>responsibility for the subject matter information are the same. This includes those circumstances where the responsible party involves another party </a:t>
            </a:r>
            <a:r>
              <a:rPr lang="en-CA" sz="1500" i="1" u="sng" dirty="0"/>
              <a:t>to measure or evaluate the underlying subject matter against the criteria</a:t>
            </a:r>
            <a:r>
              <a:rPr lang="en-CA" sz="1500" i="1" dirty="0"/>
              <a:t> (the measurer or evaluator) </a:t>
            </a:r>
            <a:r>
              <a:rPr lang="en-CA" sz="1500" i="1" u="sng" strike="sngStrike" dirty="0" smtClean="0"/>
              <a:t>to assist in the preparation of the subject matter information.  In this case the responsible party is responsible for the subject matter information and is the assurance client</a:t>
            </a:r>
            <a:r>
              <a:rPr lang="en-CA" sz="1500" i="1" u="sng" dirty="0" smtClean="0"/>
              <a:t> where </a:t>
            </a:r>
            <a:r>
              <a:rPr lang="en-CA" sz="1500" i="1" u="sng" dirty="0"/>
              <a:t>the responsible party takes responsibility for the subject matter information as well as the underlying subject matter</a:t>
            </a:r>
            <a:r>
              <a:rPr lang="en-CA" sz="1500" i="1" dirty="0"/>
              <a:t>. However, </a:t>
            </a:r>
            <a:r>
              <a:rPr lang="en-CA" sz="1500" i="1" u="sng" dirty="0"/>
              <a:t>the responsible party or the </a:t>
            </a:r>
            <a:r>
              <a:rPr lang="en-CA" sz="1500" i="1" dirty="0"/>
              <a:t>engaging party might appoint another party to prepare the subject matter information on the basis that this party is to </a:t>
            </a:r>
            <a:r>
              <a:rPr lang="en-CA" sz="1500" i="1" u="sng" strike="sngStrike" dirty="0" smtClean="0"/>
              <a:t>be responsible </a:t>
            </a:r>
            <a:r>
              <a:rPr lang="en-CA" sz="1500" i="1" u="sng" dirty="0" smtClean="0"/>
              <a:t>take </a:t>
            </a:r>
            <a:r>
              <a:rPr lang="en-CA" sz="1500" i="1" u="sng" dirty="0"/>
              <a:t>responsibility </a:t>
            </a:r>
            <a:r>
              <a:rPr lang="en-CA" sz="1500" i="1" dirty="0"/>
              <a:t>for the subject matter information. In this circumstance, the responsible party and the party responsible for the subject matter information are both assurance clients for the purposes of this Part</a:t>
            </a:r>
            <a:r>
              <a:rPr lang="en-CA" sz="1500" i="1" dirty="0" smtClean="0"/>
              <a:t>.</a:t>
            </a:r>
            <a:endParaRPr lang="en-US" sz="1500" i="1" dirty="0"/>
          </a:p>
        </p:txBody>
      </p:sp>
      <p:sp>
        <p:nvSpPr>
          <p:cNvPr id="4" name="Title 3"/>
          <p:cNvSpPr>
            <a:spLocks noGrp="1"/>
          </p:cNvSpPr>
          <p:nvPr>
            <p:ph type="title"/>
          </p:nvPr>
        </p:nvSpPr>
        <p:spPr>
          <a:xfrm>
            <a:off x="381000" y="361950"/>
            <a:ext cx="7543800" cy="400050"/>
          </a:xfrm>
        </p:spPr>
        <p:txBody>
          <a:bodyPr/>
          <a:lstStyle/>
          <a:p>
            <a:r>
              <a:rPr lang="en-US" dirty="0" smtClean="0"/>
              <a:t>Proposed revised text of paragraph 900.14 A2</a:t>
            </a:r>
            <a:endParaRPr lang="en-US" dirty="0"/>
          </a:p>
        </p:txBody>
      </p:sp>
    </p:spTree>
    <p:extLst>
      <p:ext uri="{BB962C8B-B14F-4D97-AF65-F5344CB8AC3E}">
        <p14:creationId xmlns:p14="http://schemas.microsoft.com/office/powerpoint/2010/main" val="1152241053"/>
      </p:ext>
    </p:extLst>
  </p:cSld>
  <p:clrMapOvr>
    <a:masterClrMapping/>
  </p:clrMapOvr>
  <p:timing>
    <p:tnLst>
      <p:par>
        <p:cTn id="1" dur="indefinite" restart="never" nodeType="tmRoot"/>
      </p:par>
    </p:tnLst>
  </p:timing>
</p:sld>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150423 Forum of Firms IESBA Peter Hughes" id="{855BE383-8B6C-4EB1-8557-672D5CCEBC22}" vid="{F4A2DCA7-B248-4570-8002-E7D7FAD854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20150423 Forum of Firms IESBA Peter Hughes</Template>
  <TotalTime>8227</TotalTime>
  <Words>1540</Words>
  <Application>Microsoft Office PowerPoint</Application>
  <PresentationFormat>On-screen Show (16:9)</PresentationFormat>
  <Paragraphs>99</Paragraphs>
  <Slides>20</Slides>
  <Notes>20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20</vt:i4>
      </vt:variant>
    </vt:vector>
  </HeadingPairs>
  <TitlesOfParts>
    <vt:vector size="30" baseType="lpstr">
      <vt:lpstr>MS Mincho</vt:lpstr>
      <vt:lpstr>MS PGothic</vt:lpstr>
      <vt:lpstr>MS PGothic</vt:lpstr>
      <vt:lpstr>Arial</vt:lpstr>
      <vt:lpstr>Bauer Bodoni Std</vt:lpstr>
      <vt:lpstr>Calibri</vt:lpstr>
      <vt:lpstr>Symbol</vt:lpstr>
      <vt:lpstr>Times New Roman</vt:lpstr>
      <vt:lpstr>ヒラギノ角ゴ Pro W3</vt:lpstr>
      <vt:lpstr>IESBA_Powerpoint_template_GREEN RIBBON_WIDESCREEN</vt:lpstr>
      <vt:lpstr>Alignment of Part 4B with ISAE 3000 </vt:lpstr>
      <vt:lpstr>Objectives of the Project</vt:lpstr>
      <vt:lpstr>Objectives of the Session</vt:lpstr>
      <vt:lpstr>Developments since the September meeting of IESBA</vt:lpstr>
      <vt:lpstr>Key changes proposed in the draft Exposure Draft since December</vt:lpstr>
      <vt:lpstr>Revised Definition of Assurance Client</vt:lpstr>
      <vt:lpstr>Matters for consideration</vt:lpstr>
      <vt:lpstr>Revisions made to 900.14 A2</vt:lpstr>
      <vt:lpstr>Proposed revised text of paragraph 900.14 A2</vt:lpstr>
      <vt:lpstr>Matters for consideration</vt:lpstr>
      <vt:lpstr>Other proposed revisions to the draft Exposure Draft – 1 - Paragraphs 940.3 A3 and 940.3 A4</vt:lpstr>
      <vt:lpstr>Other proposed revisions to the draft Exposure Draft – 2 - Definition of Assurance Engagement</vt:lpstr>
      <vt:lpstr>Evaluation of objectivity</vt:lpstr>
      <vt:lpstr>TF response on the issue of objectivity</vt:lpstr>
      <vt:lpstr>Advance comments from Board members - 1</vt:lpstr>
      <vt:lpstr>Advance comments from Board members - 2</vt:lpstr>
      <vt:lpstr>Advance comments from Board members - 3</vt:lpstr>
      <vt:lpstr>Matters for consideration</vt:lpstr>
      <vt:lpstr>Proposed Timeline and Effective Date</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IESBA Project Updates</dc:title>
  <dc:creator>ksiong88@yahoo.com</dc:creator>
  <cp:lastModifiedBy>Asteway Tilahun</cp:lastModifiedBy>
  <cp:revision>636</cp:revision>
  <cp:lastPrinted>2018-05-02T18:58:21Z</cp:lastPrinted>
  <dcterms:created xsi:type="dcterms:W3CDTF">2015-04-17T20:16:07Z</dcterms:created>
  <dcterms:modified xsi:type="dcterms:W3CDTF">2019-03-13T19:38:03Z</dcterms:modified>
</cp:coreProperties>
</file>