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6" r:id="rId1"/>
    <p:sldMasterId id="2147483847" r:id="rId2"/>
  </p:sldMasterIdLst>
  <p:notesMasterIdLst>
    <p:notesMasterId r:id="rId82"/>
  </p:notesMasterIdLst>
  <p:handoutMasterIdLst>
    <p:handoutMasterId r:id="rId83"/>
  </p:handoutMasterIdLst>
  <p:sldIdLst>
    <p:sldId id="325" r:id="rId3"/>
    <p:sldId id="341" r:id="rId4"/>
    <p:sldId id="407" r:id="rId5"/>
    <p:sldId id="408" r:id="rId6"/>
    <p:sldId id="409" r:id="rId7"/>
    <p:sldId id="410" r:id="rId8"/>
    <p:sldId id="411" r:id="rId9"/>
    <p:sldId id="412" r:id="rId10"/>
    <p:sldId id="413" r:id="rId11"/>
    <p:sldId id="414" r:id="rId12"/>
    <p:sldId id="415" r:id="rId13"/>
    <p:sldId id="416" r:id="rId14"/>
    <p:sldId id="417" r:id="rId15"/>
    <p:sldId id="418" r:id="rId16"/>
    <p:sldId id="419" r:id="rId17"/>
    <p:sldId id="420" r:id="rId18"/>
    <p:sldId id="421" r:id="rId19"/>
    <p:sldId id="422" r:id="rId20"/>
    <p:sldId id="423" r:id="rId21"/>
    <p:sldId id="424" r:id="rId22"/>
    <p:sldId id="425" r:id="rId23"/>
    <p:sldId id="426" r:id="rId24"/>
    <p:sldId id="427" r:id="rId25"/>
    <p:sldId id="428" r:id="rId26"/>
    <p:sldId id="429" r:id="rId27"/>
    <p:sldId id="430" r:id="rId28"/>
    <p:sldId id="431" r:id="rId29"/>
    <p:sldId id="432" r:id="rId30"/>
    <p:sldId id="433" r:id="rId31"/>
    <p:sldId id="434" r:id="rId32"/>
    <p:sldId id="435" r:id="rId33"/>
    <p:sldId id="436" r:id="rId34"/>
    <p:sldId id="437" r:id="rId35"/>
    <p:sldId id="438" r:id="rId36"/>
    <p:sldId id="439" r:id="rId37"/>
    <p:sldId id="440" r:id="rId38"/>
    <p:sldId id="441" r:id="rId39"/>
    <p:sldId id="442" r:id="rId40"/>
    <p:sldId id="443" r:id="rId41"/>
    <p:sldId id="444" r:id="rId42"/>
    <p:sldId id="445" r:id="rId43"/>
    <p:sldId id="446" r:id="rId44"/>
    <p:sldId id="447" r:id="rId45"/>
    <p:sldId id="448" r:id="rId46"/>
    <p:sldId id="449" r:id="rId47"/>
    <p:sldId id="450" r:id="rId48"/>
    <p:sldId id="451" r:id="rId49"/>
    <p:sldId id="452" r:id="rId50"/>
    <p:sldId id="453" r:id="rId51"/>
    <p:sldId id="454" r:id="rId52"/>
    <p:sldId id="455" r:id="rId53"/>
    <p:sldId id="456" r:id="rId54"/>
    <p:sldId id="457" r:id="rId55"/>
    <p:sldId id="458" r:id="rId56"/>
    <p:sldId id="459" r:id="rId57"/>
    <p:sldId id="460" r:id="rId58"/>
    <p:sldId id="461" r:id="rId59"/>
    <p:sldId id="462" r:id="rId60"/>
    <p:sldId id="463" r:id="rId61"/>
    <p:sldId id="464" r:id="rId62"/>
    <p:sldId id="465" r:id="rId63"/>
    <p:sldId id="466" r:id="rId64"/>
    <p:sldId id="467" r:id="rId65"/>
    <p:sldId id="468" r:id="rId66"/>
    <p:sldId id="469" r:id="rId67"/>
    <p:sldId id="395" r:id="rId68"/>
    <p:sldId id="406" r:id="rId69"/>
    <p:sldId id="404" r:id="rId70"/>
    <p:sldId id="405" r:id="rId71"/>
    <p:sldId id="403" r:id="rId72"/>
    <p:sldId id="397" r:id="rId73"/>
    <p:sldId id="398" r:id="rId74"/>
    <p:sldId id="399" r:id="rId75"/>
    <p:sldId id="400" r:id="rId76"/>
    <p:sldId id="401" r:id="rId77"/>
    <p:sldId id="389" r:id="rId78"/>
    <p:sldId id="392" r:id="rId79"/>
    <p:sldId id="402" r:id="rId80"/>
    <p:sldId id="351" r:id="rId81"/>
  </p:sldIdLst>
  <p:sldSz cx="9144000" cy="5143500" type="screen16x9"/>
  <p:notesSz cx="6950075" cy="9236075"/>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1493">
          <p15:clr>
            <a:srgbClr val="A4A3A4"/>
          </p15:clr>
        </p15:guide>
        <p15:guide id="2" orient="horz" pos="276" userDrawn="1">
          <p15:clr>
            <a:srgbClr val="A4A3A4"/>
          </p15:clr>
        </p15:guide>
        <p15:guide id="3" orient="horz" pos="852" userDrawn="1">
          <p15:clr>
            <a:srgbClr val="A4A3A4"/>
          </p15:clr>
        </p15:guide>
        <p15:guide id="4" orient="horz" pos="2820" userDrawn="1">
          <p15:clr>
            <a:srgbClr val="A4A3A4"/>
          </p15:clr>
        </p15:guide>
        <p15:guide id="5" pos="5664" userDrawn="1">
          <p15:clr>
            <a:srgbClr val="A4A3A4"/>
          </p15:clr>
        </p15:guide>
        <p15:guide id="6" pos="14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ffrey Kwan" initials="GK" lastIdx="5" clrIdx="0">
    <p:extLst>
      <p:ext uri="{19B8F6BF-5375-455C-9EA6-DF929625EA0E}">
        <p15:presenceInfo xmlns:p15="http://schemas.microsoft.com/office/powerpoint/2012/main" userId="Geoffrey Kwan" providerId="None"/>
      </p:ext>
    </p:extLst>
  </p:cmAuthor>
  <p:cmAuthor id="2" name="Szilvia Sramko" initials="SS" lastIdx="10" clrIdx="1">
    <p:extLst>
      <p:ext uri="{19B8F6BF-5375-455C-9EA6-DF929625EA0E}">
        <p15:presenceInfo xmlns:p15="http://schemas.microsoft.com/office/powerpoint/2012/main" userId="S-1-5-21-1801674531-1972579041-839522115-13475" providerId="AD"/>
      </p:ext>
    </p:extLst>
  </p:cmAuthor>
  <p:cmAuthor id="3" name="Diane Jules" initials="DJ" lastIdx="7" clrIdx="2">
    <p:extLst>
      <p:ext uri="{19B8F6BF-5375-455C-9EA6-DF929625EA0E}">
        <p15:presenceInfo xmlns:p15="http://schemas.microsoft.com/office/powerpoint/2012/main" userId="S-1-5-21-1801674531-1972579041-839522115-7232" providerId="AD"/>
      </p:ext>
    </p:extLst>
  </p:cmAuthor>
  <p:cmAuthor id="4" name="Geoff Kwan" initials="GK" lastIdx="5" clrIdx="3">
    <p:extLst>
      <p:ext uri="{19B8F6BF-5375-455C-9EA6-DF929625EA0E}">
        <p15:presenceInfo xmlns:p15="http://schemas.microsoft.com/office/powerpoint/2012/main" userId="S-1-5-21-1801674531-1972579041-839522115-13415" providerId="AD"/>
      </p:ext>
    </p:extLst>
  </p:cmAuthor>
  <p:cmAuthor id="5" name="Patricia Mulvaney" initials="PM" lastIdx="20" clrIdx="4">
    <p:extLst>
      <p:ext uri="{19B8F6BF-5375-455C-9EA6-DF929625EA0E}">
        <p15:presenceInfo xmlns:p15="http://schemas.microsoft.com/office/powerpoint/2012/main" userId="Patricia Mulvan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0B0"/>
    <a:srgbClr val="FFCC00"/>
    <a:srgbClr val="013C80"/>
    <a:srgbClr val="006496"/>
    <a:srgbClr val="006464"/>
    <a:srgbClr val="005064"/>
    <a:srgbClr val="0064B0"/>
    <a:srgbClr val="FFFFCC"/>
    <a:srgbClr val="000000"/>
    <a:srgbClr val="29539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19" autoAdjust="0"/>
    <p:restoredTop sz="94095" autoAdjust="0"/>
  </p:normalViewPr>
  <p:slideViewPr>
    <p:cSldViewPr showGuides="1">
      <p:cViewPr>
        <p:scale>
          <a:sx n="100" d="100"/>
          <a:sy n="100" d="100"/>
        </p:scale>
        <p:origin x="28" y="-172"/>
      </p:cViewPr>
      <p:guideLst>
        <p:guide orient="horz" pos="1493"/>
        <p:guide orient="horz" pos="276"/>
        <p:guide orient="horz" pos="852"/>
        <p:guide orient="horz" pos="2820"/>
        <p:guide pos="5664"/>
        <p:guide pos="14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2" d="100"/>
          <a:sy n="62" d="100"/>
        </p:scale>
        <p:origin x="2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ommentAuthors" Target="commentAuthor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F01554-7904-410D-B528-2062EE13A4E5}"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461A5846-A11D-4153-8580-B524F3D1F115}">
      <dgm:prSet phldrT="[Text]"/>
      <dgm:spPr/>
      <dgm:t>
        <a:bodyPr/>
        <a:lstStyle/>
        <a:p>
          <a:r>
            <a:rPr lang="en-US" dirty="0">
              <a:latin typeface="+mj-lt"/>
            </a:rPr>
            <a:t>Strategy</a:t>
          </a:r>
        </a:p>
      </dgm:t>
    </dgm:pt>
    <dgm:pt modelId="{FA27E2D6-D636-43B4-A2A9-255D6DC1A5CE}" type="parTrans" cxnId="{C852D397-661C-47BD-9098-588FE3F4609D}">
      <dgm:prSet/>
      <dgm:spPr/>
      <dgm:t>
        <a:bodyPr/>
        <a:lstStyle/>
        <a:p>
          <a:endParaRPr lang="en-US">
            <a:latin typeface="+mj-lt"/>
          </a:endParaRPr>
        </a:p>
      </dgm:t>
    </dgm:pt>
    <dgm:pt modelId="{E27A0C01-86B0-4A14-A297-8216F9F80EE8}" type="sibTrans" cxnId="{C852D397-661C-47BD-9098-588FE3F4609D}">
      <dgm:prSet/>
      <dgm:spPr/>
      <dgm:t>
        <a:bodyPr/>
        <a:lstStyle/>
        <a:p>
          <a:endParaRPr lang="en-US">
            <a:latin typeface="+mj-lt"/>
          </a:endParaRPr>
        </a:p>
      </dgm:t>
    </dgm:pt>
    <dgm:pt modelId="{C63DC05A-90E9-4EA1-B8CF-A005F245EDA7}">
      <dgm:prSet phldrT="[Text]"/>
      <dgm:spPr/>
      <dgm:t>
        <a:bodyPr/>
        <a:lstStyle/>
        <a:p>
          <a:r>
            <a:rPr lang="en-US" dirty="0">
              <a:latin typeface="+mj-lt"/>
            </a:rPr>
            <a:t>Business Objectives</a:t>
          </a:r>
        </a:p>
      </dgm:t>
    </dgm:pt>
    <dgm:pt modelId="{92BC4F28-850D-46EA-BE9A-0619B997D9E2}" type="parTrans" cxnId="{D1CBF730-549B-4987-AF82-FFDA9B64F029}">
      <dgm:prSet/>
      <dgm:spPr/>
      <dgm:t>
        <a:bodyPr/>
        <a:lstStyle/>
        <a:p>
          <a:endParaRPr lang="en-US">
            <a:latin typeface="+mj-lt"/>
          </a:endParaRPr>
        </a:p>
      </dgm:t>
    </dgm:pt>
    <dgm:pt modelId="{7CBBCCEF-2447-45F6-A34B-5DE597712718}" type="sibTrans" cxnId="{D1CBF730-549B-4987-AF82-FFDA9B64F029}">
      <dgm:prSet/>
      <dgm:spPr/>
      <dgm:t>
        <a:bodyPr/>
        <a:lstStyle/>
        <a:p>
          <a:endParaRPr lang="en-US">
            <a:latin typeface="+mj-lt"/>
          </a:endParaRPr>
        </a:p>
      </dgm:t>
    </dgm:pt>
    <dgm:pt modelId="{5CDE3572-A78A-4AAD-ACAA-9E3EC3F18047}">
      <dgm:prSet phldrT="[Text]"/>
      <dgm:spPr/>
      <dgm:t>
        <a:bodyPr/>
        <a:lstStyle/>
        <a:p>
          <a:r>
            <a:rPr lang="en-US" dirty="0">
              <a:latin typeface="+mj-lt"/>
            </a:rPr>
            <a:t>Model Dev</a:t>
          </a:r>
        </a:p>
      </dgm:t>
    </dgm:pt>
    <dgm:pt modelId="{8344D4CA-C016-46E9-9135-04E2E2D58981}" type="parTrans" cxnId="{9BA5E1B7-2E91-4500-A577-7B113649D82A}">
      <dgm:prSet/>
      <dgm:spPr/>
      <dgm:t>
        <a:bodyPr/>
        <a:lstStyle/>
        <a:p>
          <a:endParaRPr lang="en-US">
            <a:latin typeface="+mj-lt"/>
          </a:endParaRPr>
        </a:p>
      </dgm:t>
    </dgm:pt>
    <dgm:pt modelId="{8A168F27-3361-4A33-B28C-2E4801A08717}" type="sibTrans" cxnId="{9BA5E1B7-2E91-4500-A577-7B113649D82A}">
      <dgm:prSet/>
      <dgm:spPr/>
      <dgm:t>
        <a:bodyPr/>
        <a:lstStyle/>
        <a:p>
          <a:endParaRPr lang="en-US">
            <a:latin typeface="+mj-lt"/>
          </a:endParaRPr>
        </a:p>
      </dgm:t>
    </dgm:pt>
    <dgm:pt modelId="{2C8B3C6E-29AE-44B6-A6A9-85B7BF472F7E}">
      <dgm:prSet phldrT="[Text]"/>
      <dgm:spPr/>
      <dgm:t>
        <a:bodyPr/>
        <a:lstStyle/>
        <a:p>
          <a:r>
            <a:rPr lang="en-US" dirty="0">
              <a:latin typeface="+mj-lt"/>
            </a:rPr>
            <a:t>Data</a:t>
          </a:r>
        </a:p>
      </dgm:t>
    </dgm:pt>
    <dgm:pt modelId="{B204B37A-CDF5-4FB9-B905-A5886F24F4C9}" type="parTrans" cxnId="{BCB9F175-E98D-4AD0-87C5-63E4B4F40B16}">
      <dgm:prSet/>
      <dgm:spPr/>
      <dgm:t>
        <a:bodyPr/>
        <a:lstStyle/>
        <a:p>
          <a:endParaRPr lang="en-US">
            <a:latin typeface="+mj-lt"/>
          </a:endParaRPr>
        </a:p>
      </dgm:t>
    </dgm:pt>
    <dgm:pt modelId="{D2E2188C-7582-409C-94D0-3D9FCB7FC8B1}" type="sibTrans" cxnId="{BCB9F175-E98D-4AD0-87C5-63E4B4F40B16}">
      <dgm:prSet/>
      <dgm:spPr/>
      <dgm:t>
        <a:bodyPr/>
        <a:lstStyle/>
        <a:p>
          <a:endParaRPr lang="en-US">
            <a:latin typeface="+mj-lt"/>
          </a:endParaRPr>
        </a:p>
      </dgm:t>
    </dgm:pt>
    <dgm:pt modelId="{D52A1BFB-9B69-43B0-AF3B-B56D65F82D5E}">
      <dgm:prSet phldrT="[Text]"/>
      <dgm:spPr/>
      <dgm:t>
        <a:bodyPr/>
        <a:lstStyle/>
        <a:p>
          <a:r>
            <a:rPr lang="en-US" dirty="0">
              <a:latin typeface="+mj-lt"/>
            </a:rPr>
            <a:t>Deployment</a:t>
          </a:r>
        </a:p>
      </dgm:t>
    </dgm:pt>
    <dgm:pt modelId="{79902BCD-FBAF-4D3B-81AF-AFDCAAB88252}" type="parTrans" cxnId="{3D94B09A-032C-4978-8A1C-7F2123B9B399}">
      <dgm:prSet/>
      <dgm:spPr/>
      <dgm:t>
        <a:bodyPr/>
        <a:lstStyle/>
        <a:p>
          <a:endParaRPr lang="en-US">
            <a:latin typeface="+mj-lt"/>
          </a:endParaRPr>
        </a:p>
      </dgm:t>
    </dgm:pt>
    <dgm:pt modelId="{FA369219-32F9-409D-B7D7-F343371CE695}" type="sibTrans" cxnId="{3D94B09A-032C-4978-8A1C-7F2123B9B399}">
      <dgm:prSet/>
      <dgm:spPr/>
      <dgm:t>
        <a:bodyPr/>
        <a:lstStyle/>
        <a:p>
          <a:endParaRPr lang="en-US">
            <a:latin typeface="+mj-lt"/>
          </a:endParaRPr>
        </a:p>
      </dgm:t>
    </dgm:pt>
    <dgm:pt modelId="{660A9530-9E7B-4116-AA59-BA2669400D3A}">
      <dgm:prSet phldrT="[Text]"/>
      <dgm:spPr/>
      <dgm:t>
        <a:bodyPr/>
        <a:lstStyle/>
        <a:p>
          <a:r>
            <a:rPr lang="en-US" dirty="0">
              <a:latin typeface="+mj-lt"/>
            </a:rPr>
            <a:t>Cloud infrastructure</a:t>
          </a:r>
        </a:p>
      </dgm:t>
    </dgm:pt>
    <dgm:pt modelId="{D6A670D2-9012-4633-8ACC-95A92A027166}" type="parTrans" cxnId="{7BA2AA67-386E-4E64-ADFA-B450E7DE8337}">
      <dgm:prSet/>
      <dgm:spPr/>
      <dgm:t>
        <a:bodyPr/>
        <a:lstStyle/>
        <a:p>
          <a:endParaRPr lang="en-US">
            <a:latin typeface="+mj-lt"/>
          </a:endParaRPr>
        </a:p>
      </dgm:t>
    </dgm:pt>
    <dgm:pt modelId="{F2569D82-D0A7-46EC-AAA9-44307E3706E9}" type="sibTrans" cxnId="{7BA2AA67-386E-4E64-ADFA-B450E7DE8337}">
      <dgm:prSet/>
      <dgm:spPr/>
      <dgm:t>
        <a:bodyPr/>
        <a:lstStyle/>
        <a:p>
          <a:endParaRPr lang="en-US">
            <a:latin typeface="+mj-lt"/>
          </a:endParaRPr>
        </a:p>
      </dgm:t>
    </dgm:pt>
    <dgm:pt modelId="{EEB5EF78-84A6-4DE7-B651-4E2CC10B5440}">
      <dgm:prSet phldrT="[Text]"/>
      <dgm:spPr/>
      <dgm:t>
        <a:bodyPr/>
        <a:lstStyle/>
        <a:p>
          <a:r>
            <a:rPr lang="en-US" dirty="0">
              <a:latin typeface="+mj-lt"/>
            </a:rPr>
            <a:t>Operate &amp; Monitor</a:t>
          </a:r>
        </a:p>
      </dgm:t>
    </dgm:pt>
    <dgm:pt modelId="{924A78E9-CF3C-4B72-8D4E-430D28632F43}" type="parTrans" cxnId="{64452AD1-0F63-486E-86A2-62405CAD6480}">
      <dgm:prSet/>
      <dgm:spPr/>
      <dgm:t>
        <a:bodyPr/>
        <a:lstStyle/>
        <a:p>
          <a:endParaRPr lang="en-US">
            <a:latin typeface="+mj-lt"/>
          </a:endParaRPr>
        </a:p>
      </dgm:t>
    </dgm:pt>
    <dgm:pt modelId="{E24056AE-B6E9-486C-AB81-D7DC8769BFEA}" type="sibTrans" cxnId="{64452AD1-0F63-486E-86A2-62405CAD6480}">
      <dgm:prSet/>
      <dgm:spPr/>
      <dgm:t>
        <a:bodyPr/>
        <a:lstStyle/>
        <a:p>
          <a:endParaRPr lang="en-US">
            <a:latin typeface="+mj-lt"/>
          </a:endParaRPr>
        </a:p>
      </dgm:t>
    </dgm:pt>
    <dgm:pt modelId="{F901DE93-A91D-4720-A678-BBE39351E887}">
      <dgm:prSet phldrT="[Text]"/>
      <dgm:spPr/>
      <dgm:t>
        <a:bodyPr/>
        <a:lstStyle/>
        <a:p>
          <a:r>
            <a:rPr lang="en-US" dirty="0">
              <a:latin typeface="+mj-lt"/>
            </a:rPr>
            <a:t>Risks and Return</a:t>
          </a:r>
        </a:p>
      </dgm:t>
    </dgm:pt>
    <dgm:pt modelId="{CB7F6F6C-2786-4664-91B7-65674C47957E}" type="parTrans" cxnId="{551AA9D4-3942-4F2C-9671-2B5ACB025658}">
      <dgm:prSet/>
      <dgm:spPr/>
      <dgm:t>
        <a:bodyPr/>
        <a:lstStyle/>
        <a:p>
          <a:endParaRPr lang="en-US">
            <a:latin typeface="+mj-lt"/>
          </a:endParaRPr>
        </a:p>
      </dgm:t>
    </dgm:pt>
    <dgm:pt modelId="{BE2371C7-58CD-4B78-8855-C4B63B44F078}" type="sibTrans" cxnId="{551AA9D4-3942-4F2C-9671-2B5ACB025658}">
      <dgm:prSet/>
      <dgm:spPr/>
      <dgm:t>
        <a:bodyPr/>
        <a:lstStyle/>
        <a:p>
          <a:endParaRPr lang="en-US">
            <a:latin typeface="+mj-lt"/>
          </a:endParaRPr>
        </a:p>
      </dgm:t>
    </dgm:pt>
    <dgm:pt modelId="{794F40BE-F1AC-47EC-9E00-9A5B4FF8EE3E}">
      <dgm:prSet phldrT="[Text]"/>
      <dgm:spPr/>
      <dgm:t>
        <a:bodyPr/>
        <a:lstStyle/>
        <a:p>
          <a:r>
            <a:rPr lang="en-US" dirty="0">
              <a:latin typeface="+mj-lt"/>
            </a:rPr>
            <a:t>Training &amp; Testing</a:t>
          </a:r>
        </a:p>
      </dgm:t>
    </dgm:pt>
    <dgm:pt modelId="{9FC3152F-51C8-43EB-908B-F37979580FF6}" type="parTrans" cxnId="{7B2473B1-1217-48A8-BC89-565711D936E5}">
      <dgm:prSet/>
      <dgm:spPr/>
      <dgm:t>
        <a:bodyPr/>
        <a:lstStyle/>
        <a:p>
          <a:endParaRPr lang="en-US">
            <a:latin typeface="+mj-lt"/>
          </a:endParaRPr>
        </a:p>
      </dgm:t>
    </dgm:pt>
    <dgm:pt modelId="{C95162B1-CCB6-4F35-99CD-89A8DC11E159}" type="sibTrans" cxnId="{7B2473B1-1217-48A8-BC89-565711D936E5}">
      <dgm:prSet/>
      <dgm:spPr/>
      <dgm:t>
        <a:bodyPr/>
        <a:lstStyle/>
        <a:p>
          <a:endParaRPr lang="en-US">
            <a:latin typeface="+mj-lt"/>
          </a:endParaRPr>
        </a:p>
      </dgm:t>
    </dgm:pt>
    <dgm:pt modelId="{4AAE85B2-6DE5-462E-B137-D43C1C8023A4}">
      <dgm:prSet phldrT="[Text]"/>
      <dgm:spPr/>
      <dgm:t>
        <a:bodyPr/>
        <a:lstStyle/>
        <a:p>
          <a:r>
            <a:rPr lang="en-US" dirty="0">
              <a:latin typeface="+mj-lt"/>
            </a:rPr>
            <a:t>Online data sources</a:t>
          </a:r>
        </a:p>
      </dgm:t>
    </dgm:pt>
    <dgm:pt modelId="{AA465F54-844D-4110-9CDF-E37C26E9CFC3}" type="parTrans" cxnId="{65A68962-6854-4A49-A838-835011974DE5}">
      <dgm:prSet/>
      <dgm:spPr/>
      <dgm:t>
        <a:bodyPr/>
        <a:lstStyle/>
        <a:p>
          <a:endParaRPr lang="en-US">
            <a:latin typeface="+mj-lt"/>
          </a:endParaRPr>
        </a:p>
      </dgm:t>
    </dgm:pt>
    <dgm:pt modelId="{D524932A-00D3-431A-B05E-38F13F25AE3E}" type="sibTrans" cxnId="{65A68962-6854-4A49-A838-835011974DE5}">
      <dgm:prSet/>
      <dgm:spPr/>
      <dgm:t>
        <a:bodyPr/>
        <a:lstStyle/>
        <a:p>
          <a:endParaRPr lang="en-US">
            <a:latin typeface="+mj-lt"/>
          </a:endParaRPr>
        </a:p>
      </dgm:t>
    </dgm:pt>
    <dgm:pt modelId="{8CFCFA44-95A9-4357-BEBE-9ED832DE0440}">
      <dgm:prSet phldrT="[Text]"/>
      <dgm:spPr/>
      <dgm:t>
        <a:bodyPr/>
        <a:lstStyle/>
        <a:p>
          <a:r>
            <a:rPr lang="en-US" dirty="0">
              <a:latin typeface="+mj-lt"/>
            </a:rPr>
            <a:t>Deviations</a:t>
          </a:r>
        </a:p>
      </dgm:t>
    </dgm:pt>
    <dgm:pt modelId="{D0A0E548-915D-4672-96DB-D61E0CE6618F}" type="parTrans" cxnId="{899E3DA0-5A52-4523-ABD7-3E73B8BA3EB3}">
      <dgm:prSet/>
      <dgm:spPr/>
      <dgm:t>
        <a:bodyPr/>
        <a:lstStyle/>
        <a:p>
          <a:endParaRPr lang="en-US">
            <a:latin typeface="+mj-lt"/>
          </a:endParaRPr>
        </a:p>
      </dgm:t>
    </dgm:pt>
    <dgm:pt modelId="{8E849147-AB32-4213-A401-AA222ECB52BF}" type="sibTrans" cxnId="{899E3DA0-5A52-4523-ABD7-3E73B8BA3EB3}">
      <dgm:prSet/>
      <dgm:spPr/>
      <dgm:t>
        <a:bodyPr/>
        <a:lstStyle/>
        <a:p>
          <a:endParaRPr lang="en-US">
            <a:latin typeface="+mj-lt"/>
          </a:endParaRPr>
        </a:p>
      </dgm:t>
    </dgm:pt>
    <dgm:pt modelId="{7FA0EF08-6E67-4C98-93C9-A3E5D0D0708A}">
      <dgm:prSet phldrT="[Text]"/>
      <dgm:spPr/>
      <dgm:t>
        <a:bodyPr/>
        <a:lstStyle/>
        <a:p>
          <a:r>
            <a:rPr lang="en-US" dirty="0">
              <a:latin typeface="+mj-lt"/>
            </a:rPr>
            <a:t>Recalibration</a:t>
          </a:r>
        </a:p>
      </dgm:t>
    </dgm:pt>
    <dgm:pt modelId="{F7AEAA60-BF95-431B-9062-2845289C535F}" type="parTrans" cxnId="{61F18430-EDA3-4B04-BDB6-73A0C724D020}">
      <dgm:prSet/>
      <dgm:spPr/>
      <dgm:t>
        <a:bodyPr/>
        <a:lstStyle/>
        <a:p>
          <a:endParaRPr lang="en-US">
            <a:latin typeface="+mj-lt"/>
          </a:endParaRPr>
        </a:p>
      </dgm:t>
    </dgm:pt>
    <dgm:pt modelId="{B3C1E1CD-9030-470E-9EE6-BBDE9E1340E6}" type="sibTrans" cxnId="{61F18430-EDA3-4B04-BDB6-73A0C724D020}">
      <dgm:prSet/>
      <dgm:spPr/>
      <dgm:t>
        <a:bodyPr/>
        <a:lstStyle/>
        <a:p>
          <a:endParaRPr lang="en-US">
            <a:latin typeface="+mj-lt"/>
          </a:endParaRPr>
        </a:p>
      </dgm:t>
    </dgm:pt>
    <dgm:pt modelId="{E7047FD4-F2FC-F24D-A8E8-4907FAEB5C95}">
      <dgm:prSet/>
      <dgm:spPr/>
      <dgm:t>
        <a:bodyPr/>
        <a:lstStyle/>
        <a:p>
          <a:r>
            <a:rPr lang="en-US" dirty="0"/>
            <a:t>Planning</a:t>
          </a:r>
        </a:p>
      </dgm:t>
    </dgm:pt>
    <dgm:pt modelId="{2B9B5B0C-A081-3E40-9B09-E39DAB46C026}" type="parTrans" cxnId="{6AF4724F-7037-2C45-86DE-E4A3EE69B9A7}">
      <dgm:prSet/>
      <dgm:spPr/>
      <dgm:t>
        <a:bodyPr/>
        <a:lstStyle/>
        <a:p>
          <a:endParaRPr lang="en-US"/>
        </a:p>
      </dgm:t>
    </dgm:pt>
    <dgm:pt modelId="{F666FFF2-1A2A-8642-8A64-6B8EFB2AC547}" type="sibTrans" cxnId="{6AF4724F-7037-2C45-86DE-E4A3EE69B9A7}">
      <dgm:prSet/>
      <dgm:spPr/>
      <dgm:t>
        <a:bodyPr/>
        <a:lstStyle/>
        <a:p>
          <a:endParaRPr lang="en-US"/>
        </a:p>
      </dgm:t>
    </dgm:pt>
    <dgm:pt modelId="{0B652169-5235-264F-BE89-2AE6D7B44C20}">
      <dgm:prSet/>
      <dgm:spPr/>
      <dgm:t>
        <a:bodyPr/>
        <a:lstStyle/>
        <a:p>
          <a:r>
            <a:rPr lang="en-US" dirty="0"/>
            <a:t>Ecosystem</a:t>
          </a:r>
        </a:p>
      </dgm:t>
    </dgm:pt>
    <dgm:pt modelId="{277F0059-B00D-0C4E-B935-E0ACB56DF240}" type="parTrans" cxnId="{D8B7130E-A7E2-F446-8C7D-CD934F6C36B4}">
      <dgm:prSet/>
      <dgm:spPr/>
      <dgm:t>
        <a:bodyPr/>
        <a:lstStyle/>
        <a:p>
          <a:endParaRPr lang="en-US"/>
        </a:p>
      </dgm:t>
    </dgm:pt>
    <dgm:pt modelId="{F7CF209A-8A21-804F-81E5-4B026393D4F9}" type="sibTrans" cxnId="{D8B7130E-A7E2-F446-8C7D-CD934F6C36B4}">
      <dgm:prSet/>
      <dgm:spPr/>
      <dgm:t>
        <a:bodyPr/>
        <a:lstStyle/>
        <a:p>
          <a:endParaRPr lang="en-US"/>
        </a:p>
      </dgm:t>
    </dgm:pt>
    <dgm:pt modelId="{A3FCD142-BC91-6147-AE1D-10E611C5ACF5}">
      <dgm:prSet/>
      <dgm:spPr/>
      <dgm:t>
        <a:bodyPr/>
        <a:lstStyle/>
        <a:p>
          <a:r>
            <a:rPr lang="en-US" dirty="0"/>
            <a:t>Oversight</a:t>
          </a:r>
        </a:p>
      </dgm:t>
    </dgm:pt>
    <dgm:pt modelId="{AA3CB8DD-B85D-2944-9CD7-513E8BA26F70}" type="parTrans" cxnId="{6EE9BA37-B7B2-AC49-96E0-C49089C3CA3C}">
      <dgm:prSet/>
      <dgm:spPr/>
      <dgm:t>
        <a:bodyPr/>
        <a:lstStyle/>
        <a:p>
          <a:endParaRPr lang="en-US"/>
        </a:p>
      </dgm:t>
    </dgm:pt>
    <dgm:pt modelId="{BF9B2285-30EC-5A49-BD0D-D7D9A2D214E4}" type="sibTrans" cxnId="{6EE9BA37-B7B2-AC49-96E0-C49089C3CA3C}">
      <dgm:prSet/>
      <dgm:spPr/>
      <dgm:t>
        <a:bodyPr/>
        <a:lstStyle/>
        <a:p>
          <a:endParaRPr lang="en-US"/>
        </a:p>
      </dgm:t>
    </dgm:pt>
    <dgm:pt modelId="{E586D6CD-E41C-7C44-B80E-DD6AF390E97C}">
      <dgm:prSet/>
      <dgm:spPr/>
      <dgm:t>
        <a:bodyPr/>
        <a:lstStyle/>
        <a:p>
          <a:r>
            <a:rPr lang="en-US" dirty="0"/>
            <a:t>3rd Party Risk</a:t>
          </a:r>
        </a:p>
      </dgm:t>
    </dgm:pt>
    <dgm:pt modelId="{4ADD9A7B-8CD4-BE4A-A9C0-38841FFF8206}" type="parTrans" cxnId="{1F97D3A5-ECCE-114C-8936-15613B0D7BDF}">
      <dgm:prSet/>
      <dgm:spPr/>
      <dgm:t>
        <a:bodyPr/>
        <a:lstStyle/>
        <a:p>
          <a:endParaRPr lang="en-US"/>
        </a:p>
      </dgm:t>
    </dgm:pt>
    <dgm:pt modelId="{BF1663DC-B56B-4D42-A3BF-C35C8237C51F}" type="sibTrans" cxnId="{1F97D3A5-ECCE-114C-8936-15613B0D7BDF}">
      <dgm:prSet/>
      <dgm:spPr/>
      <dgm:t>
        <a:bodyPr/>
        <a:lstStyle/>
        <a:p>
          <a:endParaRPr lang="en-US"/>
        </a:p>
      </dgm:t>
    </dgm:pt>
    <dgm:pt modelId="{53A17A84-0EC1-BE42-BE82-1988BCFF50C6}">
      <dgm:prSet/>
      <dgm:spPr/>
      <dgm:t>
        <a:bodyPr/>
        <a:lstStyle/>
        <a:p>
          <a:r>
            <a:rPr lang="en-US" dirty="0"/>
            <a:t>Roadmap</a:t>
          </a:r>
        </a:p>
      </dgm:t>
    </dgm:pt>
    <dgm:pt modelId="{E7AD99D1-4DA0-CF47-A3BD-C79C6C847481}" type="parTrans" cxnId="{C7F7049C-839C-E047-A2C5-1E2BA7B82E2F}">
      <dgm:prSet/>
      <dgm:spPr/>
      <dgm:t>
        <a:bodyPr/>
        <a:lstStyle/>
        <a:p>
          <a:endParaRPr lang="en-US"/>
        </a:p>
      </dgm:t>
    </dgm:pt>
    <dgm:pt modelId="{00282E21-955F-EF42-A6F0-3FBED4119EAA}" type="sibTrans" cxnId="{C7F7049C-839C-E047-A2C5-1E2BA7B82E2F}">
      <dgm:prSet/>
      <dgm:spPr/>
      <dgm:t>
        <a:bodyPr/>
        <a:lstStyle/>
        <a:p>
          <a:endParaRPr lang="en-US"/>
        </a:p>
      </dgm:t>
    </dgm:pt>
    <dgm:pt modelId="{C2902F8F-9907-2E4A-A820-9E70A9EFD1C8}">
      <dgm:prSet phldrT="[Text]"/>
      <dgm:spPr/>
      <dgm:t>
        <a:bodyPr/>
        <a:lstStyle/>
        <a:p>
          <a:r>
            <a:rPr lang="en-US" dirty="0">
              <a:latin typeface="+mj-lt"/>
            </a:rPr>
            <a:t>Type of model</a:t>
          </a:r>
        </a:p>
      </dgm:t>
    </dgm:pt>
    <dgm:pt modelId="{F244C589-FD80-B74E-A57F-FA04167583B5}" type="parTrans" cxnId="{F302247F-1A26-FF48-B1AF-84CA8C7CB889}">
      <dgm:prSet/>
      <dgm:spPr/>
      <dgm:t>
        <a:bodyPr/>
        <a:lstStyle/>
        <a:p>
          <a:endParaRPr lang="en-US"/>
        </a:p>
      </dgm:t>
    </dgm:pt>
    <dgm:pt modelId="{A7547466-F82F-6043-8C6C-A52B276F4F7E}" type="sibTrans" cxnId="{F302247F-1A26-FF48-B1AF-84CA8C7CB889}">
      <dgm:prSet/>
      <dgm:spPr/>
      <dgm:t>
        <a:bodyPr/>
        <a:lstStyle/>
        <a:p>
          <a:endParaRPr lang="en-US"/>
        </a:p>
      </dgm:t>
    </dgm:pt>
    <dgm:pt modelId="{47719583-F898-0546-A939-E4622D385BA7}">
      <dgm:prSet/>
      <dgm:spPr/>
      <dgm:t>
        <a:bodyPr/>
        <a:lstStyle/>
        <a:p>
          <a:r>
            <a:rPr lang="en-US" dirty="0"/>
            <a:t>Organizational Change Management</a:t>
          </a:r>
        </a:p>
      </dgm:t>
    </dgm:pt>
    <dgm:pt modelId="{A3C6D10A-3E1E-8A49-B854-77735B6A89BE}" type="parTrans" cxnId="{1A7D6A9D-CED7-F649-A865-A648B06F12A3}">
      <dgm:prSet/>
      <dgm:spPr/>
      <dgm:t>
        <a:bodyPr/>
        <a:lstStyle/>
        <a:p>
          <a:endParaRPr lang="en-US"/>
        </a:p>
      </dgm:t>
    </dgm:pt>
    <dgm:pt modelId="{753F58C4-D458-2640-81F9-DD3739CB6156}" type="sibTrans" cxnId="{1A7D6A9D-CED7-F649-A865-A648B06F12A3}">
      <dgm:prSet/>
      <dgm:spPr/>
      <dgm:t>
        <a:bodyPr/>
        <a:lstStyle/>
        <a:p>
          <a:endParaRPr lang="en-US"/>
        </a:p>
      </dgm:t>
    </dgm:pt>
    <dgm:pt modelId="{498EC4CE-07F1-EA45-B121-60229F9FBEB9}">
      <dgm:prSet/>
      <dgm:spPr/>
      <dgm:t>
        <a:bodyPr/>
        <a:lstStyle/>
        <a:p>
          <a:r>
            <a:rPr lang="en-US" dirty="0"/>
            <a:t>Portfolio Management</a:t>
          </a:r>
        </a:p>
      </dgm:t>
    </dgm:pt>
    <dgm:pt modelId="{EB4DE7A6-3559-2C47-9EA4-A75BF83F756B}" type="parTrans" cxnId="{3D1BC8DF-22FF-DB4D-B609-53D60D176913}">
      <dgm:prSet/>
      <dgm:spPr/>
      <dgm:t>
        <a:bodyPr/>
        <a:lstStyle/>
        <a:p>
          <a:endParaRPr lang="en-US"/>
        </a:p>
      </dgm:t>
    </dgm:pt>
    <dgm:pt modelId="{1569537C-B156-3545-9AF8-48E6F0504758}" type="sibTrans" cxnId="{3D1BC8DF-22FF-DB4D-B609-53D60D176913}">
      <dgm:prSet/>
      <dgm:spPr/>
      <dgm:t>
        <a:bodyPr/>
        <a:lstStyle/>
        <a:p>
          <a:endParaRPr lang="en-US"/>
        </a:p>
      </dgm:t>
    </dgm:pt>
    <dgm:pt modelId="{D9FB29F5-A673-C446-A198-3CD4FD1A431B}">
      <dgm:prSet/>
      <dgm:spPr/>
      <dgm:t>
        <a:bodyPr/>
        <a:lstStyle/>
        <a:p>
          <a:r>
            <a:rPr lang="en-US" dirty="0"/>
            <a:t>Responsibilities</a:t>
          </a:r>
        </a:p>
      </dgm:t>
    </dgm:pt>
    <dgm:pt modelId="{F58320DC-5450-B84C-BC53-3A5CC0E5CD68}" type="parTrans" cxnId="{BF8805BA-6393-324F-8EA5-BAC9DA5DCBC5}">
      <dgm:prSet/>
      <dgm:spPr/>
      <dgm:t>
        <a:bodyPr/>
        <a:lstStyle/>
        <a:p>
          <a:endParaRPr lang="en-US"/>
        </a:p>
      </dgm:t>
    </dgm:pt>
    <dgm:pt modelId="{13C21ED2-D210-7140-BBB3-7EE6093C2DA8}" type="sibTrans" cxnId="{BF8805BA-6393-324F-8EA5-BAC9DA5DCBC5}">
      <dgm:prSet/>
      <dgm:spPr/>
      <dgm:t>
        <a:bodyPr/>
        <a:lstStyle/>
        <a:p>
          <a:endParaRPr lang="en-US"/>
        </a:p>
      </dgm:t>
    </dgm:pt>
    <dgm:pt modelId="{462EDF9A-FAA4-4EE4-B908-EB28E89DBD52}" type="pres">
      <dgm:prSet presAssocID="{2EF01554-7904-410D-B528-2062EE13A4E5}" presName="linearFlow" presStyleCnt="0">
        <dgm:presLayoutVars>
          <dgm:dir/>
          <dgm:animLvl val="lvl"/>
          <dgm:resizeHandles val="exact"/>
        </dgm:presLayoutVars>
      </dgm:prSet>
      <dgm:spPr/>
      <dgm:t>
        <a:bodyPr/>
        <a:lstStyle/>
        <a:p>
          <a:endParaRPr lang="en-US"/>
        </a:p>
      </dgm:t>
    </dgm:pt>
    <dgm:pt modelId="{16F4FC2D-28D0-4D8E-A551-03127B7CC537}" type="pres">
      <dgm:prSet presAssocID="{461A5846-A11D-4153-8580-B524F3D1F115}" presName="composite" presStyleCnt="0"/>
      <dgm:spPr/>
    </dgm:pt>
    <dgm:pt modelId="{AB87BBC2-A3CE-43C0-8C9B-52CEAB34D34B}" type="pres">
      <dgm:prSet presAssocID="{461A5846-A11D-4153-8580-B524F3D1F115}" presName="parTx" presStyleLbl="node1" presStyleIdx="0" presStyleCnt="6">
        <dgm:presLayoutVars>
          <dgm:chMax val="0"/>
          <dgm:chPref val="0"/>
          <dgm:bulletEnabled val="1"/>
        </dgm:presLayoutVars>
      </dgm:prSet>
      <dgm:spPr/>
      <dgm:t>
        <a:bodyPr/>
        <a:lstStyle/>
        <a:p>
          <a:endParaRPr lang="en-US"/>
        </a:p>
      </dgm:t>
    </dgm:pt>
    <dgm:pt modelId="{31317375-4A1F-48B2-B8BB-33523AF2B679}" type="pres">
      <dgm:prSet presAssocID="{461A5846-A11D-4153-8580-B524F3D1F115}" presName="parSh" presStyleLbl="node1" presStyleIdx="0" presStyleCnt="6"/>
      <dgm:spPr/>
      <dgm:t>
        <a:bodyPr/>
        <a:lstStyle/>
        <a:p>
          <a:endParaRPr lang="en-US"/>
        </a:p>
      </dgm:t>
    </dgm:pt>
    <dgm:pt modelId="{C902AFB8-1275-40B3-B032-4E4B831258B4}" type="pres">
      <dgm:prSet presAssocID="{461A5846-A11D-4153-8580-B524F3D1F115}" presName="desTx" presStyleLbl="fgAcc1" presStyleIdx="0" presStyleCnt="6">
        <dgm:presLayoutVars>
          <dgm:bulletEnabled val="1"/>
        </dgm:presLayoutVars>
      </dgm:prSet>
      <dgm:spPr/>
      <dgm:t>
        <a:bodyPr/>
        <a:lstStyle/>
        <a:p>
          <a:endParaRPr lang="en-US"/>
        </a:p>
      </dgm:t>
    </dgm:pt>
    <dgm:pt modelId="{7194C9D1-47AC-42CE-B08D-AC6861E99BFA}" type="pres">
      <dgm:prSet presAssocID="{E27A0C01-86B0-4A14-A297-8216F9F80EE8}" presName="sibTrans" presStyleLbl="sibTrans2D1" presStyleIdx="0" presStyleCnt="5"/>
      <dgm:spPr/>
      <dgm:t>
        <a:bodyPr/>
        <a:lstStyle/>
        <a:p>
          <a:endParaRPr lang="en-US"/>
        </a:p>
      </dgm:t>
    </dgm:pt>
    <dgm:pt modelId="{ABC575E5-6412-4B81-A49A-C9F2E1A67326}" type="pres">
      <dgm:prSet presAssocID="{E27A0C01-86B0-4A14-A297-8216F9F80EE8}" presName="connTx" presStyleLbl="sibTrans2D1" presStyleIdx="0" presStyleCnt="5"/>
      <dgm:spPr/>
      <dgm:t>
        <a:bodyPr/>
        <a:lstStyle/>
        <a:p>
          <a:endParaRPr lang="en-US"/>
        </a:p>
      </dgm:t>
    </dgm:pt>
    <dgm:pt modelId="{80A82BC7-AF2B-E249-92F6-78D4CEC8C5BF}" type="pres">
      <dgm:prSet presAssocID="{E7047FD4-F2FC-F24D-A8E8-4907FAEB5C95}" presName="composite" presStyleCnt="0"/>
      <dgm:spPr/>
    </dgm:pt>
    <dgm:pt modelId="{F1C2D566-7E4E-6C47-BE0A-D7497F45574D}" type="pres">
      <dgm:prSet presAssocID="{E7047FD4-F2FC-F24D-A8E8-4907FAEB5C95}" presName="parTx" presStyleLbl="node1" presStyleIdx="0" presStyleCnt="6">
        <dgm:presLayoutVars>
          <dgm:chMax val="0"/>
          <dgm:chPref val="0"/>
          <dgm:bulletEnabled val="1"/>
        </dgm:presLayoutVars>
      </dgm:prSet>
      <dgm:spPr/>
      <dgm:t>
        <a:bodyPr/>
        <a:lstStyle/>
        <a:p>
          <a:endParaRPr lang="en-US"/>
        </a:p>
      </dgm:t>
    </dgm:pt>
    <dgm:pt modelId="{66298880-152E-1047-9071-861648EF8DA7}" type="pres">
      <dgm:prSet presAssocID="{E7047FD4-F2FC-F24D-A8E8-4907FAEB5C95}" presName="parSh" presStyleLbl="node1" presStyleIdx="1" presStyleCnt="6"/>
      <dgm:spPr/>
      <dgm:t>
        <a:bodyPr/>
        <a:lstStyle/>
        <a:p>
          <a:endParaRPr lang="en-US"/>
        </a:p>
      </dgm:t>
    </dgm:pt>
    <dgm:pt modelId="{EAC2A5A4-F999-DA4E-8FE9-8C4DF9E3D711}" type="pres">
      <dgm:prSet presAssocID="{E7047FD4-F2FC-F24D-A8E8-4907FAEB5C95}" presName="desTx" presStyleLbl="fgAcc1" presStyleIdx="1" presStyleCnt="6">
        <dgm:presLayoutVars>
          <dgm:bulletEnabled val="1"/>
        </dgm:presLayoutVars>
      </dgm:prSet>
      <dgm:spPr/>
      <dgm:t>
        <a:bodyPr/>
        <a:lstStyle/>
        <a:p>
          <a:endParaRPr lang="en-US"/>
        </a:p>
      </dgm:t>
    </dgm:pt>
    <dgm:pt modelId="{AF242FE3-2A4E-9343-BAE9-F00ACEE3F59E}" type="pres">
      <dgm:prSet presAssocID="{F666FFF2-1A2A-8642-8A64-6B8EFB2AC547}" presName="sibTrans" presStyleLbl="sibTrans2D1" presStyleIdx="1" presStyleCnt="5"/>
      <dgm:spPr/>
      <dgm:t>
        <a:bodyPr/>
        <a:lstStyle/>
        <a:p>
          <a:endParaRPr lang="en-US"/>
        </a:p>
      </dgm:t>
    </dgm:pt>
    <dgm:pt modelId="{FC851075-EC3D-7843-8FC9-77B10300E2F6}" type="pres">
      <dgm:prSet presAssocID="{F666FFF2-1A2A-8642-8A64-6B8EFB2AC547}" presName="connTx" presStyleLbl="sibTrans2D1" presStyleIdx="1" presStyleCnt="5"/>
      <dgm:spPr/>
      <dgm:t>
        <a:bodyPr/>
        <a:lstStyle/>
        <a:p>
          <a:endParaRPr lang="en-US"/>
        </a:p>
      </dgm:t>
    </dgm:pt>
    <dgm:pt modelId="{13EEE641-B796-6942-8555-B3DE29DE9B92}" type="pres">
      <dgm:prSet presAssocID="{0B652169-5235-264F-BE89-2AE6D7B44C20}" presName="composite" presStyleCnt="0"/>
      <dgm:spPr/>
    </dgm:pt>
    <dgm:pt modelId="{CC775D74-4A4E-3844-9DF9-8929865769E1}" type="pres">
      <dgm:prSet presAssocID="{0B652169-5235-264F-BE89-2AE6D7B44C20}" presName="parTx" presStyleLbl="node1" presStyleIdx="1" presStyleCnt="6">
        <dgm:presLayoutVars>
          <dgm:chMax val="0"/>
          <dgm:chPref val="0"/>
          <dgm:bulletEnabled val="1"/>
        </dgm:presLayoutVars>
      </dgm:prSet>
      <dgm:spPr/>
      <dgm:t>
        <a:bodyPr/>
        <a:lstStyle/>
        <a:p>
          <a:endParaRPr lang="en-US"/>
        </a:p>
      </dgm:t>
    </dgm:pt>
    <dgm:pt modelId="{E78289EF-F0E3-A948-9A8A-1D2DA163FE7C}" type="pres">
      <dgm:prSet presAssocID="{0B652169-5235-264F-BE89-2AE6D7B44C20}" presName="parSh" presStyleLbl="node1" presStyleIdx="2" presStyleCnt="6"/>
      <dgm:spPr/>
      <dgm:t>
        <a:bodyPr/>
        <a:lstStyle/>
        <a:p>
          <a:endParaRPr lang="en-US"/>
        </a:p>
      </dgm:t>
    </dgm:pt>
    <dgm:pt modelId="{C4D370B8-AC9F-A348-BFC2-F12363CE05F5}" type="pres">
      <dgm:prSet presAssocID="{0B652169-5235-264F-BE89-2AE6D7B44C20}" presName="desTx" presStyleLbl="fgAcc1" presStyleIdx="2" presStyleCnt="6">
        <dgm:presLayoutVars>
          <dgm:bulletEnabled val="1"/>
        </dgm:presLayoutVars>
      </dgm:prSet>
      <dgm:spPr/>
      <dgm:t>
        <a:bodyPr/>
        <a:lstStyle/>
        <a:p>
          <a:endParaRPr lang="en-US"/>
        </a:p>
      </dgm:t>
    </dgm:pt>
    <dgm:pt modelId="{9D5E85C0-D16D-EE45-8296-231CC517D54E}" type="pres">
      <dgm:prSet presAssocID="{F7CF209A-8A21-804F-81E5-4B026393D4F9}" presName="sibTrans" presStyleLbl="sibTrans2D1" presStyleIdx="2" presStyleCnt="5"/>
      <dgm:spPr/>
      <dgm:t>
        <a:bodyPr/>
        <a:lstStyle/>
        <a:p>
          <a:endParaRPr lang="en-US"/>
        </a:p>
      </dgm:t>
    </dgm:pt>
    <dgm:pt modelId="{86CFC054-81C9-5140-98C0-8BE91D8B3F94}" type="pres">
      <dgm:prSet presAssocID="{F7CF209A-8A21-804F-81E5-4B026393D4F9}" presName="connTx" presStyleLbl="sibTrans2D1" presStyleIdx="2" presStyleCnt="5"/>
      <dgm:spPr/>
      <dgm:t>
        <a:bodyPr/>
        <a:lstStyle/>
        <a:p>
          <a:endParaRPr lang="en-US"/>
        </a:p>
      </dgm:t>
    </dgm:pt>
    <dgm:pt modelId="{9E38E0DB-0828-4DD2-B8D2-4426D10FCD24}" type="pres">
      <dgm:prSet presAssocID="{5CDE3572-A78A-4AAD-ACAA-9E3EC3F18047}" presName="composite" presStyleCnt="0"/>
      <dgm:spPr/>
    </dgm:pt>
    <dgm:pt modelId="{7CE71070-9AF1-4D12-A358-133A3004E803}" type="pres">
      <dgm:prSet presAssocID="{5CDE3572-A78A-4AAD-ACAA-9E3EC3F18047}" presName="parTx" presStyleLbl="node1" presStyleIdx="2" presStyleCnt="6">
        <dgm:presLayoutVars>
          <dgm:chMax val="0"/>
          <dgm:chPref val="0"/>
          <dgm:bulletEnabled val="1"/>
        </dgm:presLayoutVars>
      </dgm:prSet>
      <dgm:spPr/>
      <dgm:t>
        <a:bodyPr/>
        <a:lstStyle/>
        <a:p>
          <a:endParaRPr lang="en-US"/>
        </a:p>
      </dgm:t>
    </dgm:pt>
    <dgm:pt modelId="{7E339E30-A33C-4F81-8C4E-999FD641D06B}" type="pres">
      <dgm:prSet presAssocID="{5CDE3572-A78A-4AAD-ACAA-9E3EC3F18047}" presName="parSh" presStyleLbl="node1" presStyleIdx="3" presStyleCnt="6"/>
      <dgm:spPr/>
      <dgm:t>
        <a:bodyPr/>
        <a:lstStyle/>
        <a:p>
          <a:endParaRPr lang="en-US"/>
        </a:p>
      </dgm:t>
    </dgm:pt>
    <dgm:pt modelId="{23ED2AEE-D24A-4A1D-8D88-0BDA2CDA65DD}" type="pres">
      <dgm:prSet presAssocID="{5CDE3572-A78A-4AAD-ACAA-9E3EC3F18047}" presName="desTx" presStyleLbl="fgAcc1" presStyleIdx="3" presStyleCnt="6">
        <dgm:presLayoutVars>
          <dgm:bulletEnabled val="1"/>
        </dgm:presLayoutVars>
      </dgm:prSet>
      <dgm:spPr/>
      <dgm:t>
        <a:bodyPr/>
        <a:lstStyle/>
        <a:p>
          <a:endParaRPr lang="en-US"/>
        </a:p>
      </dgm:t>
    </dgm:pt>
    <dgm:pt modelId="{3825EA8A-BFD9-45BD-8FC3-726F62E1D855}" type="pres">
      <dgm:prSet presAssocID="{8A168F27-3361-4A33-B28C-2E4801A08717}" presName="sibTrans" presStyleLbl="sibTrans2D1" presStyleIdx="3" presStyleCnt="5"/>
      <dgm:spPr/>
      <dgm:t>
        <a:bodyPr/>
        <a:lstStyle/>
        <a:p>
          <a:endParaRPr lang="en-US"/>
        </a:p>
      </dgm:t>
    </dgm:pt>
    <dgm:pt modelId="{CB205955-14B6-461F-9AF8-E01DF41C6603}" type="pres">
      <dgm:prSet presAssocID="{8A168F27-3361-4A33-B28C-2E4801A08717}" presName="connTx" presStyleLbl="sibTrans2D1" presStyleIdx="3" presStyleCnt="5"/>
      <dgm:spPr/>
      <dgm:t>
        <a:bodyPr/>
        <a:lstStyle/>
        <a:p>
          <a:endParaRPr lang="en-US"/>
        </a:p>
      </dgm:t>
    </dgm:pt>
    <dgm:pt modelId="{B30F6163-1EF9-4E54-A4F2-D6EFBD57094A}" type="pres">
      <dgm:prSet presAssocID="{D52A1BFB-9B69-43B0-AF3B-B56D65F82D5E}" presName="composite" presStyleCnt="0"/>
      <dgm:spPr/>
    </dgm:pt>
    <dgm:pt modelId="{53DCFAF2-8421-4587-8F45-20C07DFBB081}" type="pres">
      <dgm:prSet presAssocID="{D52A1BFB-9B69-43B0-AF3B-B56D65F82D5E}" presName="parTx" presStyleLbl="node1" presStyleIdx="3" presStyleCnt="6">
        <dgm:presLayoutVars>
          <dgm:chMax val="0"/>
          <dgm:chPref val="0"/>
          <dgm:bulletEnabled val="1"/>
        </dgm:presLayoutVars>
      </dgm:prSet>
      <dgm:spPr/>
      <dgm:t>
        <a:bodyPr/>
        <a:lstStyle/>
        <a:p>
          <a:endParaRPr lang="en-US"/>
        </a:p>
      </dgm:t>
    </dgm:pt>
    <dgm:pt modelId="{70CEC203-AD4C-43F4-A912-E27E7F1F679D}" type="pres">
      <dgm:prSet presAssocID="{D52A1BFB-9B69-43B0-AF3B-B56D65F82D5E}" presName="parSh" presStyleLbl="node1" presStyleIdx="4" presStyleCnt="6"/>
      <dgm:spPr/>
      <dgm:t>
        <a:bodyPr/>
        <a:lstStyle/>
        <a:p>
          <a:endParaRPr lang="en-US"/>
        </a:p>
      </dgm:t>
    </dgm:pt>
    <dgm:pt modelId="{5AF29128-2C02-4AC9-AFAE-F19F941A2366}" type="pres">
      <dgm:prSet presAssocID="{D52A1BFB-9B69-43B0-AF3B-B56D65F82D5E}" presName="desTx" presStyleLbl="fgAcc1" presStyleIdx="4" presStyleCnt="6">
        <dgm:presLayoutVars>
          <dgm:bulletEnabled val="1"/>
        </dgm:presLayoutVars>
      </dgm:prSet>
      <dgm:spPr/>
      <dgm:t>
        <a:bodyPr/>
        <a:lstStyle/>
        <a:p>
          <a:endParaRPr lang="en-US"/>
        </a:p>
      </dgm:t>
    </dgm:pt>
    <dgm:pt modelId="{7D76901C-3EEA-479E-A622-178BDEFCBDD6}" type="pres">
      <dgm:prSet presAssocID="{FA369219-32F9-409D-B7D7-F343371CE695}" presName="sibTrans" presStyleLbl="sibTrans2D1" presStyleIdx="4" presStyleCnt="5"/>
      <dgm:spPr/>
      <dgm:t>
        <a:bodyPr/>
        <a:lstStyle/>
        <a:p>
          <a:endParaRPr lang="en-US"/>
        </a:p>
      </dgm:t>
    </dgm:pt>
    <dgm:pt modelId="{CCFFB9AD-34F0-48E6-A9A8-3A1B1643BD0B}" type="pres">
      <dgm:prSet presAssocID="{FA369219-32F9-409D-B7D7-F343371CE695}" presName="connTx" presStyleLbl="sibTrans2D1" presStyleIdx="4" presStyleCnt="5"/>
      <dgm:spPr/>
      <dgm:t>
        <a:bodyPr/>
        <a:lstStyle/>
        <a:p>
          <a:endParaRPr lang="en-US"/>
        </a:p>
      </dgm:t>
    </dgm:pt>
    <dgm:pt modelId="{DE3096FD-15DE-4052-B744-222CD0F5B20B}" type="pres">
      <dgm:prSet presAssocID="{EEB5EF78-84A6-4DE7-B651-4E2CC10B5440}" presName="composite" presStyleCnt="0"/>
      <dgm:spPr/>
    </dgm:pt>
    <dgm:pt modelId="{03BAC19A-C56B-4578-9AFE-434DA9B675C0}" type="pres">
      <dgm:prSet presAssocID="{EEB5EF78-84A6-4DE7-B651-4E2CC10B5440}" presName="parTx" presStyleLbl="node1" presStyleIdx="4" presStyleCnt="6">
        <dgm:presLayoutVars>
          <dgm:chMax val="0"/>
          <dgm:chPref val="0"/>
          <dgm:bulletEnabled val="1"/>
        </dgm:presLayoutVars>
      </dgm:prSet>
      <dgm:spPr/>
      <dgm:t>
        <a:bodyPr/>
        <a:lstStyle/>
        <a:p>
          <a:endParaRPr lang="en-US"/>
        </a:p>
      </dgm:t>
    </dgm:pt>
    <dgm:pt modelId="{CFA87303-EE5E-44BA-B75F-DE3B86C9E25B}" type="pres">
      <dgm:prSet presAssocID="{EEB5EF78-84A6-4DE7-B651-4E2CC10B5440}" presName="parSh" presStyleLbl="node1" presStyleIdx="5" presStyleCnt="6"/>
      <dgm:spPr/>
      <dgm:t>
        <a:bodyPr/>
        <a:lstStyle/>
        <a:p>
          <a:endParaRPr lang="en-US"/>
        </a:p>
      </dgm:t>
    </dgm:pt>
    <dgm:pt modelId="{6ABE8AB9-123B-4411-8621-D856733DA9EF}" type="pres">
      <dgm:prSet presAssocID="{EEB5EF78-84A6-4DE7-B651-4E2CC10B5440}" presName="desTx" presStyleLbl="fgAcc1" presStyleIdx="5" presStyleCnt="6">
        <dgm:presLayoutVars>
          <dgm:bulletEnabled val="1"/>
        </dgm:presLayoutVars>
      </dgm:prSet>
      <dgm:spPr/>
      <dgm:t>
        <a:bodyPr/>
        <a:lstStyle/>
        <a:p>
          <a:endParaRPr lang="en-US"/>
        </a:p>
      </dgm:t>
    </dgm:pt>
  </dgm:ptLst>
  <dgm:cxnLst>
    <dgm:cxn modelId="{D1CBF730-549B-4987-AF82-FFDA9B64F029}" srcId="{461A5846-A11D-4153-8580-B524F3D1F115}" destId="{C63DC05A-90E9-4EA1-B8CF-A005F245EDA7}" srcOrd="0" destOrd="0" parTransId="{92BC4F28-850D-46EA-BE9A-0619B997D9E2}" sibTransId="{7CBBCCEF-2447-45F6-A34B-5DE597712718}"/>
    <dgm:cxn modelId="{7BA2AA67-386E-4E64-ADFA-B450E7DE8337}" srcId="{D52A1BFB-9B69-43B0-AF3B-B56D65F82D5E}" destId="{660A9530-9E7B-4116-AA59-BA2669400D3A}" srcOrd="0" destOrd="0" parTransId="{D6A670D2-9012-4633-8ACC-95A92A027166}" sibTransId="{F2569D82-D0A7-46EC-AAA9-44307E3706E9}"/>
    <dgm:cxn modelId="{1E792450-A4F1-4DCF-AE16-FB5E46ACEDB8}" type="presOf" srcId="{2C8B3C6E-29AE-44B6-A6A9-85B7BF472F7E}" destId="{23ED2AEE-D24A-4A1D-8D88-0BDA2CDA65DD}" srcOrd="0" destOrd="0" presId="urn:microsoft.com/office/officeart/2005/8/layout/process3"/>
    <dgm:cxn modelId="{0B473E47-BA4E-438D-A8E1-CBB62D1D99AA}" type="presOf" srcId="{C2902F8F-9907-2E4A-A820-9E70A9EFD1C8}" destId="{23ED2AEE-D24A-4A1D-8D88-0BDA2CDA65DD}" srcOrd="0" destOrd="1" presId="urn:microsoft.com/office/officeart/2005/8/layout/process3"/>
    <dgm:cxn modelId="{85557728-7FDE-4137-96FB-632113BDD14D}" type="presOf" srcId="{F901DE93-A91D-4720-A678-BBE39351E887}" destId="{C902AFB8-1275-40B3-B032-4E4B831258B4}" srcOrd="0" destOrd="1" presId="urn:microsoft.com/office/officeart/2005/8/layout/process3"/>
    <dgm:cxn modelId="{64452AD1-0F63-486E-86A2-62405CAD6480}" srcId="{2EF01554-7904-410D-B528-2062EE13A4E5}" destId="{EEB5EF78-84A6-4DE7-B651-4E2CC10B5440}" srcOrd="5" destOrd="0" parTransId="{924A78E9-CF3C-4B72-8D4E-430D28632F43}" sibTransId="{E24056AE-B6E9-486C-AB81-D7DC8769BFEA}"/>
    <dgm:cxn modelId="{004F7B30-E5D6-43AA-9633-B715FAE785F7}" type="presOf" srcId="{8A168F27-3361-4A33-B28C-2E4801A08717}" destId="{3825EA8A-BFD9-45BD-8FC3-726F62E1D855}" srcOrd="0" destOrd="0" presId="urn:microsoft.com/office/officeart/2005/8/layout/process3"/>
    <dgm:cxn modelId="{E38737A9-3F7F-4ACD-AE86-0BA6B0EEF2A0}" type="presOf" srcId="{47719583-F898-0546-A939-E4622D385BA7}" destId="{C4D370B8-AC9F-A348-BFC2-F12363CE05F5}" srcOrd="0" destOrd="2" presId="urn:microsoft.com/office/officeart/2005/8/layout/process3"/>
    <dgm:cxn modelId="{BF1AC832-92B4-423F-BC46-6BB93EF5A25F}" type="presOf" srcId="{0B652169-5235-264F-BE89-2AE6D7B44C20}" destId="{E78289EF-F0E3-A948-9A8A-1D2DA163FE7C}" srcOrd="1" destOrd="0" presId="urn:microsoft.com/office/officeart/2005/8/layout/process3"/>
    <dgm:cxn modelId="{1D51CA41-F44D-40B0-B12B-708D7E9A11EE}" type="presOf" srcId="{53A17A84-0EC1-BE42-BE82-1988BCFF50C6}" destId="{C4D370B8-AC9F-A348-BFC2-F12363CE05F5}" srcOrd="0" destOrd="1" presId="urn:microsoft.com/office/officeart/2005/8/layout/process3"/>
    <dgm:cxn modelId="{382DEF9F-590B-4E3B-946E-457DA6420560}" type="presOf" srcId="{E7047FD4-F2FC-F24D-A8E8-4907FAEB5C95}" destId="{F1C2D566-7E4E-6C47-BE0A-D7497F45574D}" srcOrd="0" destOrd="0" presId="urn:microsoft.com/office/officeart/2005/8/layout/process3"/>
    <dgm:cxn modelId="{F302247F-1A26-FF48-B1AF-84CA8C7CB889}" srcId="{5CDE3572-A78A-4AAD-ACAA-9E3EC3F18047}" destId="{C2902F8F-9907-2E4A-A820-9E70A9EFD1C8}" srcOrd="1" destOrd="0" parTransId="{F244C589-FD80-B74E-A57F-FA04167583B5}" sibTransId="{A7547466-F82F-6043-8C6C-A52B276F4F7E}"/>
    <dgm:cxn modelId="{FB8517FD-2FA8-495C-B66E-8B366A38AE23}" type="presOf" srcId="{F666FFF2-1A2A-8642-8A64-6B8EFB2AC547}" destId="{AF242FE3-2A4E-9343-BAE9-F00ACEE3F59E}" srcOrd="0" destOrd="0" presId="urn:microsoft.com/office/officeart/2005/8/layout/process3"/>
    <dgm:cxn modelId="{EDC2DE27-1828-4217-87FB-15FF3DCE16BA}" type="presOf" srcId="{D52A1BFB-9B69-43B0-AF3B-B56D65F82D5E}" destId="{70CEC203-AD4C-43F4-A912-E27E7F1F679D}" srcOrd="1" destOrd="0" presId="urn:microsoft.com/office/officeart/2005/8/layout/process3"/>
    <dgm:cxn modelId="{B6D15CB9-2D17-489D-95E5-7058EAB671D9}" type="presOf" srcId="{A3FCD142-BC91-6147-AE1D-10E611C5ACF5}" destId="{EAC2A5A4-F999-DA4E-8FE9-8C4DF9E3D711}" srcOrd="0" destOrd="0" presId="urn:microsoft.com/office/officeart/2005/8/layout/process3"/>
    <dgm:cxn modelId="{61F18430-EDA3-4B04-BDB6-73A0C724D020}" srcId="{EEB5EF78-84A6-4DE7-B651-4E2CC10B5440}" destId="{7FA0EF08-6E67-4C98-93C9-A3E5D0D0708A}" srcOrd="1" destOrd="0" parTransId="{F7AEAA60-BF95-431B-9062-2845289C535F}" sibTransId="{B3C1E1CD-9030-470E-9EE6-BBDE9E1340E6}"/>
    <dgm:cxn modelId="{9036EB3F-80C3-4253-84BE-99DAB2DE6DFC}" type="presOf" srcId="{E27A0C01-86B0-4A14-A297-8216F9F80EE8}" destId="{7194C9D1-47AC-42CE-B08D-AC6861E99BFA}" srcOrd="0" destOrd="0" presId="urn:microsoft.com/office/officeart/2005/8/layout/process3"/>
    <dgm:cxn modelId="{C852D397-661C-47BD-9098-588FE3F4609D}" srcId="{2EF01554-7904-410D-B528-2062EE13A4E5}" destId="{461A5846-A11D-4153-8580-B524F3D1F115}" srcOrd="0" destOrd="0" parTransId="{FA27E2D6-D636-43B4-A2A9-255D6DC1A5CE}" sibTransId="{E27A0C01-86B0-4A14-A297-8216F9F80EE8}"/>
    <dgm:cxn modelId="{BF8805BA-6393-324F-8EA5-BAC9DA5DCBC5}" srcId="{E7047FD4-F2FC-F24D-A8E8-4907FAEB5C95}" destId="{D9FB29F5-A673-C446-A198-3CD4FD1A431B}" srcOrd="1" destOrd="0" parTransId="{F58320DC-5450-B84C-BC53-3A5CC0E5CD68}" sibTransId="{13C21ED2-D210-7140-BBB3-7EE6093C2DA8}"/>
    <dgm:cxn modelId="{6EFE8ECE-1C09-4A86-B4BC-0EE12612D313}" type="presOf" srcId="{0B652169-5235-264F-BE89-2AE6D7B44C20}" destId="{CC775D74-4A4E-3844-9DF9-8929865769E1}" srcOrd="0" destOrd="0" presId="urn:microsoft.com/office/officeart/2005/8/layout/process3"/>
    <dgm:cxn modelId="{D8B7130E-A7E2-F446-8C7D-CD934F6C36B4}" srcId="{2EF01554-7904-410D-B528-2062EE13A4E5}" destId="{0B652169-5235-264F-BE89-2AE6D7B44C20}" srcOrd="2" destOrd="0" parTransId="{277F0059-B00D-0C4E-B935-E0ACB56DF240}" sibTransId="{F7CF209A-8A21-804F-81E5-4B026393D4F9}"/>
    <dgm:cxn modelId="{6722452D-AD1D-47A4-AF3A-485017DED03A}" type="presOf" srcId="{2EF01554-7904-410D-B528-2062EE13A4E5}" destId="{462EDF9A-FAA4-4EE4-B908-EB28E89DBD52}" srcOrd="0" destOrd="0" presId="urn:microsoft.com/office/officeart/2005/8/layout/process3"/>
    <dgm:cxn modelId="{8EF19BDB-D774-4F6F-B070-773677F006E0}" type="presOf" srcId="{E27A0C01-86B0-4A14-A297-8216F9F80EE8}" destId="{ABC575E5-6412-4B81-A49A-C9F2E1A67326}" srcOrd="1" destOrd="0" presId="urn:microsoft.com/office/officeart/2005/8/layout/process3"/>
    <dgm:cxn modelId="{66E2B251-9FC3-4D98-80A9-AE77008DA541}" type="presOf" srcId="{F7CF209A-8A21-804F-81E5-4B026393D4F9}" destId="{86CFC054-81C9-5140-98C0-8BE91D8B3F94}" srcOrd="1" destOrd="0" presId="urn:microsoft.com/office/officeart/2005/8/layout/process3"/>
    <dgm:cxn modelId="{5D08F360-9041-4B00-9DB6-E9027E3381C7}" type="presOf" srcId="{461A5846-A11D-4153-8580-B524F3D1F115}" destId="{AB87BBC2-A3CE-43C0-8C9B-52CEAB34D34B}" srcOrd="0" destOrd="0" presId="urn:microsoft.com/office/officeart/2005/8/layout/process3"/>
    <dgm:cxn modelId="{3C7EB609-4BE7-437D-ABB9-6AD55F034E3E}" type="presOf" srcId="{8A168F27-3361-4A33-B28C-2E4801A08717}" destId="{CB205955-14B6-461F-9AF8-E01DF41C6603}" srcOrd="1" destOrd="0" presId="urn:microsoft.com/office/officeart/2005/8/layout/process3"/>
    <dgm:cxn modelId="{E143C570-CA36-43B5-B1A3-126320ECDF3B}" type="presOf" srcId="{D52A1BFB-9B69-43B0-AF3B-B56D65F82D5E}" destId="{53DCFAF2-8421-4587-8F45-20C07DFBB081}" srcOrd="0" destOrd="0" presId="urn:microsoft.com/office/officeart/2005/8/layout/process3"/>
    <dgm:cxn modelId="{9884AC8A-A6C9-4D3C-8D22-36545874F5F4}" type="presOf" srcId="{7FA0EF08-6E67-4C98-93C9-A3E5D0D0708A}" destId="{6ABE8AB9-123B-4411-8621-D856733DA9EF}" srcOrd="0" destOrd="1" presId="urn:microsoft.com/office/officeart/2005/8/layout/process3"/>
    <dgm:cxn modelId="{5D375725-A3B1-4C67-8DAF-5547351DEC0F}" type="presOf" srcId="{EEB5EF78-84A6-4DE7-B651-4E2CC10B5440}" destId="{03BAC19A-C56B-4578-9AFE-434DA9B675C0}" srcOrd="0" destOrd="0" presId="urn:microsoft.com/office/officeart/2005/8/layout/process3"/>
    <dgm:cxn modelId="{7704DE9E-E614-4064-8429-99BF2F5288C7}" type="presOf" srcId="{D9FB29F5-A673-C446-A198-3CD4FD1A431B}" destId="{EAC2A5A4-F999-DA4E-8FE9-8C4DF9E3D711}" srcOrd="0" destOrd="1" presId="urn:microsoft.com/office/officeart/2005/8/layout/process3"/>
    <dgm:cxn modelId="{1F97D3A5-ECCE-114C-8936-15613B0D7BDF}" srcId="{0B652169-5235-264F-BE89-2AE6D7B44C20}" destId="{E586D6CD-E41C-7C44-B80E-DD6AF390E97C}" srcOrd="0" destOrd="0" parTransId="{4ADD9A7B-8CD4-BE4A-A9C0-38841FFF8206}" sibTransId="{BF1663DC-B56B-4D42-A3BF-C35C8237C51F}"/>
    <dgm:cxn modelId="{1A7D6A9D-CED7-F649-A865-A648B06F12A3}" srcId="{0B652169-5235-264F-BE89-2AE6D7B44C20}" destId="{47719583-F898-0546-A939-E4622D385BA7}" srcOrd="2" destOrd="0" parTransId="{A3C6D10A-3E1E-8A49-B854-77735B6A89BE}" sibTransId="{753F58C4-D458-2640-81F9-DD3739CB6156}"/>
    <dgm:cxn modelId="{3D94B09A-032C-4978-8A1C-7F2123B9B399}" srcId="{2EF01554-7904-410D-B528-2062EE13A4E5}" destId="{D52A1BFB-9B69-43B0-AF3B-B56D65F82D5E}" srcOrd="4" destOrd="0" parTransId="{79902BCD-FBAF-4D3B-81AF-AFDCAAB88252}" sibTransId="{FA369219-32F9-409D-B7D7-F343371CE695}"/>
    <dgm:cxn modelId="{8E49F677-FDA9-436D-881F-BD7E0F34113A}" type="presOf" srcId="{8CFCFA44-95A9-4357-BEBE-9ED832DE0440}" destId="{6ABE8AB9-123B-4411-8621-D856733DA9EF}" srcOrd="0" destOrd="0" presId="urn:microsoft.com/office/officeart/2005/8/layout/process3"/>
    <dgm:cxn modelId="{CC138D09-9978-47A4-8661-2F6695F935CD}" type="presOf" srcId="{461A5846-A11D-4153-8580-B524F3D1F115}" destId="{31317375-4A1F-48B2-B8BB-33523AF2B679}" srcOrd="1" destOrd="0" presId="urn:microsoft.com/office/officeart/2005/8/layout/process3"/>
    <dgm:cxn modelId="{899E3DA0-5A52-4523-ABD7-3E73B8BA3EB3}" srcId="{EEB5EF78-84A6-4DE7-B651-4E2CC10B5440}" destId="{8CFCFA44-95A9-4357-BEBE-9ED832DE0440}" srcOrd="0" destOrd="0" parTransId="{D0A0E548-915D-4672-96DB-D61E0CE6618F}" sibTransId="{8E849147-AB32-4213-A401-AA222ECB52BF}"/>
    <dgm:cxn modelId="{826B2D9D-0CC3-4260-874A-A1549EE1E272}" type="presOf" srcId="{794F40BE-F1AC-47EC-9E00-9A5B4FF8EE3E}" destId="{23ED2AEE-D24A-4A1D-8D88-0BDA2CDA65DD}" srcOrd="0" destOrd="2" presId="urn:microsoft.com/office/officeart/2005/8/layout/process3"/>
    <dgm:cxn modelId="{CEF07523-DFD7-43C0-BA10-BB5E9EFF50F2}" type="presOf" srcId="{5CDE3572-A78A-4AAD-ACAA-9E3EC3F18047}" destId="{7CE71070-9AF1-4D12-A358-133A3004E803}" srcOrd="0" destOrd="0" presId="urn:microsoft.com/office/officeart/2005/8/layout/process3"/>
    <dgm:cxn modelId="{6AF4724F-7037-2C45-86DE-E4A3EE69B9A7}" srcId="{2EF01554-7904-410D-B528-2062EE13A4E5}" destId="{E7047FD4-F2FC-F24D-A8E8-4907FAEB5C95}" srcOrd="1" destOrd="0" parTransId="{2B9B5B0C-A081-3E40-9B09-E39DAB46C026}" sibTransId="{F666FFF2-1A2A-8642-8A64-6B8EFB2AC547}"/>
    <dgm:cxn modelId="{8080A506-5220-4291-8114-91E6B2C2880B}" type="presOf" srcId="{F7CF209A-8A21-804F-81E5-4B026393D4F9}" destId="{9D5E85C0-D16D-EE45-8296-231CC517D54E}" srcOrd="0" destOrd="0" presId="urn:microsoft.com/office/officeart/2005/8/layout/process3"/>
    <dgm:cxn modelId="{4FEB09A1-C8D9-4DEE-9BA2-2EB1D4990965}" type="presOf" srcId="{FA369219-32F9-409D-B7D7-F343371CE695}" destId="{7D76901C-3EEA-479E-A622-178BDEFCBDD6}" srcOrd="0" destOrd="0" presId="urn:microsoft.com/office/officeart/2005/8/layout/process3"/>
    <dgm:cxn modelId="{BE8745D1-6D0D-4F31-AB75-85B79B976F28}" type="presOf" srcId="{E7047FD4-F2FC-F24D-A8E8-4907FAEB5C95}" destId="{66298880-152E-1047-9071-861648EF8DA7}" srcOrd="1" destOrd="0" presId="urn:microsoft.com/office/officeart/2005/8/layout/process3"/>
    <dgm:cxn modelId="{3D1BC8DF-22FF-DB4D-B609-53D60D176913}" srcId="{E7047FD4-F2FC-F24D-A8E8-4907FAEB5C95}" destId="{498EC4CE-07F1-EA45-B121-60229F9FBEB9}" srcOrd="2" destOrd="0" parTransId="{EB4DE7A6-3559-2C47-9EA4-A75BF83F756B}" sibTransId="{1569537C-B156-3545-9AF8-48E6F0504758}"/>
    <dgm:cxn modelId="{DF6E0473-58FC-4142-80CF-F681FF860B81}" type="presOf" srcId="{EEB5EF78-84A6-4DE7-B651-4E2CC10B5440}" destId="{CFA87303-EE5E-44BA-B75F-DE3B86C9E25B}" srcOrd="1" destOrd="0" presId="urn:microsoft.com/office/officeart/2005/8/layout/process3"/>
    <dgm:cxn modelId="{0397239E-FA22-4355-9BE3-AF80CEF8AC72}" type="presOf" srcId="{4AAE85B2-6DE5-462E-B137-D43C1C8023A4}" destId="{5AF29128-2C02-4AC9-AFAE-F19F941A2366}" srcOrd="0" destOrd="1" presId="urn:microsoft.com/office/officeart/2005/8/layout/process3"/>
    <dgm:cxn modelId="{A4DFA083-CFC3-43D9-AE2D-C76323BA2CCB}" type="presOf" srcId="{C63DC05A-90E9-4EA1-B8CF-A005F245EDA7}" destId="{C902AFB8-1275-40B3-B032-4E4B831258B4}" srcOrd="0" destOrd="0" presId="urn:microsoft.com/office/officeart/2005/8/layout/process3"/>
    <dgm:cxn modelId="{25CD6311-90F7-4193-9A9E-03C8E9F38DBB}" type="presOf" srcId="{498EC4CE-07F1-EA45-B121-60229F9FBEB9}" destId="{EAC2A5A4-F999-DA4E-8FE9-8C4DF9E3D711}" srcOrd="0" destOrd="2" presId="urn:microsoft.com/office/officeart/2005/8/layout/process3"/>
    <dgm:cxn modelId="{7B2473B1-1217-48A8-BC89-565711D936E5}" srcId="{5CDE3572-A78A-4AAD-ACAA-9E3EC3F18047}" destId="{794F40BE-F1AC-47EC-9E00-9A5B4FF8EE3E}" srcOrd="2" destOrd="0" parTransId="{9FC3152F-51C8-43EB-908B-F37979580FF6}" sibTransId="{C95162B1-CCB6-4F35-99CD-89A8DC11E159}"/>
    <dgm:cxn modelId="{67084E6C-4D13-43EF-B748-65A194A00A68}" type="presOf" srcId="{5CDE3572-A78A-4AAD-ACAA-9E3EC3F18047}" destId="{7E339E30-A33C-4F81-8C4E-999FD641D06B}" srcOrd="1" destOrd="0" presId="urn:microsoft.com/office/officeart/2005/8/layout/process3"/>
    <dgm:cxn modelId="{2697FF55-F10A-4D97-8BD4-225F74033471}" type="presOf" srcId="{660A9530-9E7B-4116-AA59-BA2669400D3A}" destId="{5AF29128-2C02-4AC9-AFAE-F19F941A2366}" srcOrd="0" destOrd="0" presId="urn:microsoft.com/office/officeart/2005/8/layout/process3"/>
    <dgm:cxn modelId="{65A68962-6854-4A49-A838-835011974DE5}" srcId="{D52A1BFB-9B69-43B0-AF3B-B56D65F82D5E}" destId="{4AAE85B2-6DE5-462E-B137-D43C1C8023A4}" srcOrd="1" destOrd="0" parTransId="{AA465F54-844D-4110-9CDF-E37C26E9CFC3}" sibTransId="{D524932A-00D3-431A-B05E-38F13F25AE3E}"/>
    <dgm:cxn modelId="{C7F7049C-839C-E047-A2C5-1E2BA7B82E2F}" srcId="{0B652169-5235-264F-BE89-2AE6D7B44C20}" destId="{53A17A84-0EC1-BE42-BE82-1988BCFF50C6}" srcOrd="1" destOrd="0" parTransId="{E7AD99D1-4DA0-CF47-A3BD-C79C6C847481}" sibTransId="{00282E21-955F-EF42-A6F0-3FBED4119EAA}"/>
    <dgm:cxn modelId="{BCB9F175-E98D-4AD0-87C5-63E4B4F40B16}" srcId="{5CDE3572-A78A-4AAD-ACAA-9E3EC3F18047}" destId="{2C8B3C6E-29AE-44B6-A6A9-85B7BF472F7E}" srcOrd="0" destOrd="0" parTransId="{B204B37A-CDF5-4FB9-B905-A5886F24F4C9}" sibTransId="{D2E2188C-7582-409C-94D0-3D9FCB7FC8B1}"/>
    <dgm:cxn modelId="{551AA9D4-3942-4F2C-9671-2B5ACB025658}" srcId="{461A5846-A11D-4153-8580-B524F3D1F115}" destId="{F901DE93-A91D-4720-A678-BBE39351E887}" srcOrd="1" destOrd="0" parTransId="{CB7F6F6C-2786-4664-91B7-65674C47957E}" sibTransId="{BE2371C7-58CD-4B78-8855-C4B63B44F078}"/>
    <dgm:cxn modelId="{3DB78D3A-BEDF-4204-8633-4971967EF2E8}" type="presOf" srcId="{F666FFF2-1A2A-8642-8A64-6B8EFB2AC547}" destId="{FC851075-EC3D-7843-8FC9-77B10300E2F6}" srcOrd="1" destOrd="0" presId="urn:microsoft.com/office/officeart/2005/8/layout/process3"/>
    <dgm:cxn modelId="{5DAAF991-AE31-4C5E-8898-4C0286FDA8AA}" type="presOf" srcId="{E586D6CD-E41C-7C44-B80E-DD6AF390E97C}" destId="{C4D370B8-AC9F-A348-BFC2-F12363CE05F5}" srcOrd="0" destOrd="0" presId="urn:microsoft.com/office/officeart/2005/8/layout/process3"/>
    <dgm:cxn modelId="{9BA5E1B7-2E91-4500-A577-7B113649D82A}" srcId="{2EF01554-7904-410D-B528-2062EE13A4E5}" destId="{5CDE3572-A78A-4AAD-ACAA-9E3EC3F18047}" srcOrd="3" destOrd="0" parTransId="{8344D4CA-C016-46E9-9135-04E2E2D58981}" sibTransId="{8A168F27-3361-4A33-B28C-2E4801A08717}"/>
    <dgm:cxn modelId="{76C08C7D-A601-4661-AC23-01BC60684C48}" type="presOf" srcId="{FA369219-32F9-409D-B7D7-F343371CE695}" destId="{CCFFB9AD-34F0-48E6-A9A8-3A1B1643BD0B}" srcOrd="1" destOrd="0" presId="urn:microsoft.com/office/officeart/2005/8/layout/process3"/>
    <dgm:cxn modelId="{6EE9BA37-B7B2-AC49-96E0-C49089C3CA3C}" srcId="{E7047FD4-F2FC-F24D-A8E8-4907FAEB5C95}" destId="{A3FCD142-BC91-6147-AE1D-10E611C5ACF5}" srcOrd="0" destOrd="0" parTransId="{AA3CB8DD-B85D-2944-9CD7-513E8BA26F70}" sibTransId="{BF9B2285-30EC-5A49-BD0D-D7D9A2D214E4}"/>
    <dgm:cxn modelId="{9BB64E54-4378-480A-8F81-AEC90076CB77}" type="presParOf" srcId="{462EDF9A-FAA4-4EE4-B908-EB28E89DBD52}" destId="{16F4FC2D-28D0-4D8E-A551-03127B7CC537}" srcOrd="0" destOrd="0" presId="urn:microsoft.com/office/officeart/2005/8/layout/process3"/>
    <dgm:cxn modelId="{5F27E206-F9EC-4B71-8008-749ABC75AF90}" type="presParOf" srcId="{16F4FC2D-28D0-4D8E-A551-03127B7CC537}" destId="{AB87BBC2-A3CE-43C0-8C9B-52CEAB34D34B}" srcOrd="0" destOrd="0" presId="urn:microsoft.com/office/officeart/2005/8/layout/process3"/>
    <dgm:cxn modelId="{D16D7AD2-33CD-4535-9A78-8A576D576930}" type="presParOf" srcId="{16F4FC2D-28D0-4D8E-A551-03127B7CC537}" destId="{31317375-4A1F-48B2-B8BB-33523AF2B679}" srcOrd="1" destOrd="0" presId="urn:microsoft.com/office/officeart/2005/8/layout/process3"/>
    <dgm:cxn modelId="{5048D138-FEE6-473E-B943-D1904C84C77A}" type="presParOf" srcId="{16F4FC2D-28D0-4D8E-A551-03127B7CC537}" destId="{C902AFB8-1275-40B3-B032-4E4B831258B4}" srcOrd="2" destOrd="0" presId="urn:microsoft.com/office/officeart/2005/8/layout/process3"/>
    <dgm:cxn modelId="{3970B269-F898-4EC7-8258-5BBD83E83367}" type="presParOf" srcId="{462EDF9A-FAA4-4EE4-B908-EB28E89DBD52}" destId="{7194C9D1-47AC-42CE-B08D-AC6861E99BFA}" srcOrd="1" destOrd="0" presId="urn:microsoft.com/office/officeart/2005/8/layout/process3"/>
    <dgm:cxn modelId="{ACAEBE9F-7DEF-49A0-B12E-802593F60EF5}" type="presParOf" srcId="{7194C9D1-47AC-42CE-B08D-AC6861E99BFA}" destId="{ABC575E5-6412-4B81-A49A-C9F2E1A67326}" srcOrd="0" destOrd="0" presId="urn:microsoft.com/office/officeart/2005/8/layout/process3"/>
    <dgm:cxn modelId="{68EFE64D-EEDF-4905-AAEA-7BB7044682DE}" type="presParOf" srcId="{462EDF9A-FAA4-4EE4-B908-EB28E89DBD52}" destId="{80A82BC7-AF2B-E249-92F6-78D4CEC8C5BF}" srcOrd="2" destOrd="0" presId="urn:microsoft.com/office/officeart/2005/8/layout/process3"/>
    <dgm:cxn modelId="{1ABD1C47-606E-40F9-9F7A-3A4B57ED14E3}" type="presParOf" srcId="{80A82BC7-AF2B-E249-92F6-78D4CEC8C5BF}" destId="{F1C2D566-7E4E-6C47-BE0A-D7497F45574D}" srcOrd="0" destOrd="0" presId="urn:microsoft.com/office/officeart/2005/8/layout/process3"/>
    <dgm:cxn modelId="{0C3F208C-458A-42C0-B419-F0A547E3C0C2}" type="presParOf" srcId="{80A82BC7-AF2B-E249-92F6-78D4CEC8C5BF}" destId="{66298880-152E-1047-9071-861648EF8DA7}" srcOrd="1" destOrd="0" presId="urn:microsoft.com/office/officeart/2005/8/layout/process3"/>
    <dgm:cxn modelId="{AC50A881-FF47-4D3B-81FB-B424124349C4}" type="presParOf" srcId="{80A82BC7-AF2B-E249-92F6-78D4CEC8C5BF}" destId="{EAC2A5A4-F999-DA4E-8FE9-8C4DF9E3D711}" srcOrd="2" destOrd="0" presId="urn:microsoft.com/office/officeart/2005/8/layout/process3"/>
    <dgm:cxn modelId="{6D4DEF46-860D-46F9-9B37-B860B12BA586}" type="presParOf" srcId="{462EDF9A-FAA4-4EE4-B908-EB28E89DBD52}" destId="{AF242FE3-2A4E-9343-BAE9-F00ACEE3F59E}" srcOrd="3" destOrd="0" presId="urn:microsoft.com/office/officeart/2005/8/layout/process3"/>
    <dgm:cxn modelId="{4059198B-40C8-40B1-BF10-DED4AF001794}" type="presParOf" srcId="{AF242FE3-2A4E-9343-BAE9-F00ACEE3F59E}" destId="{FC851075-EC3D-7843-8FC9-77B10300E2F6}" srcOrd="0" destOrd="0" presId="urn:microsoft.com/office/officeart/2005/8/layout/process3"/>
    <dgm:cxn modelId="{F50A5138-7696-459C-B409-C5E7F37BC752}" type="presParOf" srcId="{462EDF9A-FAA4-4EE4-B908-EB28E89DBD52}" destId="{13EEE641-B796-6942-8555-B3DE29DE9B92}" srcOrd="4" destOrd="0" presId="urn:microsoft.com/office/officeart/2005/8/layout/process3"/>
    <dgm:cxn modelId="{D2FA6E96-E9D5-4ADF-9BCC-F30B3579C2BC}" type="presParOf" srcId="{13EEE641-B796-6942-8555-B3DE29DE9B92}" destId="{CC775D74-4A4E-3844-9DF9-8929865769E1}" srcOrd="0" destOrd="0" presId="urn:microsoft.com/office/officeart/2005/8/layout/process3"/>
    <dgm:cxn modelId="{B038FC60-FE42-44C6-86F6-D998C147646F}" type="presParOf" srcId="{13EEE641-B796-6942-8555-B3DE29DE9B92}" destId="{E78289EF-F0E3-A948-9A8A-1D2DA163FE7C}" srcOrd="1" destOrd="0" presId="urn:microsoft.com/office/officeart/2005/8/layout/process3"/>
    <dgm:cxn modelId="{64E4DB12-E883-4F23-958B-16169A0C0FDA}" type="presParOf" srcId="{13EEE641-B796-6942-8555-B3DE29DE9B92}" destId="{C4D370B8-AC9F-A348-BFC2-F12363CE05F5}" srcOrd="2" destOrd="0" presId="urn:microsoft.com/office/officeart/2005/8/layout/process3"/>
    <dgm:cxn modelId="{8FE8A798-A3A5-4246-B93D-05B42077775F}" type="presParOf" srcId="{462EDF9A-FAA4-4EE4-B908-EB28E89DBD52}" destId="{9D5E85C0-D16D-EE45-8296-231CC517D54E}" srcOrd="5" destOrd="0" presId="urn:microsoft.com/office/officeart/2005/8/layout/process3"/>
    <dgm:cxn modelId="{5A5FD31B-00A2-4B69-B2AA-04E328EAE5AF}" type="presParOf" srcId="{9D5E85C0-D16D-EE45-8296-231CC517D54E}" destId="{86CFC054-81C9-5140-98C0-8BE91D8B3F94}" srcOrd="0" destOrd="0" presId="urn:microsoft.com/office/officeart/2005/8/layout/process3"/>
    <dgm:cxn modelId="{A345D0A6-D754-4238-84D8-8353800DF0E7}" type="presParOf" srcId="{462EDF9A-FAA4-4EE4-B908-EB28E89DBD52}" destId="{9E38E0DB-0828-4DD2-B8D2-4426D10FCD24}" srcOrd="6" destOrd="0" presId="urn:microsoft.com/office/officeart/2005/8/layout/process3"/>
    <dgm:cxn modelId="{1B672620-BE0E-46C5-990B-EEE4C5E9C366}" type="presParOf" srcId="{9E38E0DB-0828-4DD2-B8D2-4426D10FCD24}" destId="{7CE71070-9AF1-4D12-A358-133A3004E803}" srcOrd="0" destOrd="0" presId="urn:microsoft.com/office/officeart/2005/8/layout/process3"/>
    <dgm:cxn modelId="{F2957C9D-4B16-44A8-B62B-267FAAB2B483}" type="presParOf" srcId="{9E38E0DB-0828-4DD2-B8D2-4426D10FCD24}" destId="{7E339E30-A33C-4F81-8C4E-999FD641D06B}" srcOrd="1" destOrd="0" presId="urn:microsoft.com/office/officeart/2005/8/layout/process3"/>
    <dgm:cxn modelId="{9C794D44-029B-481B-80E4-A9742A1BC34E}" type="presParOf" srcId="{9E38E0DB-0828-4DD2-B8D2-4426D10FCD24}" destId="{23ED2AEE-D24A-4A1D-8D88-0BDA2CDA65DD}" srcOrd="2" destOrd="0" presId="urn:microsoft.com/office/officeart/2005/8/layout/process3"/>
    <dgm:cxn modelId="{FCF9C2A0-2EDF-44F0-8B51-EB682FAB8B2E}" type="presParOf" srcId="{462EDF9A-FAA4-4EE4-B908-EB28E89DBD52}" destId="{3825EA8A-BFD9-45BD-8FC3-726F62E1D855}" srcOrd="7" destOrd="0" presId="urn:microsoft.com/office/officeart/2005/8/layout/process3"/>
    <dgm:cxn modelId="{6C02B4E5-5B26-4F13-A9D1-049263D9F71E}" type="presParOf" srcId="{3825EA8A-BFD9-45BD-8FC3-726F62E1D855}" destId="{CB205955-14B6-461F-9AF8-E01DF41C6603}" srcOrd="0" destOrd="0" presId="urn:microsoft.com/office/officeart/2005/8/layout/process3"/>
    <dgm:cxn modelId="{2527F7BE-C40D-49C5-A434-F519D4F9EAF1}" type="presParOf" srcId="{462EDF9A-FAA4-4EE4-B908-EB28E89DBD52}" destId="{B30F6163-1EF9-4E54-A4F2-D6EFBD57094A}" srcOrd="8" destOrd="0" presId="urn:microsoft.com/office/officeart/2005/8/layout/process3"/>
    <dgm:cxn modelId="{F2C94601-3C91-44E9-B953-F4A5D812E6C0}" type="presParOf" srcId="{B30F6163-1EF9-4E54-A4F2-D6EFBD57094A}" destId="{53DCFAF2-8421-4587-8F45-20C07DFBB081}" srcOrd="0" destOrd="0" presId="urn:microsoft.com/office/officeart/2005/8/layout/process3"/>
    <dgm:cxn modelId="{947353A6-CBB5-40EE-895F-DAE2FBC97EE6}" type="presParOf" srcId="{B30F6163-1EF9-4E54-A4F2-D6EFBD57094A}" destId="{70CEC203-AD4C-43F4-A912-E27E7F1F679D}" srcOrd="1" destOrd="0" presId="urn:microsoft.com/office/officeart/2005/8/layout/process3"/>
    <dgm:cxn modelId="{12DFD0EB-59CD-4E3C-B074-4613C7934F20}" type="presParOf" srcId="{B30F6163-1EF9-4E54-A4F2-D6EFBD57094A}" destId="{5AF29128-2C02-4AC9-AFAE-F19F941A2366}" srcOrd="2" destOrd="0" presId="urn:microsoft.com/office/officeart/2005/8/layout/process3"/>
    <dgm:cxn modelId="{0248F1D0-47CA-402F-BC42-EAE878AFB6A6}" type="presParOf" srcId="{462EDF9A-FAA4-4EE4-B908-EB28E89DBD52}" destId="{7D76901C-3EEA-479E-A622-178BDEFCBDD6}" srcOrd="9" destOrd="0" presId="urn:microsoft.com/office/officeart/2005/8/layout/process3"/>
    <dgm:cxn modelId="{745DA3C4-B60E-4F31-ADEC-338DC5404579}" type="presParOf" srcId="{7D76901C-3EEA-479E-A622-178BDEFCBDD6}" destId="{CCFFB9AD-34F0-48E6-A9A8-3A1B1643BD0B}" srcOrd="0" destOrd="0" presId="urn:microsoft.com/office/officeart/2005/8/layout/process3"/>
    <dgm:cxn modelId="{95947985-3A58-4081-B901-0B235ECFB250}" type="presParOf" srcId="{462EDF9A-FAA4-4EE4-B908-EB28E89DBD52}" destId="{DE3096FD-15DE-4052-B744-222CD0F5B20B}" srcOrd="10" destOrd="0" presId="urn:microsoft.com/office/officeart/2005/8/layout/process3"/>
    <dgm:cxn modelId="{ED7A3496-5AAC-4AD1-A970-DCB4DC83853E}" type="presParOf" srcId="{DE3096FD-15DE-4052-B744-222CD0F5B20B}" destId="{03BAC19A-C56B-4578-9AFE-434DA9B675C0}" srcOrd="0" destOrd="0" presId="urn:microsoft.com/office/officeart/2005/8/layout/process3"/>
    <dgm:cxn modelId="{AE61F82D-D8B8-4DDB-9A7B-91A235B9B064}" type="presParOf" srcId="{DE3096FD-15DE-4052-B744-222CD0F5B20B}" destId="{CFA87303-EE5E-44BA-B75F-DE3B86C9E25B}" srcOrd="1" destOrd="0" presId="urn:microsoft.com/office/officeart/2005/8/layout/process3"/>
    <dgm:cxn modelId="{A59563FF-8A14-4FFF-8DAA-72BAC89B3E9C}" type="presParOf" srcId="{DE3096FD-15DE-4052-B744-222CD0F5B20B}" destId="{6ABE8AB9-123B-4411-8621-D856733DA9E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7FFF3E-DBE4-457A-913A-F65D55B226A5}" type="doc">
      <dgm:prSet loTypeId="urn:microsoft.com/office/officeart/2005/8/layout/lProcess2" loCatId="relationship" qsTypeId="urn:microsoft.com/office/officeart/2005/8/quickstyle/simple1" qsCatId="simple" csTypeId="urn:microsoft.com/office/officeart/2005/8/colors/accent1_2" csCatId="accent1" phldr="1"/>
      <dgm:spPr/>
      <dgm:t>
        <a:bodyPr/>
        <a:lstStyle/>
        <a:p>
          <a:endParaRPr lang="en-US"/>
        </a:p>
      </dgm:t>
    </dgm:pt>
    <dgm:pt modelId="{C638C559-794A-4DDF-89DA-D6274CA4D2AD}">
      <dgm:prSet/>
      <dgm:spPr/>
      <dgm:t>
        <a:bodyPr/>
        <a:lstStyle/>
        <a:p>
          <a:pPr rtl="0"/>
          <a:r>
            <a:rPr lang="en-US" dirty="0" smtClean="0"/>
            <a:t>Upcoming Outreach Activities</a:t>
          </a:r>
          <a:endParaRPr lang="en-US" dirty="0"/>
        </a:p>
      </dgm:t>
    </dgm:pt>
    <dgm:pt modelId="{E447D563-E3C7-44B2-9ECE-CE127139F4C5}" type="parTrans" cxnId="{186E26B8-B426-4435-9497-DD00C6F1F47D}">
      <dgm:prSet/>
      <dgm:spPr/>
      <dgm:t>
        <a:bodyPr/>
        <a:lstStyle/>
        <a:p>
          <a:endParaRPr lang="en-US"/>
        </a:p>
      </dgm:t>
    </dgm:pt>
    <dgm:pt modelId="{74FDE8CE-B840-472A-9296-A2174359B82E}" type="sibTrans" cxnId="{186E26B8-B426-4435-9497-DD00C6F1F47D}">
      <dgm:prSet/>
      <dgm:spPr/>
      <dgm:t>
        <a:bodyPr/>
        <a:lstStyle/>
        <a:p>
          <a:endParaRPr lang="en-US"/>
        </a:p>
      </dgm:t>
    </dgm:pt>
    <dgm:pt modelId="{D2194C31-A513-4B8A-95AB-B921832FC337}">
      <dgm:prSet/>
      <dgm:spPr/>
      <dgm:t>
        <a:bodyPr/>
        <a:lstStyle/>
        <a:p>
          <a:pPr rtl="0"/>
          <a:r>
            <a:rPr lang="en-US" dirty="0" smtClean="0"/>
            <a:t>April </a:t>
          </a:r>
          <a:r>
            <a:rPr lang="en-US" smtClean="0"/>
            <a:t>2019 - University </a:t>
          </a:r>
          <a:r>
            <a:rPr lang="en-US" dirty="0" smtClean="0"/>
            <a:t>of Waterloo 2019 Ethics Symposium in Canada </a:t>
          </a:r>
          <a:endParaRPr lang="en-US" dirty="0"/>
        </a:p>
      </dgm:t>
    </dgm:pt>
    <dgm:pt modelId="{85D597AB-8E8F-4C06-B060-BDF6D87D8FA7}" type="parTrans" cxnId="{2A8C0C81-C6D0-4CA3-B266-41A9A0FED162}">
      <dgm:prSet/>
      <dgm:spPr/>
      <dgm:t>
        <a:bodyPr/>
        <a:lstStyle/>
        <a:p>
          <a:endParaRPr lang="en-US"/>
        </a:p>
      </dgm:t>
    </dgm:pt>
    <dgm:pt modelId="{1B2A3B31-C5AE-48D4-BEC0-B7CB9A099613}" type="sibTrans" cxnId="{2A8C0C81-C6D0-4CA3-B266-41A9A0FED162}">
      <dgm:prSet/>
      <dgm:spPr/>
      <dgm:t>
        <a:bodyPr/>
        <a:lstStyle/>
        <a:p>
          <a:endParaRPr lang="en-US"/>
        </a:p>
      </dgm:t>
    </dgm:pt>
    <dgm:pt modelId="{D3011E50-D397-4D6C-9C86-AE073FE76FFA}">
      <dgm:prSet/>
      <dgm:spPr/>
      <dgm:t>
        <a:bodyPr/>
        <a:lstStyle/>
        <a:p>
          <a:pPr rtl="0"/>
          <a:r>
            <a:rPr lang="en-US" dirty="0" smtClean="0"/>
            <a:t>May 2019 - IESBA-NSS meeting in Paris and European outreach sessions; </a:t>
          </a:r>
          <a:r>
            <a:rPr lang="en-US" dirty="0" err="1" smtClean="0"/>
            <a:t>add’l</a:t>
          </a:r>
          <a:r>
            <a:rPr lang="en-US" dirty="0" smtClean="0"/>
            <a:t> Canadian outreach</a:t>
          </a:r>
          <a:endParaRPr lang="en-US" dirty="0"/>
        </a:p>
      </dgm:t>
    </dgm:pt>
    <dgm:pt modelId="{CC8DD9B5-8173-4C67-BB93-49CC9FF7AF34}" type="parTrans" cxnId="{17ECE020-543D-44CA-AD62-623A4CD34C4D}">
      <dgm:prSet/>
      <dgm:spPr/>
      <dgm:t>
        <a:bodyPr/>
        <a:lstStyle/>
        <a:p>
          <a:endParaRPr lang="en-US"/>
        </a:p>
      </dgm:t>
    </dgm:pt>
    <dgm:pt modelId="{FC58C969-D0E6-4096-B4A0-837EBDB57446}" type="sibTrans" cxnId="{17ECE020-543D-44CA-AD62-623A4CD34C4D}">
      <dgm:prSet/>
      <dgm:spPr/>
      <dgm:t>
        <a:bodyPr/>
        <a:lstStyle/>
        <a:p>
          <a:endParaRPr lang="en-US"/>
        </a:p>
      </dgm:t>
    </dgm:pt>
    <dgm:pt modelId="{9C24759A-22AA-4C51-B72C-ABFC23A085C4}">
      <dgm:prSet/>
      <dgm:spPr/>
      <dgm:t>
        <a:bodyPr/>
        <a:lstStyle/>
        <a:p>
          <a:pPr rtl="0"/>
          <a:r>
            <a:rPr lang="en-US" dirty="0" smtClean="0"/>
            <a:t>June through November 2019 – ongoing research and stakeholder outreach sessions </a:t>
          </a:r>
          <a:endParaRPr lang="en-US" dirty="0"/>
        </a:p>
      </dgm:t>
    </dgm:pt>
    <dgm:pt modelId="{CAF787F4-6D8F-4369-86D5-4D80DE0730E2}" type="parTrans" cxnId="{CC09F3B5-54A0-4090-81C5-E25159DFEB64}">
      <dgm:prSet/>
      <dgm:spPr/>
      <dgm:t>
        <a:bodyPr/>
        <a:lstStyle/>
        <a:p>
          <a:endParaRPr lang="en-US"/>
        </a:p>
      </dgm:t>
    </dgm:pt>
    <dgm:pt modelId="{9D538012-9446-4509-B07D-40044CC5ED4C}" type="sibTrans" cxnId="{CC09F3B5-54A0-4090-81C5-E25159DFEB64}">
      <dgm:prSet/>
      <dgm:spPr/>
      <dgm:t>
        <a:bodyPr/>
        <a:lstStyle/>
        <a:p>
          <a:endParaRPr lang="en-US"/>
        </a:p>
      </dgm:t>
    </dgm:pt>
    <dgm:pt modelId="{DBCA83E4-30D4-46E1-99F4-BEA509AD10A9}">
      <dgm:prSet/>
      <dgm:spPr/>
      <dgm:t>
        <a:bodyPr/>
        <a:lstStyle/>
        <a:p>
          <a:pPr rtl="0"/>
          <a:r>
            <a:rPr lang="en-US" dirty="0" smtClean="0"/>
            <a:t>Non-Authoritative Material </a:t>
          </a:r>
          <a:endParaRPr lang="en-US" dirty="0"/>
        </a:p>
      </dgm:t>
    </dgm:pt>
    <dgm:pt modelId="{A07700F1-B677-4D83-8C0D-D8ED94B0C2BC}" type="parTrans" cxnId="{D5CFFE37-6E90-4CF6-A28C-ABC6C0386455}">
      <dgm:prSet/>
      <dgm:spPr/>
      <dgm:t>
        <a:bodyPr/>
        <a:lstStyle/>
        <a:p>
          <a:endParaRPr lang="en-US"/>
        </a:p>
      </dgm:t>
    </dgm:pt>
    <dgm:pt modelId="{80F54A68-4398-42D8-81B4-27B58418AC85}" type="sibTrans" cxnId="{D5CFFE37-6E90-4CF6-A28C-ABC6C0386455}">
      <dgm:prSet/>
      <dgm:spPr/>
      <dgm:t>
        <a:bodyPr/>
        <a:lstStyle/>
        <a:p>
          <a:endParaRPr lang="en-US"/>
        </a:p>
      </dgm:t>
    </dgm:pt>
    <dgm:pt modelId="{0D1C51B6-F61F-445A-B588-6EDF4F90611C}">
      <dgm:prSet/>
      <dgm:spPr/>
      <dgm:t>
        <a:bodyPr/>
        <a:lstStyle/>
        <a:p>
          <a:pPr rtl="0"/>
          <a:r>
            <a:rPr lang="en-US" dirty="0" smtClean="0"/>
            <a:t>Update stakeholders of emerging themes and issues observed </a:t>
          </a:r>
          <a:endParaRPr lang="en-US" dirty="0"/>
        </a:p>
      </dgm:t>
    </dgm:pt>
    <dgm:pt modelId="{E0988410-DF05-416A-A5E2-3DE488FA1076}" type="parTrans" cxnId="{157CD2F2-22A2-440F-B7A5-09E46D934B29}">
      <dgm:prSet/>
      <dgm:spPr/>
      <dgm:t>
        <a:bodyPr/>
        <a:lstStyle/>
        <a:p>
          <a:endParaRPr lang="en-US"/>
        </a:p>
      </dgm:t>
    </dgm:pt>
    <dgm:pt modelId="{36407173-997F-4424-9268-388A462BF55A}" type="sibTrans" cxnId="{157CD2F2-22A2-440F-B7A5-09E46D934B29}">
      <dgm:prSet/>
      <dgm:spPr/>
      <dgm:t>
        <a:bodyPr/>
        <a:lstStyle/>
        <a:p>
          <a:endParaRPr lang="en-US"/>
        </a:p>
      </dgm:t>
    </dgm:pt>
    <dgm:pt modelId="{CF82191B-4D30-4927-982B-D74556313ED2}">
      <dgm:prSet/>
      <dgm:spPr/>
      <dgm:t>
        <a:bodyPr/>
        <a:lstStyle/>
        <a:p>
          <a:pPr rtl="0"/>
          <a:r>
            <a:rPr lang="en-US" dirty="0" smtClean="0"/>
            <a:t>Board and CAG Meetings</a:t>
          </a:r>
          <a:endParaRPr lang="en-US" dirty="0"/>
        </a:p>
      </dgm:t>
    </dgm:pt>
    <dgm:pt modelId="{97D1CBAC-520C-428B-B8C0-F4FC5EA84F8E}" type="parTrans" cxnId="{03A4329A-056C-4F3B-A797-3DE66F1D90E9}">
      <dgm:prSet/>
      <dgm:spPr/>
      <dgm:t>
        <a:bodyPr/>
        <a:lstStyle/>
        <a:p>
          <a:endParaRPr lang="en-US"/>
        </a:p>
      </dgm:t>
    </dgm:pt>
    <dgm:pt modelId="{FBFA23CD-1E0F-480A-BC99-8F069491E4CE}" type="sibTrans" cxnId="{03A4329A-056C-4F3B-A797-3DE66F1D90E9}">
      <dgm:prSet/>
      <dgm:spPr/>
      <dgm:t>
        <a:bodyPr/>
        <a:lstStyle/>
        <a:p>
          <a:endParaRPr lang="en-US"/>
        </a:p>
      </dgm:t>
    </dgm:pt>
    <dgm:pt modelId="{17A6E3D9-5522-4E11-A6A2-87A2CD92C571}">
      <dgm:prSet/>
      <dgm:spPr/>
      <dgm:t>
        <a:bodyPr/>
        <a:lstStyle/>
        <a:p>
          <a:pPr rtl="0"/>
          <a:r>
            <a:rPr lang="en-US" dirty="0" smtClean="0"/>
            <a:t>June </a:t>
          </a:r>
          <a:r>
            <a:rPr lang="en-US" smtClean="0"/>
            <a:t>2019 - </a:t>
          </a:r>
          <a:r>
            <a:rPr lang="en-US" dirty="0" smtClean="0"/>
            <a:t>Discuss preliminary thinking with Board </a:t>
          </a:r>
          <a:endParaRPr lang="en-US" dirty="0"/>
        </a:p>
      </dgm:t>
    </dgm:pt>
    <dgm:pt modelId="{FF473BBF-CCEC-4E63-9A56-4C8892D748E4}" type="parTrans" cxnId="{5CB53434-BDE7-4269-ACEA-DC053FA18238}">
      <dgm:prSet/>
      <dgm:spPr/>
      <dgm:t>
        <a:bodyPr/>
        <a:lstStyle/>
        <a:p>
          <a:endParaRPr lang="en-US"/>
        </a:p>
      </dgm:t>
    </dgm:pt>
    <dgm:pt modelId="{E4F6D125-C7B6-4407-B32F-7AC5400D7CC7}" type="sibTrans" cxnId="{5CB53434-BDE7-4269-ACEA-DC053FA18238}">
      <dgm:prSet/>
      <dgm:spPr/>
      <dgm:t>
        <a:bodyPr/>
        <a:lstStyle/>
        <a:p>
          <a:endParaRPr lang="en-US"/>
        </a:p>
      </dgm:t>
    </dgm:pt>
    <dgm:pt modelId="{FB8AFDDC-3102-4192-B99C-610EABC1E2E9}">
      <dgm:prSet/>
      <dgm:spPr/>
      <dgm:t>
        <a:bodyPr/>
        <a:lstStyle/>
        <a:p>
          <a:pPr rtl="0"/>
          <a:r>
            <a:rPr lang="en-US" dirty="0" smtClean="0"/>
            <a:t>Sept 2019 </a:t>
          </a:r>
          <a:r>
            <a:rPr lang="en-US" smtClean="0"/>
            <a:t>- Discuss preliminary findings/recommendations </a:t>
          </a:r>
          <a:r>
            <a:rPr lang="en-US" dirty="0" smtClean="0"/>
            <a:t>with Board &amp; CAG </a:t>
          </a:r>
          <a:endParaRPr lang="en-US" dirty="0"/>
        </a:p>
      </dgm:t>
    </dgm:pt>
    <dgm:pt modelId="{BD9A3BA7-5A39-48FC-AF60-DE5CEEC5E1EE}" type="parTrans" cxnId="{76C18139-C76D-409E-B9B8-EF7564188523}">
      <dgm:prSet/>
      <dgm:spPr/>
      <dgm:t>
        <a:bodyPr/>
        <a:lstStyle/>
        <a:p>
          <a:endParaRPr lang="en-US"/>
        </a:p>
      </dgm:t>
    </dgm:pt>
    <dgm:pt modelId="{CEDEEF89-180C-4B51-AEA8-1CE04E21E7B7}" type="sibTrans" cxnId="{76C18139-C76D-409E-B9B8-EF7564188523}">
      <dgm:prSet/>
      <dgm:spPr/>
      <dgm:t>
        <a:bodyPr/>
        <a:lstStyle/>
        <a:p>
          <a:endParaRPr lang="en-US"/>
        </a:p>
      </dgm:t>
    </dgm:pt>
    <dgm:pt modelId="{EFEA4C55-6DCE-4793-93FD-2F96DA9081CA}">
      <dgm:prSet/>
      <dgm:spPr/>
      <dgm:t>
        <a:bodyPr/>
        <a:lstStyle/>
        <a:p>
          <a:pPr rtl="0"/>
          <a:r>
            <a:rPr lang="en-US" smtClean="0"/>
            <a:t>Dec 2019 – Present Phase 1 Final Report to Board </a:t>
          </a:r>
          <a:endParaRPr lang="en-US"/>
        </a:p>
      </dgm:t>
    </dgm:pt>
    <dgm:pt modelId="{ADF702B2-859F-4259-8CB4-FF0567DDCFF0}" type="parTrans" cxnId="{26232F55-7D8A-4A11-A504-EDC4ED8DDE99}">
      <dgm:prSet/>
      <dgm:spPr/>
      <dgm:t>
        <a:bodyPr/>
        <a:lstStyle/>
        <a:p>
          <a:endParaRPr lang="en-US"/>
        </a:p>
      </dgm:t>
    </dgm:pt>
    <dgm:pt modelId="{6C2479AD-DF25-4DB8-B10F-2833C5E773F3}" type="sibTrans" cxnId="{26232F55-7D8A-4A11-A504-EDC4ED8DDE99}">
      <dgm:prSet/>
      <dgm:spPr/>
      <dgm:t>
        <a:bodyPr/>
        <a:lstStyle/>
        <a:p>
          <a:endParaRPr lang="en-US"/>
        </a:p>
      </dgm:t>
    </dgm:pt>
    <dgm:pt modelId="{3283739B-6030-45F0-8A5F-9B2D5F262D64}" type="pres">
      <dgm:prSet presAssocID="{EA7FFF3E-DBE4-457A-913A-F65D55B226A5}" presName="theList" presStyleCnt="0">
        <dgm:presLayoutVars>
          <dgm:dir/>
          <dgm:animLvl val="lvl"/>
          <dgm:resizeHandles val="exact"/>
        </dgm:presLayoutVars>
      </dgm:prSet>
      <dgm:spPr/>
      <dgm:t>
        <a:bodyPr/>
        <a:lstStyle/>
        <a:p>
          <a:endParaRPr lang="en-US"/>
        </a:p>
      </dgm:t>
    </dgm:pt>
    <dgm:pt modelId="{8A7A2DF2-B527-473D-A085-5F09E7AFEC40}" type="pres">
      <dgm:prSet presAssocID="{C638C559-794A-4DDF-89DA-D6274CA4D2AD}" presName="compNode" presStyleCnt="0"/>
      <dgm:spPr/>
    </dgm:pt>
    <dgm:pt modelId="{B33FBF65-520F-4A67-A8C6-9126FA9C0555}" type="pres">
      <dgm:prSet presAssocID="{C638C559-794A-4DDF-89DA-D6274CA4D2AD}" presName="aNode" presStyleLbl="bgShp" presStyleIdx="0" presStyleCnt="3"/>
      <dgm:spPr/>
      <dgm:t>
        <a:bodyPr/>
        <a:lstStyle/>
        <a:p>
          <a:endParaRPr lang="en-US"/>
        </a:p>
      </dgm:t>
    </dgm:pt>
    <dgm:pt modelId="{A7007D0E-5378-4EE7-8096-0AA72BAB14A5}" type="pres">
      <dgm:prSet presAssocID="{C638C559-794A-4DDF-89DA-D6274CA4D2AD}" presName="textNode" presStyleLbl="bgShp" presStyleIdx="0" presStyleCnt="3"/>
      <dgm:spPr/>
      <dgm:t>
        <a:bodyPr/>
        <a:lstStyle/>
        <a:p>
          <a:endParaRPr lang="en-US"/>
        </a:p>
      </dgm:t>
    </dgm:pt>
    <dgm:pt modelId="{D5ADAE71-E139-4C13-9024-77AC4FD7A501}" type="pres">
      <dgm:prSet presAssocID="{C638C559-794A-4DDF-89DA-D6274CA4D2AD}" presName="compChildNode" presStyleCnt="0"/>
      <dgm:spPr/>
    </dgm:pt>
    <dgm:pt modelId="{1532DA7D-2AEA-43FB-B012-7E6249789EB0}" type="pres">
      <dgm:prSet presAssocID="{C638C559-794A-4DDF-89DA-D6274CA4D2AD}" presName="theInnerList" presStyleCnt="0"/>
      <dgm:spPr/>
    </dgm:pt>
    <dgm:pt modelId="{8060DCED-9552-4CF1-BDFD-0DB3A9AFF27E}" type="pres">
      <dgm:prSet presAssocID="{D2194C31-A513-4B8A-95AB-B921832FC337}" presName="childNode" presStyleLbl="node1" presStyleIdx="0" presStyleCnt="7">
        <dgm:presLayoutVars>
          <dgm:bulletEnabled val="1"/>
        </dgm:presLayoutVars>
      </dgm:prSet>
      <dgm:spPr/>
      <dgm:t>
        <a:bodyPr/>
        <a:lstStyle/>
        <a:p>
          <a:endParaRPr lang="en-US"/>
        </a:p>
      </dgm:t>
    </dgm:pt>
    <dgm:pt modelId="{396CA8A0-2A5E-47E2-8B27-D10DDF98ABC9}" type="pres">
      <dgm:prSet presAssocID="{D2194C31-A513-4B8A-95AB-B921832FC337}" presName="aSpace2" presStyleCnt="0"/>
      <dgm:spPr/>
    </dgm:pt>
    <dgm:pt modelId="{5C2B4777-61EF-4446-A8C4-15E2E14341DF}" type="pres">
      <dgm:prSet presAssocID="{D3011E50-D397-4D6C-9C86-AE073FE76FFA}" presName="childNode" presStyleLbl="node1" presStyleIdx="1" presStyleCnt="7">
        <dgm:presLayoutVars>
          <dgm:bulletEnabled val="1"/>
        </dgm:presLayoutVars>
      </dgm:prSet>
      <dgm:spPr/>
      <dgm:t>
        <a:bodyPr/>
        <a:lstStyle/>
        <a:p>
          <a:endParaRPr lang="en-US"/>
        </a:p>
      </dgm:t>
    </dgm:pt>
    <dgm:pt modelId="{029D0EA3-63D0-432A-B04B-62F322893F46}" type="pres">
      <dgm:prSet presAssocID="{D3011E50-D397-4D6C-9C86-AE073FE76FFA}" presName="aSpace2" presStyleCnt="0"/>
      <dgm:spPr/>
    </dgm:pt>
    <dgm:pt modelId="{8DEF8774-6810-4300-8E4A-2B13203471D8}" type="pres">
      <dgm:prSet presAssocID="{9C24759A-22AA-4C51-B72C-ABFC23A085C4}" presName="childNode" presStyleLbl="node1" presStyleIdx="2" presStyleCnt="7" custLinFactNeighborX="1645" custLinFactNeighborY="-32638">
        <dgm:presLayoutVars>
          <dgm:bulletEnabled val="1"/>
        </dgm:presLayoutVars>
      </dgm:prSet>
      <dgm:spPr/>
      <dgm:t>
        <a:bodyPr/>
        <a:lstStyle/>
        <a:p>
          <a:endParaRPr lang="en-US"/>
        </a:p>
      </dgm:t>
    </dgm:pt>
    <dgm:pt modelId="{3BD5F5D3-0F06-4BD6-ACAD-8A763B74917C}" type="pres">
      <dgm:prSet presAssocID="{C638C559-794A-4DDF-89DA-D6274CA4D2AD}" presName="aSpace" presStyleCnt="0"/>
      <dgm:spPr/>
    </dgm:pt>
    <dgm:pt modelId="{554567F6-C794-4C30-8F24-60DC214BD729}" type="pres">
      <dgm:prSet presAssocID="{DBCA83E4-30D4-46E1-99F4-BEA509AD10A9}" presName="compNode" presStyleCnt="0"/>
      <dgm:spPr/>
    </dgm:pt>
    <dgm:pt modelId="{9CAE3789-8E81-472A-81CC-6136EC60A00C}" type="pres">
      <dgm:prSet presAssocID="{DBCA83E4-30D4-46E1-99F4-BEA509AD10A9}" presName="aNode" presStyleLbl="bgShp" presStyleIdx="1" presStyleCnt="3"/>
      <dgm:spPr/>
      <dgm:t>
        <a:bodyPr/>
        <a:lstStyle/>
        <a:p>
          <a:endParaRPr lang="en-US"/>
        </a:p>
      </dgm:t>
    </dgm:pt>
    <dgm:pt modelId="{2165079A-0ADC-4043-9BA2-F195311EC4F3}" type="pres">
      <dgm:prSet presAssocID="{DBCA83E4-30D4-46E1-99F4-BEA509AD10A9}" presName="textNode" presStyleLbl="bgShp" presStyleIdx="1" presStyleCnt="3"/>
      <dgm:spPr/>
      <dgm:t>
        <a:bodyPr/>
        <a:lstStyle/>
        <a:p>
          <a:endParaRPr lang="en-US"/>
        </a:p>
      </dgm:t>
    </dgm:pt>
    <dgm:pt modelId="{185D248F-4E97-40F7-876A-BAA24D93B0C3}" type="pres">
      <dgm:prSet presAssocID="{DBCA83E4-30D4-46E1-99F4-BEA509AD10A9}" presName="compChildNode" presStyleCnt="0"/>
      <dgm:spPr/>
    </dgm:pt>
    <dgm:pt modelId="{1B90ADA2-A94A-4EE8-AC67-CEC2D1744D37}" type="pres">
      <dgm:prSet presAssocID="{DBCA83E4-30D4-46E1-99F4-BEA509AD10A9}" presName="theInnerList" presStyleCnt="0"/>
      <dgm:spPr/>
    </dgm:pt>
    <dgm:pt modelId="{26479F93-9C5B-4AAE-BDAA-F251EF286E74}" type="pres">
      <dgm:prSet presAssocID="{0D1C51B6-F61F-445A-B588-6EDF4F90611C}" presName="childNode" presStyleLbl="node1" presStyleIdx="3" presStyleCnt="7" custScaleY="28600" custLinFactNeighborX="-1200" custLinFactNeighborY="-35503">
        <dgm:presLayoutVars>
          <dgm:bulletEnabled val="1"/>
        </dgm:presLayoutVars>
      </dgm:prSet>
      <dgm:spPr/>
      <dgm:t>
        <a:bodyPr/>
        <a:lstStyle/>
        <a:p>
          <a:endParaRPr lang="en-US"/>
        </a:p>
      </dgm:t>
    </dgm:pt>
    <dgm:pt modelId="{9AB5437E-5132-487A-870D-3514221E8AE1}" type="pres">
      <dgm:prSet presAssocID="{DBCA83E4-30D4-46E1-99F4-BEA509AD10A9}" presName="aSpace" presStyleCnt="0"/>
      <dgm:spPr/>
    </dgm:pt>
    <dgm:pt modelId="{89D4029E-EA3D-4865-9267-63E6D3EA7024}" type="pres">
      <dgm:prSet presAssocID="{CF82191B-4D30-4927-982B-D74556313ED2}" presName="compNode" presStyleCnt="0"/>
      <dgm:spPr/>
    </dgm:pt>
    <dgm:pt modelId="{4EBFB0C1-ED6F-44BA-A6AA-A3C91F2C1B67}" type="pres">
      <dgm:prSet presAssocID="{CF82191B-4D30-4927-982B-D74556313ED2}" presName="aNode" presStyleLbl="bgShp" presStyleIdx="2" presStyleCnt="3"/>
      <dgm:spPr/>
      <dgm:t>
        <a:bodyPr/>
        <a:lstStyle/>
        <a:p>
          <a:endParaRPr lang="en-US"/>
        </a:p>
      </dgm:t>
    </dgm:pt>
    <dgm:pt modelId="{344AB7D4-CC54-413D-A4D0-A0FBF55FBA75}" type="pres">
      <dgm:prSet presAssocID="{CF82191B-4D30-4927-982B-D74556313ED2}" presName="textNode" presStyleLbl="bgShp" presStyleIdx="2" presStyleCnt="3"/>
      <dgm:spPr/>
      <dgm:t>
        <a:bodyPr/>
        <a:lstStyle/>
        <a:p>
          <a:endParaRPr lang="en-US"/>
        </a:p>
      </dgm:t>
    </dgm:pt>
    <dgm:pt modelId="{D9B42E33-36C5-4055-B59D-8F5F2B2770CB}" type="pres">
      <dgm:prSet presAssocID="{CF82191B-4D30-4927-982B-D74556313ED2}" presName="compChildNode" presStyleCnt="0"/>
      <dgm:spPr/>
    </dgm:pt>
    <dgm:pt modelId="{4B007CD9-CA03-42E7-BC73-337169C2D948}" type="pres">
      <dgm:prSet presAssocID="{CF82191B-4D30-4927-982B-D74556313ED2}" presName="theInnerList" presStyleCnt="0"/>
      <dgm:spPr/>
    </dgm:pt>
    <dgm:pt modelId="{D42652F2-3DEA-46E2-AC14-DE095BBC2720}" type="pres">
      <dgm:prSet presAssocID="{17A6E3D9-5522-4E11-A6A2-87A2CD92C571}" presName="childNode" presStyleLbl="node1" presStyleIdx="4" presStyleCnt="7">
        <dgm:presLayoutVars>
          <dgm:bulletEnabled val="1"/>
        </dgm:presLayoutVars>
      </dgm:prSet>
      <dgm:spPr/>
      <dgm:t>
        <a:bodyPr/>
        <a:lstStyle/>
        <a:p>
          <a:endParaRPr lang="en-US"/>
        </a:p>
      </dgm:t>
    </dgm:pt>
    <dgm:pt modelId="{D67610EC-0F5F-4C20-AD2F-939BA7019DB0}" type="pres">
      <dgm:prSet presAssocID="{17A6E3D9-5522-4E11-A6A2-87A2CD92C571}" presName="aSpace2" presStyleCnt="0"/>
      <dgm:spPr/>
    </dgm:pt>
    <dgm:pt modelId="{33223002-1D8B-43C1-9EE9-FAD810D57642}" type="pres">
      <dgm:prSet presAssocID="{FB8AFDDC-3102-4192-B99C-610EABC1E2E9}" presName="childNode" presStyleLbl="node1" presStyleIdx="5" presStyleCnt="7">
        <dgm:presLayoutVars>
          <dgm:bulletEnabled val="1"/>
        </dgm:presLayoutVars>
      </dgm:prSet>
      <dgm:spPr/>
      <dgm:t>
        <a:bodyPr/>
        <a:lstStyle/>
        <a:p>
          <a:endParaRPr lang="en-US"/>
        </a:p>
      </dgm:t>
    </dgm:pt>
    <dgm:pt modelId="{D37F6004-439D-4B34-BA75-51415870CD74}" type="pres">
      <dgm:prSet presAssocID="{FB8AFDDC-3102-4192-B99C-610EABC1E2E9}" presName="aSpace2" presStyleCnt="0"/>
      <dgm:spPr/>
    </dgm:pt>
    <dgm:pt modelId="{AE9E9B72-816A-4F9F-89E3-C80294ABA5A4}" type="pres">
      <dgm:prSet presAssocID="{EFEA4C55-6DCE-4793-93FD-2F96DA9081CA}" presName="childNode" presStyleLbl="node1" presStyleIdx="6" presStyleCnt="7">
        <dgm:presLayoutVars>
          <dgm:bulletEnabled val="1"/>
        </dgm:presLayoutVars>
      </dgm:prSet>
      <dgm:spPr/>
      <dgm:t>
        <a:bodyPr/>
        <a:lstStyle/>
        <a:p>
          <a:endParaRPr lang="en-US"/>
        </a:p>
      </dgm:t>
    </dgm:pt>
  </dgm:ptLst>
  <dgm:cxnLst>
    <dgm:cxn modelId="{707AB36A-077F-4A8F-A2C4-E21F1E13493D}" type="presOf" srcId="{FB8AFDDC-3102-4192-B99C-610EABC1E2E9}" destId="{33223002-1D8B-43C1-9EE9-FAD810D57642}" srcOrd="0" destOrd="0" presId="urn:microsoft.com/office/officeart/2005/8/layout/lProcess2"/>
    <dgm:cxn modelId="{C747776A-9D3E-473C-A93D-FED6CC4B075D}" type="presOf" srcId="{17A6E3D9-5522-4E11-A6A2-87A2CD92C571}" destId="{D42652F2-3DEA-46E2-AC14-DE095BBC2720}" srcOrd="0" destOrd="0" presId="urn:microsoft.com/office/officeart/2005/8/layout/lProcess2"/>
    <dgm:cxn modelId="{19B02D2C-6540-4783-AFF7-53FDC6BFA59A}" type="presOf" srcId="{CF82191B-4D30-4927-982B-D74556313ED2}" destId="{344AB7D4-CC54-413D-A4D0-A0FBF55FBA75}" srcOrd="1" destOrd="0" presId="urn:microsoft.com/office/officeart/2005/8/layout/lProcess2"/>
    <dgm:cxn modelId="{B1207A54-3936-43C7-9B76-33194CA529A7}" type="presOf" srcId="{C638C559-794A-4DDF-89DA-D6274CA4D2AD}" destId="{B33FBF65-520F-4A67-A8C6-9126FA9C0555}" srcOrd="0" destOrd="0" presId="urn:microsoft.com/office/officeart/2005/8/layout/lProcess2"/>
    <dgm:cxn modelId="{85F7DC64-0E4B-46EC-AAA2-B9211C6E09D3}" type="presOf" srcId="{DBCA83E4-30D4-46E1-99F4-BEA509AD10A9}" destId="{9CAE3789-8E81-472A-81CC-6136EC60A00C}" srcOrd="0" destOrd="0" presId="urn:microsoft.com/office/officeart/2005/8/layout/lProcess2"/>
    <dgm:cxn modelId="{157CD2F2-22A2-440F-B7A5-09E46D934B29}" srcId="{DBCA83E4-30D4-46E1-99F4-BEA509AD10A9}" destId="{0D1C51B6-F61F-445A-B588-6EDF4F90611C}" srcOrd="0" destOrd="0" parTransId="{E0988410-DF05-416A-A5E2-3DE488FA1076}" sibTransId="{36407173-997F-4424-9268-388A462BF55A}"/>
    <dgm:cxn modelId="{D482E320-4AC9-49E5-80EE-8BB2C23D93D0}" type="presOf" srcId="{DBCA83E4-30D4-46E1-99F4-BEA509AD10A9}" destId="{2165079A-0ADC-4043-9BA2-F195311EC4F3}" srcOrd="1" destOrd="0" presId="urn:microsoft.com/office/officeart/2005/8/layout/lProcess2"/>
    <dgm:cxn modelId="{26232F55-7D8A-4A11-A504-EDC4ED8DDE99}" srcId="{CF82191B-4D30-4927-982B-D74556313ED2}" destId="{EFEA4C55-6DCE-4793-93FD-2F96DA9081CA}" srcOrd="2" destOrd="0" parTransId="{ADF702B2-859F-4259-8CB4-FF0567DDCFF0}" sibTransId="{6C2479AD-DF25-4DB8-B10F-2833C5E773F3}"/>
    <dgm:cxn modelId="{32588FE9-3780-4992-8AB9-87DA26FF4263}" type="presOf" srcId="{D2194C31-A513-4B8A-95AB-B921832FC337}" destId="{8060DCED-9552-4CF1-BDFD-0DB3A9AFF27E}" srcOrd="0" destOrd="0" presId="urn:microsoft.com/office/officeart/2005/8/layout/lProcess2"/>
    <dgm:cxn modelId="{48AF835E-6778-4AB4-A3CB-5241E53419FE}" type="presOf" srcId="{9C24759A-22AA-4C51-B72C-ABFC23A085C4}" destId="{8DEF8774-6810-4300-8E4A-2B13203471D8}" srcOrd="0" destOrd="0" presId="urn:microsoft.com/office/officeart/2005/8/layout/lProcess2"/>
    <dgm:cxn modelId="{17ECE020-543D-44CA-AD62-623A4CD34C4D}" srcId="{C638C559-794A-4DDF-89DA-D6274CA4D2AD}" destId="{D3011E50-D397-4D6C-9C86-AE073FE76FFA}" srcOrd="1" destOrd="0" parTransId="{CC8DD9B5-8173-4C67-BB93-49CC9FF7AF34}" sibTransId="{FC58C969-D0E6-4096-B4A0-837EBDB57446}"/>
    <dgm:cxn modelId="{CC09F3B5-54A0-4090-81C5-E25159DFEB64}" srcId="{C638C559-794A-4DDF-89DA-D6274CA4D2AD}" destId="{9C24759A-22AA-4C51-B72C-ABFC23A085C4}" srcOrd="2" destOrd="0" parTransId="{CAF787F4-6D8F-4369-86D5-4D80DE0730E2}" sibTransId="{9D538012-9446-4509-B07D-40044CC5ED4C}"/>
    <dgm:cxn modelId="{F2B0D330-6FDC-41D4-B5D8-76D2E567474D}" type="presOf" srcId="{EFEA4C55-6DCE-4793-93FD-2F96DA9081CA}" destId="{AE9E9B72-816A-4F9F-89E3-C80294ABA5A4}" srcOrd="0" destOrd="0" presId="urn:microsoft.com/office/officeart/2005/8/layout/lProcess2"/>
    <dgm:cxn modelId="{58439B45-5127-4E25-A10B-85BF9D6064AF}" type="presOf" srcId="{CF82191B-4D30-4927-982B-D74556313ED2}" destId="{4EBFB0C1-ED6F-44BA-A6AA-A3C91F2C1B67}" srcOrd="0" destOrd="0" presId="urn:microsoft.com/office/officeart/2005/8/layout/lProcess2"/>
    <dgm:cxn modelId="{671A1DAF-C2B8-48A6-8744-102354125BF7}" type="presOf" srcId="{D3011E50-D397-4D6C-9C86-AE073FE76FFA}" destId="{5C2B4777-61EF-4446-A8C4-15E2E14341DF}" srcOrd="0" destOrd="0" presId="urn:microsoft.com/office/officeart/2005/8/layout/lProcess2"/>
    <dgm:cxn modelId="{76C18139-C76D-409E-B9B8-EF7564188523}" srcId="{CF82191B-4D30-4927-982B-D74556313ED2}" destId="{FB8AFDDC-3102-4192-B99C-610EABC1E2E9}" srcOrd="1" destOrd="0" parTransId="{BD9A3BA7-5A39-48FC-AF60-DE5CEEC5E1EE}" sibTransId="{CEDEEF89-180C-4B51-AEA8-1CE04E21E7B7}"/>
    <dgm:cxn modelId="{1C3F089A-7A59-42EB-A468-50B27EDF897A}" type="presOf" srcId="{0D1C51B6-F61F-445A-B588-6EDF4F90611C}" destId="{26479F93-9C5B-4AAE-BDAA-F251EF286E74}" srcOrd="0" destOrd="0" presId="urn:microsoft.com/office/officeart/2005/8/layout/lProcess2"/>
    <dgm:cxn modelId="{2A8C0C81-C6D0-4CA3-B266-41A9A0FED162}" srcId="{C638C559-794A-4DDF-89DA-D6274CA4D2AD}" destId="{D2194C31-A513-4B8A-95AB-B921832FC337}" srcOrd="0" destOrd="0" parTransId="{85D597AB-8E8F-4C06-B060-BDF6D87D8FA7}" sibTransId="{1B2A3B31-C5AE-48D4-BEC0-B7CB9A099613}"/>
    <dgm:cxn modelId="{03A4329A-056C-4F3B-A797-3DE66F1D90E9}" srcId="{EA7FFF3E-DBE4-457A-913A-F65D55B226A5}" destId="{CF82191B-4D30-4927-982B-D74556313ED2}" srcOrd="2" destOrd="0" parTransId="{97D1CBAC-520C-428B-B8C0-F4FC5EA84F8E}" sibTransId="{FBFA23CD-1E0F-480A-BC99-8F069491E4CE}"/>
    <dgm:cxn modelId="{186E26B8-B426-4435-9497-DD00C6F1F47D}" srcId="{EA7FFF3E-DBE4-457A-913A-F65D55B226A5}" destId="{C638C559-794A-4DDF-89DA-D6274CA4D2AD}" srcOrd="0" destOrd="0" parTransId="{E447D563-E3C7-44B2-9ECE-CE127139F4C5}" sibTransId="{74FDE8CE-B840-472A-9296-A2174359B82E}"/>
    <dgm:cxn modelId="{796F3749-6032-41F4-BE72-7746DC5BC78B}" type="presOf" srcId="{EA7FFF3E-DBE4-457A-913A-F65D55B226A5}" destId="{3283739B-6030-45F0-8A5F-9B2D5F262D64}" srcOrd="0" destOrd="0" presId="urn:microsoft.com/office/officeart/2005/8/layout/lProcess2"/>
    <dgm:cxn modelId="{D5CFFE37-6E90-4CF6-A28C-ABC6C0386455}" srcId="{EA7FFF3E-DBE4-457A-913A-F65D55B226A5}" destId="{DBCA83E4-30D4-46E1-99F4-BEA509AD10A9}" srcOrd="1" destOrd="0" parTransId="{A07700F1-B677-4D83-8C0D-D8ED94B0C2BC}" sibTransId="{80F54A68-4398-42D8-81B4-27B58418AC85}"/>
    <dgm:cxn modelId="{5CB53434-BDE7-4269-ACEA-DC053FA18238}" srcId="{CF82191B-4D30-4927-982B-D74556313ED2}" destId="{17A6E3D9-5522-4E11-A6A2-87A2CD92C571}" srcOrd="0" destOrd="0" parTransId="{FF473BBF-CCEC-4E63-9A56-4C8892D748E4}" sibTransId="{E4F6D125-C7B6-4407-B32F-7AC5400D7CC7}"/>
    <dgm:cxn modelId="{7EC7B521-A25B-40C8-9A15-B0F99300E0E4}" type="presOf" srcId="{C638C559-794A-4DDF-89DA-D6274CA4D2AD}" destId="{A7007D0E-5378-4EE7-8096-0AA72BAB14A5}" srcOrd="1" destOrd="0" presId="urn:microsoft.com/office/officeart/2005/8/layout/lProcess2"/>
    <dgm:cxn modelId="{7DC2CCA2-F3C1-4584-B746-AD5221EB0222}" type="presParOf" srcId="{3283739B-6030-45F0-8A5F-9B2D5F262D64}" destId="{8A7A2DF2-B527-473D-A085-5F09E7AFEC40}" srcOrd="0" destOrd="0" presId="urn:microsoft.com/office/officeart/2005/8/layout/lProcess2"/>
    <dgm:cxn modelId="{0A24F6E0-C30E-4231-BB19-A281A0E9331C}" type="presParOf" srcId="{8A7A2DF2-B527-473D-A085-5F09E7AFEC40}" destId="{B33FBF65-520F-4A67-A8C6-9126FA9C0555}" srcOrd="0" destOrd="0" presId="urn:microsoft.com/office/officeart/2005/8/layout/lProcess2"/>
    <dgm:cxn modelId="{5AF087C1-E3B9-4153-B25C-B8A30F4E0107}" type="presParOf" srcId="{8A7A2DF2-B527-473D-A085-5F09E7AFEC40}" destId="{A7007D0E-5378-4EE7-8096-0AA72BAB14A5}" srcOrd="1" destOrd="0" presId="urn:microsoft.com/office/officeart/2005/8/layout/lProcess2"/>
    <dgm:cxn modelId="{7CAF5101-FFCD-423D-BF47-4BA8F9DE1DDA}" type="presParOf" srcId="{8A7A2DF2-B527-473D-A085-5F09E7AFEC40}" destId="{D5ADAE71-E139-4C13-9024-77AC4FD7A501}" srcOrd="2" destOrd="0" presId="urn:microsoft.com/office/officeart/2005/8/layout/lProcess2"/>
    <dgm:cxn modelId="{CBCA2A4C-6313-46C5-8B8D-F7927BC51B80}" type="presParOf" srcId="{D5ADAE71-E139-4C13-9024-77AC4FD7A501}" destId="{1532DA7D-2AEA-43FB-B012-7E6249789EB0}" srcOrd="0" destOrd="0" presId="urn:microsoft.com/office/officeart/2005/8/layout/lProcess2"/>
    <dgm:cxn modelId="{02C7317B-6F20-4AF0-97EE-A4D0D251E938}" type="presParOf" srcId="{1532DA7D-2AEA-43FB-B012-7E6249789EB0}" destId="{8060DCED-9552-4CF1-BDFD-0DB3A9AFF27E}" srcOrd="0" destOrd="0" presId="urn:microsoft.com/office/officeart/2005/8/layout/lProcess2"/>
    <dgm:cxn modelId="{916C3ECB-F951-427C-A3A1-2CEFBE0BF211}" type="presParOf" srcId="{1532DA7D-2AEA-43FB-B012-7E6249789EB0}" destId="{396CA8A0-2A5E-47E2-8B27-D10DDF98ABC9}" srcOrd="1" destOrd="0" presId="urn:microsoft.com/office/officeart/2005/8/layout/lProcess2"/>
    <dgm:cxn modelId="{50E0418C-3AB7-4D86-958D-A2AB589317B1}" type="presParOf" srcId="{1532DA7D-2AEA-43FB-B012-7E6249789EB0}" destId="{5C2B4777-61EF-4446-A8C4-15E2E14341DF}" srcOrd="2" destOrd="0" presId="urn:microsoft.com/office/officeart/2005/8/layout/lProcess2"/>
    <dgm:cxn modelId="{9FD91C41-DD03-4E52-B3CA-E199958762CE}" type="presParOf" srcId="{1532DA7D-2AEA-43FB-B012-7E6249789EB0}" destId="{029D0EA3-63D0-432A-B04B-62F322893F46}" srcOrd="3" destOrd="0" presId="urn:microsoft.com/office/officeart/2005/8/layout/lProcess2"/>
    <dgm:cxn modelId="{E4677926-DEC6-43D2-BECF-FC54695AB261}" type="presParOf" srcId="{1532DA7D-2AEA-43FB-B012-7E6249789EB0}" destId="{8DEF8774-6810-4300-8E4A-2B13203471D8}" srcOrd="4" destOrd="0" presId="urn:microsoft.com/office/officeart/2005/8/layout/lProcess2"/>
    <dgm:cxn modelId="{6C26AD09-0304-4496-A551-A8B7BB681C36}" type="presParOf" srcId="{3283739B-6030-45F0-8A5F-9B2D5F262D64}" destId="{3BD5F5D3-0F06-4BD6-ACAD-8A763B74917C}" srcOrd="1" destOrd="0" presId="urn:microsoft.com/office/officeart/2005/8/layout/lProcess2"/>
    <dgm:cxn modelId="{32596CC5-682C-405E-8837-6DD0251D39ED}" type="presParOf" srcId="{3283739B-6030-45F0-8A5F-9B2D5F262D64}" destId="{554567F6-C794-4C30-8F24-60DC214BD729}" srcOrd="2" destOrd="0" presId="urn:microsoft.com/office/officeart/2005/8/layout/lProcess2"/>
    <dgm:cxn modelId="{FAEA9F9E-E625-4766-86AE-637DF74D0101}" type="presParOf" srcId="{554567F6-C794-4C30-8F24-60DC214BD729}" destId="{9CAE3789-8E81-472A-81CC-6136EC60A00C}" srcOrd="0" destOrd="0" presId="urn:microsoft.com/office/officeart/2005/8/layout/lProcess2"/>
    <dgm:cxn modelId="{7CEBAD38-5785-4C66-8BE6-66EB8612896C}" type="presParOf" srcId="{554567F6-C794-4C30-8F24-60DC214BD729}" destId="{2165079A-0ADC-4043-9BA2-F195311EC4F3}" srcOrd="1" destOrd="0" presId="urn:microsoft.com/office/officeart/2005/8/layout/lProcess2"/>
    <dgm:cxn modelId="{A665DDE7-C515-4989-B48A-45E4194C1B33}" type="presParOf" srcId="{554567F6-C794-4C30-8F24-60DC214BD729}" destId="{185D248F-4E97-40F7-876A-BAA24D93B0C3}" srcOrd="2" destOrd="0" presId="urn:microsoft.com/office/officeart/2005/8/layout/lProcess2"/>
    <dgm:cxn modelId="{8FABF275-2113-4E0B-971E-3573EE98B4D7}" type="presParOf" srcId="{185D248F-4E97-40F7-876A-BAA24D93B0C3}" destId="{1B90ADA2-A94A-4EE8-AC67-CEC2D1744D37}" srcOrd="0" destOrd="0" presId="urn:microsoft.com/office/officeart/2005/8/layout/lProcess2"/>
    <dgm:cxn modelId="{A2928FDE-278B-4B87-83BA-B17D6483B86B}" type="presParOf" srcId="{1B90ADA2-A94A-4EE8-AC67-CEC2D1744D37}" destId="{26479F93-9C5B-4AAE-BDAA-F251EF286E74}" srcOrd="0" destOrd="0" presId="urn:microsoft.com/office/officeart/2005/8/layout/lProcess2"/>
    <dgm:cxn modelId="{3D07CA08-8066-48D0-8ADD-BDB8803F758B}" type="presParOf" srcId="{3283739B-6030-45F0-8A5F-9B2D5F262D64}" destId="{9AB5437E-5132-487A-870D-3514221E8AE1}" srcOrd="3" destOrd="0" presId="urn:microsoft.com/office/officeart/2005/8/layout/lProcess2"/>
    <dgm:cxn modelId="{A8D2C541-A28E-4B93-A985-DA2AAC5BF46A}" type="presParOf" srcId="{3283739B-6030-45F0-8A5F-9B2D5F262D64}" destId="{89D4029E-EA3D-4865-9267-63E6D3EA7024}" srcOrd="4" destOrd="0" presId="urn:microsoft.com/office/officeart/2005/8/layout/lProcess2"/>
    <dgm:cxn modelId="{467EBAE4-7564-4046-BC0D-E601D6D9551D}" type="presParOf" srcId="{89D4029E-EA3D-4865-9267-63E6D3EA7024}" destId="{4EBFB0C1-ED6F-44BA-A6AA-A3C91F2C1B67}" srcOrd="0" destOrd="0" presId="urn:microsoft.com/office/officeart/2005/8/layout/lProcess2"/>
    <dgm:cxn modelId="{A06C01B0-FE21-46D1-B700-3558DDC5F89D}" type="presParOf" srcId="{89D4029E-EA3D-4865-9267-63E6D3EA7024}" destId="{344AB7D4-CC54-413D-A4D0-A0FBF55FBA75}" srcOrd="1" destOrd="0" presId="urn:microsoft.com/office/officeart/2005/8/layout/lProcess2"/>
    <dgm:cxn modelId="{499255FD-A7FB-4145-B54C-A29A91F89FF5}" type="presParOf" srcId="{89D4029E-EA3D-4865-9267-63E6D3EA7024}" destId="{D9B42E33-36C5-4055-B59D-8F5F2B2770CB}" srcOrd="2" destOrd="0" presId="urn:microsoft.com/office/officeart/2005/8/layout/lProcess2"/>
    <dgm:cxn modelId="{B71BEFDB-073F-470E-8738-3BD7AE2EC523}" type="presParOf" srcId="{D9B42E33-36C5-4055-B59D-8F5F2B2770CB}" destId="{4B007CD9-CA03-42E7-BC73-337169C2D948}" srcOrd="0" destOrd="0" presId="urn:microsoft.com/office/officeart/2005/8/layout/lProcess2"/>
    <dgm:cxn modelId="{0A18AE18-6F9F-4574-B92E-0AE0802DFB7D}" type="presParOf" srcId="{4B007CD9-CA03-42E7-BC73-337169C2D948}" destId="{D42652F2-3DEA-46E2-AC14-DE095BBC2720}" srcOrd="0" destOrd="0" presId="urn:microsoft.com/office/officeart/2005/8/layout/lProcess2"/>
    <dgm:cxn modelId="{78A95F37-3AF5-4E79-83CE-0E99952D8B02}" type="presParOf" srcId="{4B007CD9-CA03-42E7-BC73-337169C2D948}" destId="{D67610EC-0F5F-4C20-AD2F-939BA7019DB0}" srcOrd="1" destOrd="0" presId="urn:microsoft.com/office/officeart/2005/8/layout/lProcess2"/>
    <dgm:cxn modelId="{FBAC32FD-8CF7-4C6F-9B54-5D671E72FB5B}" type="presParOf" srcId="{4B007CD9-CA03-42E7-BC73-337169C2D948}" destId="{33223002-1D8B-43C1-9EE9-FAD810D57642}" srcOrd="2" destOrd="0" presId="urn:microsoft.com/office/officeart/2005/8/layout/lProcess2"/>
    <dgm:cxn modelId="{68AE5C99-EE08-42BA-9C87-DCA601914410}" type="presParOf" srcId="{4B007CD9-CA03-42E7-BC73-337169C2D948}" destId="{D37F6004-439D-4B34-BA75-51415870CD74}" srcOrd="3" destOrd="0" presId="urn:microsoft.com/office/officeart/2005/8/layout/lProcess2"/>
    <dgm:cxn modelId="{A35971AC-419B-4EA7-B065-E4AC07716DE1}" type="presParOf" srcId="{4B007CD9-CA03-42E7-BC73-337169C2D948}" destId="{AE9E9B72-816A-4F9F-89E3-C80294ABA5A4}" srcOrd="4"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317375-4A1F-48B2-B8BB-33523AF2B679}">
      <dsp:nvSpPr>
        <dsp:cNvPr id="0" name=""/>
        <dsp:cNvSpPr/>
      </dsp:nvSpPr>
      <dsp:spPr>
        <a:xfrm>
          <a:off x="2244"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latin typeface="+mj-lt"/>
            </a:rPr>
            <a:t>Strategy</a:t>
          </a:r>
        </a:p>
      </dsp:txBody>
      <dsp:txXfrm>
        <a:off x="2244" y="119378"/>
        <a:ext cx="952498" cy="230400"/>
      </dsp:txXfrm>
    </dsp:sp>
    <dsp:sp modelId="{C902AFB8-1275-40B3-B032-4E4B831258B4}">
      <dsp:nvSpPr>
        <dsp:cNvPr id="0" name=""/>
        <dsp:cNvSpPr/>
      </dsp:nvSpPr>
      <dsp:spPr>
        <a:xfrm>
          <a:off x="197334"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latin typeface="+mj-lt"/>
            </a:rPr>
            <a:t>Business Objectives</a:t>
          </a:r>
        </a:p>
        <a:p>
          <a:pPr marL="57150" lvl="1" indent="-57150" algn="l" defTabSz="355600">
            <a:lnSpc>
              <a:spcPct val="90000"/>
            </a:lnSpc>
            <a:spcBef>
              <a:spcPct val="0"/>
            </a:spcBef>
            <a:spcAft>
              <a:spcPct val="15000"/>
            </a:spcAft>
            <a:buChar char="••"/>
          </a:pPr>
          <a:r>
            <a:rPr lang="en-US" sz="800" kern="1200" dirty="0">
              <a:latin typeface="+mj-lt"/>
            </a:rPr>
            <a:t>Risks and Return</a:t>
          </a:r>
        </a:p>
      </dsp:txBody>
      <dsp:txXfrm>
        <a:off x="218510" y="370954"/>
        <a:ext cx="910146" cy="680657"/>
      </dsp:txXfrm>
    </dsp:sp>
    <dsp:sp modelId="{7194C9D1-47AC-42CE-B08D-AC6861E99BFA}">
      <dsp:nvSpPr>
        <dsp:cNvPr id="0" name=""/>
        <dsp:cNvSpPr/>
      </dsp:nvSpPr>
      <dsp:spPr>
        <a:xfrm>
          <a:off x="1099138" y="116006"/>
          <a:ext cx="306118" cy="23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latin typeface="+mj-lt"/>
          </a:endParaRPr>
        </a:p>
      </dsp:txBody>
      <dsp:txXfrm>
        <a:off x="1099138" y="163435"/>
        <a:ext cx="234975" cy="142286"/>
      </dsp:txXfrm>
    </dsp:sp>
    <dsp:sp modelId="{66298880-152E-1047-9071-861648EF8DA7}">
      <dsp:nvSpPr>
        <dsp:cNvPr id="0" name=""/>
        <dsp:cNvSpPr/>
      </dsp:nvSpPr>
      <dsp:spPr>
        <a:xfrm>
          <a:off x="1532324"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t>Planning</a:t>
          </a:r>
        </a:p>
      </dsp:txBody>
      <dsp:txXfrm>
        <a:off x="1532324" y="119378"/>
        <a:ext cx="952498" cy="230400"/>
      </dsp:txXfrm>
    </dsp:sp>
    <dsp:sp modelId="{EAC2A5A4-F999-DA4E-8FE9-8C4DF9E3D711}">
      <dsp:nvSpPr>
        <dsp:cNvPr id="0" name=""/>
        <dsp:cNvSpPr/>
      </dsp:nvSpPr>
      <dsp:spPr>
        <a:xfrm>
          <a:off x="1727414"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t>Oversight</a:t>
          </a:r>
        </a:p>
        <a:p>
          <a:pPr marL="57150" lvl="1" indent="-57150" algn="l" defTabSz="355600">
            <a:lnSpc>
              <a:spcPct val="90000"/>
            </a:lnSpc>
            <a:spcBef>
              <a:spcPct val="0"/>
            </a:spcBef>
            <a:spcAft>
              <a:spcPct val="15000"/>
            </a:spcAft>
            <a:buChar char="••"/>
          </a:pPr>
          <a:r>
            <a:rPr lang="en-US" sz="800" kern="1200" dirty="0"/>
            <a:t>Responsibilities</a:t>
          </a:r>
        </a:p>
        <a:p>
          <a:pPr marL="57150" lvl="1" indent="-57150" algn="l" defTabSz="355600">
            <a:lnSpc>
              <a:spcPct val="90000"/>
            </a:lnSpc>
            <a:spcBef>
              <a:spcPct val="0"/>
            </a:spcBef>
            <a:spcAft>
              <a:spcPct val="15000"/>
            </a:spcAft>
            <a:buChar char="••"/>
          </a:pPr>
          <a:r>
            <a:rPr lang="en-US" sz="800" kern="1200" dirty="0"/>
            <a:t>Portfolio Management</a:t>
          </a:r>
        </a:p>
      </dsp:txBody>
      <dsp:txXfrm>
        <a:off x="1748590" y="370954"/>
        <a:ext cx="910146" cy="680657"/>
      </dsp:txXfrm>
    </dsp:sp>
    <dsp:sp modelId="{AF242FE3-2A4E-9343-BAE9-F00ACEE3F59E}">
      <dsp:nvSpPr>
        <dsp:cNvPr id="0" name=""/>
        <dsp:cNvSpPr/>
      </dsp:nvSpPr>
      <dsp:spPr>
        <a:xfrm>
          <a:off x="2629217" y="116006"/>
          <a:ext cx="306118" cy="23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dsp:txBody>
      <dsp:txXfrm>
        <a:off x="2629217" y="163435"/>
        <a:ext cx="234975" cy="142286"/>
      </dsp:txXfrm>
    </dsp:sp>
    <dsp:sp modelId="{E78289EF-F0E3-A948-9A8A-1D2DA163FE7C}">
      <dsp:nvSpPr>
        <dsp:cNvPr id="0" name=""/>
        <dsp:cNvSpPr/>
      </dsp:nvSpPr>
      <dsp:spPr>
        <a:xfrm>
          <a:off x="3062403"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t>Ecosystem</a:t>
          </a:r>
        </a:p>
      </dsp:txBody>
      <dsp:txXfrm>
        <a:off x="3062403" y="119378"/>
        <a:ext cx="952498" cy="230400"/>
      </dsp:txXfrm>
    </dsp:sp>
    <dsp:sp modelId="{C4D370B8-AC9F-A348-BFC2-F12363CE05F5}">
      <dsp:nvSpPr>
        <dsp:cNvPr id="0" name=""/>
        <dsp:cNvSpPr/>
      </dsp:nvSpPr>
      <dsp:spPr>
        <a:xfrm>
          <a:off x="3257493"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t>3rd Party Risk</a:t>
          </a:r>
        </a:p>
        <a:p>
          <a:pPr marL="57150" lvl="1" indent="-57150" algn="l" defTabSz="355600">
            <a:lnSpc>
              <a:spcPct val="90000"/>
            </a:lnSpc>
            <a:spcBef>
              <a:spcPct val="0"/>
            </a:spcBef>
            <a:spcAft>
              <a:spcPct val="15000"/>
            </a:spcAft>
            <a:buChar char="••"/>
          </a:pPr>
          <a:r>
            <a:rPr lang="en-US" sz="800" kern="1200" dirty="0"/>
            <a:t>Roadmap</a:t>
          </a:r>
        </a:p>
        <a:p>
          <a:pPr marL="57150" lvl="1" indent="-57150" algn="l" defTabSz="355600">
            <a:lnSpc>
              <a:spcPct val="90000"/>
            </a:lnSpc>
            <a:spcBef>
              <a:spcPct val="0"/>
            </a:spcBef>
            <a:spcAft>
              <a:spcPct val="15000"/>
            </a:spcAft>
            <a:buChar char="••"/>
          </a:pPr>
          <a:r>
            <a:rPr lang="en-US" sz="800" kern="1200" dirty="0"/>
            <a:t>Organizational Change Management</a:t>
          </a:r>
        </a:p>
      </dsp:txBody>
      <dsp:txXfrm>
        <a:off x="3278669" y="370954"/>
        <a:ext cx="910146" cy="680657"/>
      </dsp:txXfrm>
    </dsp:sp>
    <dsp:sp modelId="{9D5E85C0-D16D-EE45-8296-231CC517D54E}">
      <dsp:nvSpPr>
        <dsp:cNvPr id="0" name=""/>
        <dsp:cNvSpPr/>
      </dsp:nvSpPr>
      <dsp:spPr>
        <a:xfrm>
          <a:off x="4159297" y="116006"/>
          <a:ext cx="306118" cy="23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p>
      </dsp:txBody>
      <dsp:txXfrm>
        <a:off x="4159297" y="163435"/>
        <a:ext cx="234975" cy="142286"/>
      </dsp:txXfrm>
    </dsp:sp>
    <dsp:sp modelId="{7E339E30-A33C-4F81-8C4E-999FD641D06B}">
      <dsp:nvSpPr>
        <dsp:cNvPr id="0" name=""/>
        <dsp:cNvSpPr/>
      </dsp:nvSpPr>
      <dsp:spPr>
        <a:xfrm>
          <a:off x="4592483"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latin typeface="+mj-lt"/>
            </a:rPr>
            <a:t>Model Dev</a:t>
          </a:r>
        </a:p>
      </dsp:txBody>
      <dsp:txXfrm>
        <a:off x="4592483" y="119378"/>
        <a:ext cx="952498" cy="230400"/>
      </dsp:txXfrm>
    </dsp:sp>
    <dsp:sp modelId="{23ED2AEE-D24A-4A1D-8D88-0BDA2CDA65DD}">
      <dsp:nvSpPr>
        <dsp:cNvPr id="0" name=""/>
        <dsp:cNvSpPr/>
      </dsp:nvSpPr>
      <dsp:spPr>
        <a:xfrm>
          <a:off x="4787573"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latin typeface="+mj-lt"/>
            </a:rPr>
            <a:t>Data</a:t>
          </a:r>
        </a:p>
        <a:p>
          <a:pPr marL="57150" lvl="1" indent="-57150" algn="l" defTabSz="355600">
            <a:lnSpc>
              <a:spcPct val="90000"/>
            </a:lnSpc>
            <a:spcBef>
              <a:spcPct val="0"/>
            </a:spcBef>
            <a:spcAft>
              <a:spcPct val="15000"/>
            </a:spcAft>
            <a:buChar char="••"/>
          </a:pPr>
          <a:r>
            <a:rPr lang="en-US" sz="800" kern="1200" dirty="0">
              <a:latin typeface="+mj-lt"/>
            </a:rPr>
            <a:t>Type of model</a:t>
          </a:r>
        </a:p>
        <a:p>
          <a:pPr marL="57150" lvl="1" indent="-57150" algn="l" defTabSz="355600">
            <a:lnSpc>
              <a:spcPct val="90000"/>
            </a:lnSpc>
            <a:spcBef>
              <a:spcPct val="0"/>
            </a:spcBef>
            <a:spcAft>
              <a:spcPct val="15000"/>
            </a:spcAft>
            <a:buChar char="••"/>
          </a:pPr>
          <a:r>
            <a:rPr lang="en-US" sz="800" kern="1200" dirty="0">
              <a:latin typeface="+mj-lt"/>
            </a:rPr>
            <a:t>Training &amp; Testing</a:t>
          </a:r>
        </a:p>
      </dsp:txBody>
      <dsp:txXfrm>
        <a:off x="4808749" y="370954"/>
        <a:ext cx="910146" cy="680657"/>
      </dsp:txXfrm>
    </dsp:sp>
    <dsp:sp modelId="{3825EA8A-BFD9-45BD-8FC3-726F62E1D855}">
      <dsp:nvSpPr>
        <dsp:cNvPr id="0" name=""/>
        <dsp:cNvSpPr/>
      </dsp:nvSpPr>
      <dsp:spPr>
        <a:xfrm>
          <a:off x="5689376" y="116006"/>
          <a:ext cx="306118" cy="23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latin typeface="+mj-lt"/>
          </a:endParaRPr>
        </a:p>
      </dsp:txBody>
      <dsp:txXfrm>
        <a:off x="5689376" y="163435"/>
        <a:ext cx="234975" cy="142286"/>
      </dsp:txXfrm>
    </dsp:sp>
    <dsp:sp modelId="{70CEC203-AD4C-43F4-A912-E27E7F1F679D}">
      <dsp:nvSpPr>
        <dsp:cNvPr id="0" name=""/>
        <dsp:cNvSpPr/>
      </dsp:nvSpPr>
      <dsp:spPr>
        <a:xfrm>
          <a:off x="6122562"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latin typeface="+mj-lt"/>
            </a:rPr>
            <a:t>Deployment</a:t>
          </a:r>
        </a:p>
      </dsp:txBody>
      <dsp:txXfrm>
        <a:off x="6122562" y="119378"/>
        <a:ext cx="952498" cy="230400"/>
      </dsp:txXfrm>
    </dsp:sp>
    <dsp:sp modelId="{5AF29128-2C02-4AC9-AFAE-F19F941A2366}">
      <dsp:nvSpPr>
        <dsp:cNvPr id="0" name=""/>
        <dsp:cNvSpPr/>
      </dsp:nvSpPr>
      <dsp:spPr>
        <a:xfrm>
          <a:off x="6317652"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latin typeface="+mj-lt"/>
            </a:rPr>
            <a:t>Cloud infrastructure</a:t>
          </a:r>
        </a:p>
        <a:p>
          <a:pPr marL="57150" lvl="1" indent="-57150" algn="l" defTabSz="355600">
            <a:lnSpc>
              <a:spcPct val="90000"/>
            </a:lnSpc>
            <a:spcBef>
              <a:spcPct val="0"/>
            </a:spcBef>
            <a:spcAft>
              <a:spcPct val="15000"/>
            </a:spcAft>
            <a:buChar char="••"/>
          </a:pPr>
          <a:r>
            <a:rPr lang="en-US" sz="800" kern="1200" dirty="0">
              <a:latin typeface="+mj-lt"/>
            </a:rPr>
            <a:t>Online data sources</a:t>
          </a:r>
        </a:p>
      </dsp:txBody>
      <dsp:txXfrm>
        <a:off x="6338828" y="370954"/>
        <a:ext cx="910146" cy="680657"/>
      </dsp:txXfrm>
    </dsp:sp>
    <dsp:sp modelId="{7D76901C-3EEA-479E-A622-178BDEFCBDD6}">
      <dsp:nvSpPr>
        <dsp:cNvPr id="0" name=""/>
        <dsp:cNvSpPr/>
      </dsp:nvSpPr>
      <dsp:spPr>
        <a:xfrm>
          <a:off x="7219456" y="116006"/>
          <a:ext cx="306118" cy="23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n-US" sz="600" kern="1200">
            <a:latin typeface="+mj-lt"/>
          </a:endParaRPr>
        </a:p>
      </dsp:txBody>
      <dsp:txXfrm>
        <a:off x="7219456" y="163435"/>
        <a:ext cx="234975" cy="142286"/>
      </dsp:txXfrm>
    </dsp:sp>
    <dsp:sp modelId="{CFA87303-EE5E-44BA-B75F-DE3B86C9E25B}">
      <dsp:nvSpPr>
        <dsp:cNvPr id="0" name=""/>
        <dsp:cNvSpPr/>
      </dsp:nvSpPr>
      <dsp:spPr>
        <a:xfrm>
          <a:off x="7652642" y="119378"/>
          <a:ext cx="952498" cy="34560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896" tIns="56896" rIns="56896" bIns="30480" numCol="1" spcCol="1270" anchor="t" anchorCtr="0">
          <a:noAutofit/>
        </a:bodyPr>
        <a:lstStyle/>
        <a:p>
          <a:pPr lvl="0" algn="l" defTabSz="355600">
            <a:lnSpc>
              <a:spcPct val="90000"/>
            </a:lnSpc>
            <a:spcBef>
              <a:spcPct val="0"/>
            </a:spcBef>
            <a:spcAft>
              <a:spcPct val="35000"/>
            </a:spcAft>
          </a:pPr>
          <a:r>
            <a:rPr lang="en-US" sz="800" kern="1200" dirty="0">
              <a:latin typeface="+mj-lt"/>
            </a:rPr>
            <a:t>Operate &amp; Monitor</a:t>
          </a:r>
        </a:p>
      </dsp:txBody>
      <dsp:txXfrm>
        <a:off x="7652642" y="119378"/>
        <a:ext cx="952498" cy="230400"/>
      </dsp:txXfrm>
    </dsp:sp>
    <dsp:sp modelId="{6ABE8AB9-123B-4411-8621-D856733DA9EF}">
      <dsp:nvSpPr>
        <dsp:cNvPr id="0" name=""/>
        <dsp:cNvSpPr/>
      </dsp:nvSpPr>
      <dsp:spPr>
        <a:xfrm>
          <a:off x="7847732" y="349778"/>
          <a:ext cx="952498" cy="7230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896" tIns="56896" rIns="56896" bIns="56896" numCol="1" spcCol="1270" anchor="t" anchorCtr="0">
          <a:noAutofit/>
        </a:bodyPr>
        <a:lstStyle/>
        <a:p>
          <a:pPr marL="57150" lvl="1" indent="-57150" algn="l" defTabSz="355600">
            <a:lnSpc>
              <a:spcPct val="90000"/>
            </a:lnSpc>
            <a:spcBef>
              <a:spcPct val="0"/>
            </a:spcBef>
            <a:spcAft>
              <a:spcPct val="15000"/>
            </a:spcAft>
            <a:buChar char="••"/>
          </a:pPr>
          <a:r>
            <a:rPr lang="en-US" sz="800" kern="1200" dirty="0">
              <a:latin typeface="+mj-lt"/>
            </a:rPr>
            <a:t>Deviations</a:t>
          </a:r>
        </a:p>
        <a:p>
          <a:pPr marL="57150" lvl="1" indent="-57150" algn="l" defTabSz="355600">
            <a:lnSpc>
              <a:spcPct val="90000"/>
            </a:lnSpc>
            <a:spcBef>
              <a:spcPct val="0"/>
            </a:spcBef>
            <a:spcAft>
              <a:spcPct val="15000"/>
            </a:spcAft>
            <a:buChar char="••"/>
          </a:pPr>
          <a:r>
            <a:rPr lang="en-US" sz="800" kern="1200" dirty="0">
              <a:latin typeface="+mj-lt"/>
            </a:rPr>
            <a:t>Recalibration</a:t>
          </a:r>
        </a:p>
      </dsp:txBody>
      <dsp:txXfrm>
        <a:off x="7868908" y="370954"/>
        <a:ext cx="910146" cy="6806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82966FC0-F8C2-4FE6-BD06-E65E8491B0F5}" type="datetimeFigureOut">
              <a:rPr lang="en-US" smtClean="0"/>
              <a:t>3/13/2019</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B868A395-1FB7-42DF-B263-E37D1A565FE1}" type="slidenum">
              <a:rPr lang="en-US" smtClean="0"/>
              <a:t>‹#›</a:t>
            </a:fld>
            <a:endParaRPr lang="en-US"/>
          </a:p>
        </p:txBody>
      </p:sp>
    </p:spTree>
    <p:extLst>
      <p:ext uri="{BB962C8B-B14F-4D97-AF65-F5344CB8AC3E}">
        <p14:creationId xmlns:p14="http://schemas.microsoft.com/office/powerpoint/2010/main" val="1012582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ea typeface="ヒラギノ角ゴ Pro W3" charset="-128"/>
                <a:cs typeface="ヒラギノ角ゴ Pro W3" charset="-128"/>
              </a:defRPr>
            </a:lvl1pPr>
          </a:lstStyle>
          <a:p>
            <a:pPr>
              <a:defRPr/>
            </a:pPr>
            <a:endParaRPr lang="en-US"/>
          </a:p>
        </p:txBody>
      </p:sp>
      <p:sp>
        <p:nvSpPr>
          <p:cNvPr id="3" name="Date Placeholder 2"/>
          <p:cNvSpPr>
            <a:spLocks noGrp="1"/>
          </p:cNvSpPr>
          <p:nvPr>
            <p:ph type="dt" idx="1"/>
          </p:nvPr>
        </p:nvSpPr>
        <p:spPr>
          <a:xfrm>
            <a:off x="3936768" y="0"/>
            <a:ext cx="3011699" cy="461804"/>
          </a:xfrm>
          <a:prstGeom prst="rect">
            <a:avLst/>
          </a:prstGeom>
        </p:spPr>
        <p:txBody>
          <a:bodyPr vert="horz" wrap="square" lIns="92492" tIns="46246" rIns="92492" bIns="46246" numCol="1" anchor="t" anchorCtr="0" compatLnSpc="1">
            <a:prstTxWarp prst="textNoShape">
              <a:avLst/>
            </a:prstTxWarp>
          </a:bodyPr>
          <a:lstStyle>
            <a:lvl1pPr algn="r">
              <a:defRPr sz="1200"/>
            </a:lvl1pPr>
          </a:lstStyle>
          <a:p>
            <a:pPr>
              <a:defRPr/>
            </a:pPr>
            <a:fld id="{B12CF44F-EFC8-E748-80EB-4ED396B872D8}" type="datetime1">
              <a:rPr lang="en-US"/>
              <a:pPr>
                <a:defRPr/>
              </a:pPr>
              <a:t>3/13/2019</a:t>
            </a:fld>
            <a:endParaRPr lang="en-US"/>
          </a:p>
        </p:txBody>
      </p:sp>
      <p:sp>
        <p:nvSpPr>
          <p:cNvPr id="4" name="Slide Image Placeholder 3"/>
          <p:cNvSpPr>
            <a:spLocks noGrp="1" noRot="1" noChangeAspect="1"/>
          </p:cNvSpPr>
          <p:nvPr>
            <p:ph type="sldImg" idx="2"/>
          </p:nvPr>
        </p:nvSpPr>
        <p:spPr>
          <a:xfrm>
            <a:off x="395288" y="692150"/>
            <a:ext cx="6159500" cy="3463925"/>
          </a:xfrm>
          <a:prstGeom prst="rect">
            <a:avLst/>
          </a:prstGeom>
          <a:noFill/>
          <a:ln w="12700">
            <a:solidFill>
              <a:prstClr val="black"/>
            </a:solidFill>
          </a:ln>
        </p:spPr>
        <p:txBody>
          <a:bodyPr vert="horz" lIns="92492" tIns="46246" rIns="92492" bIns="46246" rtlCol="0" anchor="ctr"/>
          <a:lstStyle/>
          <a:p>
            <a:pPr lvl="0"/>
            <a:endParaRPr lang="en-US" noProof="0" smtClean="0"/>
          </a:p>
        </p:txBody>
      </p:sp>
      <p:sp>
        <p:nvSpPr>
          <p:cNvPr id="5" name="Notes Placeholder 4"/>
          <p:cNvSpPr>
            <a:spLocks noGrp="1"/>
          </p:cNvSpPr>
          <p:nvPr>
            <p:ph type="body" sz="quarter" idx="3"/>
          </p:nvPr>
        </p:nvSpPr>
        <p:spPr>
          <a:xfrm>
            <a:off x="695008" y="4387136"/>
            <a:ext cx="5560060" cy="4156234"/>
          </a:xfrm>
          <a:prstGeom prst="rect">
            <a:avLst/>
          </a:prstGeom>
        </p:spPr>
        <p:txBody>
          <a:bodyPr vert="horz" lIns="92492" tIns="46246" rIns="92492" bIns="46246"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772668"/>
            <a:ext cx="3011699" cy="461804"/>
          </a:xfrm>
          <a:prstGeom prst="rect">
            <a:avLst/>
          </a:prstGeom>
        </p:spPr>
        <p:txBody>
          <a:bodyPr vert="horz" lIns="92492" tIns="46246" rIns="92492" bIns="46246" rtlCol="0" anchor="b"/>
          <a:lstStyle>
            <a:lvl1pPr algn="l">
              <a:defRPr sz="1200">
                <a:ea typeface="ヒラギノ角ゴ Pro W3" charset="-128"/>
                <a:cs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3936768" y="8772668"/>
            <a:ext cx="3011699" cy="461804"/>
          </a:xfrm>
          <a:prstGeom prst="rect">
            <a:avLst/>
          </a:prstGeom>
        </p:spPr>
        <p:txBody>
          <a:bodyPr vert="horz" wrap="square" lIns="92492" tIns="46246" rIns="92492" bIns="46246" numCol="1" anchor="b" anchorCtr="0" compatLnSpc="1">
            <a:prstTxWarp prst="textNoShape">
              <a:avLst/>
            </a:prstTxWarp>
          </a:bodyPr>
          <a:lstStyle>
            <a:lvl1pPr algn="r">
              <a:defRPr sz="1200"/>
            </a:lvl1pPr>
          </a:lstStyle>
          <a:p>
            <a:pPr>
              <a:defRPr/>
            </a:pPr>
            <a:fld id="{F177551F-2C26-5D4E-AA97-F437309E4641}" type="slidenum">
              <a:rPr lang="en-US"/>
              <a:pPr>
                <a:defRPr/>
              </a:pPr>
              <a:t>‹#›</a:t>
            </a:fld>
            <a:endParaRPr lang="en-US"/>
          </a:p>
        </p:txBody>
      </p:sp>
    </p:spTree>
    <p:extLst>
      <p:ext uri="{BB962C8B-B14F-4D97-AF65-F5344CB8AC3E}">
        <p14:creationId xmlns:p14="http://schemas.microsoft.com/office/powerpoint/2010/main" val="408555759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1</a:t>
            </a:fld>
            <a:endParaRPr lang="en-US"/>
          </a:p>
        </p:txBody>
      </p:sp>
    </p:spTree>
    <p:extLst>
      <p:ext uri="{BB962C8B-B14F-4D97-AF65-F5344CB8AC3E}">
        <p14:creationId xmlns:p14="http://schemas.microsoft.com/office/powerpoint/2010/main" val="3285488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10</a:t>
            </a:fld>
            <a:endParaRPr lang="en-US"/>
          </a:p>
        </p:txBody>
      </p:sp>
    </p:spTree>
    <p:extLst>
      <p:ext uri="{BB962C8B-B14F-4D97-AF65-F5344CB8AC3E}">
        <p14:creationId xmlns:p14="http://schemas.microsoft.com/office/powerpoint/2010/main" val="2538728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8"/>
        <p:cNvGrpSpPr/>
        <p:nvPr/>
      </p:nvGrpSpPr>
      <p:grpSpPr>
        <a:xfrm>
          <a:off x="0" y="0"/>
          <a:ext cx="0" cy="0"/>
          <a:chOff x="0" y="0"/>
          <a:chExt cx="0" cy="0"/>
        </a:xfrm>
      </p:grpSpPr>
      <p:sp>
        <p:nvSpPr>
          <p:cNvPr id="3589" name="Google Shape;3589;p31:notes"/>
          <p:cNvSpPr>
            <a:spLocks noGrp="1" noRot="1" noChangeAspect="1"/>
          </p:cNvSpPr>
          <p:nvPr>
            <p:ph type="sldImg" idx="2"/>
          </p:nvPr>
        </p:nvSpPr>
        <p:spPr>
          <a:xfrm>
            <a:off x="398463" y="696913"/>
            <a:ext cx="6188075" cy="3481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0" name="Google Shape;3590;p31:notes"/>
          <p:cNvSpPr txBox="1">
            <a:spLocks noGrp="1"/>
          </p:cNvSpPr>
          <p:nvPr>
            <p:ph type="body" idx="1"/>
          </p:nvPr>
        </p:nvSpPr>
        <p:spPr>
          <a:xfrm>
            <a:off x="698500" y="4410075"/>
            <a:ext cx="5588100" cy="4176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200" b="0" i="0" u="none" strike="noStrike" cap="none">
              <a:solidFill>
                <a:schemeClr val="dk1"/>
              </a:solidFill>
              <a:latin typeface="Arial"/>
              <a:ea typeface="Arial"/>
              <a:cs typeface="Arial"/>
              <a:sym typeface="Arial"/>
            </a:endParaRPr>
          </a:p>
        </p:txBody>
      </p:sp>
      <p:sp>
        <p:nvSpPr>
          <p:cNvPr id="3591" name="Google Shape;3591;p31:notes"/>
          <p:cNvSpPr txBox="1">
            <a:spLocks noGrp="1"/>
          </p:cNvSpPr>
          <p:nvPr>
            <p:ph type="sldNum" idx="12"/>
          </p:nvPr>
        </p:nvSpPr>
        <p:spPr>
          <a:xfrm>
            <a:off x="3956050" y="8818563"/>
            <a:ext cx="3027300" cy="4635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01001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9"/>
        <p:cNvGrpSpPr/>
        <p:nvPr/>
      </p:nvGrpSpPr>
      <p:grpSpPr>
        <a:xfrm>
          <a:off x="0" y="0"/>
          <a:ext cx="0" cy="0"/>
          <a:chOff x="0" y="0"/>
          <a:chExt cx="0" cy="0"/>
        </a:xfrm>
      </p:grpSpPr>
      <p:sp>
        <p:nvSpPr>
          <p:cNvPr id="3600" name="Google Shape;360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2" name="Google Shape;3602;p8:notes"/>
          <p:cNvSpPr txBox="1">
            <a:spLocks noGrp="1"/>
          </p:cNvSpPr>
          <p:nvPr>
            <p:ph type="sldNum" idx="12"/>
          </p:nvPr>
        </p:nvSpPr>
        <p:spPr>
          <a:xfrm>
            <a:off x="3884122" y="8685863"/>
            <a:ext cx="2972400" cy="4566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12</a:t>
            </a:fld>
            <a:endParaRPr/>
          </a:p>
        </p:txBody>
      </p:sp>
      <p:sp>
        <p:nvSpPr>
          <p:cNvPr id="2" name="Notes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063217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Shape 1418"/>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9" name="Shape 1419"/>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20" name="Shape 1420"/>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438465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14</a:t>
            </a:fld>
            <a:endParaRPr lang="en-US"/>
          </a:p>
        </p:txBody>
      </p:sp>
    </p:spTree>
    <p:extLst>
      <p:ext uri="{BB962C8B-B14F-4D97-AF65-F5344CB8AC3E}">
        <p14:creationId xmlns:p14="http://schemas.microsoft.com/office/powerpoint/2010/main" val="1870416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78928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16</a:t>
            </a:fld>
            <a:endParaRPr lang="en-US"/>
          </a:p>
        </p:txBody>
      </p:sp>
    </p:spTree>
    <p:extLst>
      <p:ext uri="{BB962C8B-B14F-4D97-AF65-F5344CB8AC3E}">
        <p14:creationId xmlns:p14="http://schemas.microsoft.com/office/powerpoint/2010/main" val="5374606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Shape 1418"/>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9" name="Shape 1419"/>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20" name="Shape 1420"/>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17</a:t>
            </a:fld>
            <a:endParaRPr/>
          </a:p>
        </p:txBody>
      </p:sp>
    </p:spTree>
    <p:extLst>
      <p:ext uri="{BB962C8B-B14F-4D97-AF65-F5344CB8AC3E}">
        <p14:creationId xmlns:p14="http://schemas.microsoft.com/office/powerpoint/2010/main" val="15353982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9"/>
        <p:cNvGrpSpPr/>
        <p:nvPr/>
      </p:nvGrpSpPr>
      <p:grpSpPr>
        <a:xfrm>
          <a:off x="0" y="0"/>
          <a:ext cx="0" cy="0"/>
          <a:chOff x="0" y="0"/>
          <a:chExt cx="0" cy="0"/>
        </a:xfrm>
      </p:grpSpPr>
      <p:sp>
        <p:nvSpPr>
          <p:cNvPr id="3540" name="Google Shape;3540;g4f024f0a21_1_0:notes"/>
          <p:cNvSpPr>
            <a:spLocks noGrp="1" noRot="1" noChangeAspect="1"/>
          </p:cNvSpPr>
          <p:nvPr>
            <p:ph type="sldImg" idx="2"/>
          </p:nvPr>
        </p:nvSpPr>
        <p:spPr>
          <a:xfrm>
            <a:off x="398463" y="696913"/>
            <a:ext cx="6188075" cy="34813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2" name="Google Shape;3542;g4f024f0a21_1_0:notes"/>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
        <p:nvSpPr>
          <p:cNvPr id="2" name="Notes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150866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5"/>
        <p:cNvGrpSpPr/>
        <p:nvPr/>
      </p:nvGrpSpPr>
      <p:grpSpPr>
        <a:xfrm>
          <a:off x="0" y="0"/>
          <a:ext cx="0" cy="0"/>
          <a:chOff x="0" y="0"/>
          <a:chExt cx="0" cy="0"/>
        </a:xfrm>
      </p:grpSpPr>
      <p:sp>
        <p:nvSpPr>
          <p:cNvPr id="6866" name="Shape 6866"/>
          <p:cNvSpPr>
            <a:spLocks noGrp="1" noRot="1" noChangeAspect="1"/>
          </p:cNvSpPr>
          <p:nvPr>
            <p:ph type="sldImg" idx="2"/>
          </p:nvPr>
        </p:nvSpPr>
        <p:spPr>
          <a:xfrm>
            <a:off x="120650" y="763588"/>
            <a:ext cx="6773863" cy="3810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67" name="Shape 6867"/>
          <p:cNvSpPr txBox="1">
            <a:spLocks noGrp="1"/>
          </p:cNvSpPr>
          <p:nvPr>
            <p:ph type="body" idx="1"/>
          </p:nvPr>
        </p:nvSpPr>
        <p:spPr>
          <a:xfrm>
            <a:off x="701483" y="4828470"/>
            <a:ext cx="5611858" cy="4572966"/>
          </a:xfrm>
          <a:prstGeom prst="rect">
            <a:avLst/>
          </a:prstGeom>
          <a:noFill/>
          <a:ln>
            <a:noFill/>
          </a:ln>
        </p:spPr>
        <p:txBody>
          <a:bodyPr spcFirstLastPara="1" wrap="square" lIns="93975" tIns="46975" rIns="93975" bIns="46975"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Arial"/>
              <a:ea typeface="Arial"/>
              <a:cs typeface="Arial"/>
              <a:sym typeface="Arial"/>
            </a:endParaRPr>
          </a:p>
        </p:txBody>
      </p:sp>
      <p:sp>
        <p:nvSpPr>
          <p:cNvPr id="6868" name="Shape 6868"/>
          <p:cNvSpPr txBox="1">
            <a:spLocks noGrp="1"/>
          </p:cNvSpPr>
          <p:nvPr>
            <p:ph type="sldNum" idx="12"/>
          </p:nvPr>
        </p:nvSpPr>
        <p:spPr>
          <a:xfrm>
            <a:off x="3972941" y="9655201"/>
            <a:ext cx="3040289" cy="507528"/>
          </a:xfrm>
          <a:prstGeom prst="rect">
            <a:avLst/>
          </a:prstGeom>
          <a:noFill/>
          <a:ln>
            <a:noFill/>
          </a:ln>
        </p:spPr>
        <p:txBody>
          <a:bodyPr spcFirstLastPara="1" wrap="square" lIns="93975" tIns="46975" rIns="93975" bIns="46975" anchor="b"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GB" sz="1300" b="0" i="0" u="none" strike="noStrike" cap="none">
                <a:solidFill>
                  <a:srgbClr val="000000"/>
                </a:solidFill>
                <a:latin typeface="Arial"/>
                <a:ea typeface="Arial"/>
                <a:cs typeface="Arial"/>
                <a:sym typeface="Arial"/>
              </a:rPr>
              <a:t>19</a:t>
            </a:fld>
            <a:endParaRPr sz="13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987927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2</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267605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Shape 1289"/>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0" name="Shape 1290"/>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91" name="Shape 1291"/>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20</a:t>
            </a:fld>
            <a:endParaRPr/>
          </a:p>
        </p:txBody>
      </p:sp>
    </p:spTree>
    <p:extLst>
      <p:ext uri="{BB962C8B-B14F-4D97-AF65-F5344CB8AC3E}">
        <p14:creationId xmlns:p14="http://schemas.microsoft.com/office/powerpoint/2010/main" val="3310729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8" name="Google Shape;38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46825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3"/>
        <p:cNvGrpSpPr/>
        <p:nvPr/>
      </p:nvGrpSpPr>
      <p:grpSpPr>
        <a:xfrm>
          <a:off x="0" y="0"/>
          <a:ext cx="0" cy="0"/>
          <a:chOff x="0" y="0"/>
          <a:chExt cx="0" cy="0"/>
        </a:xfrm>
      </p:grpSpPr>
      <p:sp>
        <p:nvSpPr>
          <p:cNvPr id="2554" name="Shape 2554"/>
          <p:cNvSpPr>
            <a:spLocks noGrp="1" noRot="1" noChangeAspect="1"/>
          </p:cNvSpPr>
          <p:nvPr>
            <p:ph type="sldImg" idx="2"/>
          </p:nvPr>
        </p:nvSpPr>
        <p:spPr>
          <a:xfrm>
            <a:off x="184150" y="801688"/>
            <a:ext cx="7113588" cy="4000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6" name="Shape 2556"/>
          <p:cNvSpPr txBox="1">
            <a:spLocks noGrp="1"/>
          </p:cNvSpPr>
          <p:nvPr>
            <p:ph type="sldNum" idx="12"/>
          </p:nvPr>
        </p:nvSpPr>
        <p:spPr>
          <a:xfrm>
            <a:off x="4237804" y="10137962"/>
            <a:ext cx="3242975" cy="532904"/>
          </a:xfrm>
          <a:prstGeom prst="rect">
            <a:avLst/>
          </a:prstGeom>
          <a:noFill/>
          <a:ln>
            <a:noFill/>
          </a:ln>
        </p:spPr>
        <p:txBody>
          <a:bodyPr spcFirstLastPara="1" wrap="square" lIns="93975" tIns="46975" rIns="93975" bIns="469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fld id="{00000000-1234-1234-1234-123412341234}" type="slidenum">
              <a:rPr kumimoji="0" lang="en-GB" sz="13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300"/>
                <a:buFont typeface="Arial"/>
                <a:buNone/>
                <a:tabLst/>
                <a:defRPr/>
              </a:pPr>
              <a:t>22</a:t>
            </a:fld>
            <a:endParaRPr kumimoji="0" sz="13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016500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23</a:t>
            </a:fld>
            <a:endParaRPr lang="en-US"/>
          </a:p>
        </p:txBody>
      </p:sp>
    </p:spTree>
    <p:extLst>
      <p:ext uri="{BB962C8B-B14F-4D97-AF65-F5344CB8AC3E}">
        <p14:creationId xmlns:p14="http://schemas.microsoft.com/office/powerpoint/2010/main" val="1562457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Shape 1323"/>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4" name="Shape 1324"/>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25" name="Shape 1325"/>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24</a:t>
            </a:fld>
            <a:endParaRPr/>
          </a:p>
        </p:txBody>
      </p:sp>
    </p:spTree>
    <p:extLst>
      <p:ext uri="{BB962C8B-B14F-4D97-AF65-F5344CB8AC3E}">
        <p14:creationId xmlns:p14="http://schemas.microsoft.com/office/powerpoint/2010/main" val="3339224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3"/>
        <p:cNvGrpSpPr/>
        <p:nvPr/>
      </p:nvGrpSpPr>
      <p:grpSpPr>
        <a:xfrm>
          <a:off x="0" y="0"/>
          <a:ext cx="0" cy="0"/>
          <a:chOff x="0" y="0"/>
          <a:chExt cx="0" cy="0"/>
        </a:xfrm>
      </p:grpSpPr>
      <p:sp>
        <p:nvSpPr>
          <p:cNvPr id="5764" name="Google Shape;5764;p113: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5" name="Google Shape;5765;p113: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0" i="0" u="none" strike="noStrike" cap="none">
              <a:solidFill>
                <a:schemeClr val="dk1"/>
              </a:solidFill>
              <a:latin typeface="Georgia"/>
              <a:ea typeface="Georgia"/>
              <a:cs typeface="Georgia"/>
              <a:sym typeface="Georgia"/>
            </a:endParaRPr>
          </a:p>
        </p:txBody>
      </p:sp>
      <p:sp>
        <p:nvSpPr>
          <p:cNvPr id="5766" name="Google Shape;5766;p113: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25</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259515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7"/>
        <p:cNvGrpSpPr/>
        <p:nvPr/>
      </p:nvGrpSpPr>
      <p:grpSpPr>
        <a:xfrm>
          <a:off x="0" y="0"/>
          <a:ext cx="0" cy="0"/>
          <a:chOff x="0" y="0"/>
          <a:chExt cx="0" cy="0"/>
        </a:xfrm>
      </p:grpSpPr>
      <p:sp>
        <p:nvSpPr>
          <p:cNvPr id="5778" name="Google Shape;5778;p114: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9" name="Google Shape;5779;p114: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0" i="0" u="none" strike="noStrike" cap="none">
              <a:solidFill>
                <a:schemeClr val="dk1"/>
              </a:solidFill>
              <a:latin typeface="Georgia"/>
              <a:ea typeface="Georgia"/>
              <a:cs typeface="Georgia"/>
              <a:sym typeface="Georgia"/>
            </a:endParaRPr>
          </a:p>
        </p:txBody>
      </p:sp>
      <p:sp>
        <p:nvSpPr>
          <p:cNvPr id="5780" name="Google Shape;5780;p114: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26</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3069657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4"/>
        <p:cNvGrpSpPr/>
        <p:nvPr/>
      </p:nvGrpSpPr>
      <p:grpSpPr>
        <a:xfrm>
          <a:off x="0" y="0"/>
          <a:ext cx="0" cy="0"/>
          <a:chOff x="0" y="0"/>
          <a:chExt cx="0" cy="0"/>
        </a:xfrm>
      </p:grpSpPr>
      <p:sp>
        <p:nvSpPr>
          <p:cNvPr id="4075" name="Google Shape;4075;g2b40662e1c_1_26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6" name="Google Shape;4076;g2b40662e1c_1_2689: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77" name="Google Shape;4077;g2b40662e1c_1_268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94130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8"/>
        <p:cNvGrpSpPr/>
        <p:nvPr/>
      </p:nvGrpSpPr>
      <p:grpSpPr>
        <a:xfrm>
          <a:off x="0" y="0"/>
          <a:ext cx="0" cy="0"/>
          <a:chOff x="0" y="0"/>
          <a:chExt cx="0" cy="0"/>
        </a:xfrm>
      </p:grpSpPr>
      <p:sp>
        <p:nvSpPr>
          <p:cNvPr id="4019" name="Google Shape;4019;p120:notes"/>
          <p:cNvSpPr>
            <a:spLocks noGrp="1" noRot="1" noChangeAspect="1"/>
          </p:cNvSpPr>
          <p:nvPr>
            <p:ph type="sldImg" idx="2"/>
          </p:nvPr>
        </p:nvSpPr>
        <p:spPr>
          <a:xfrm>
            <a:off x="414338" y="708025"/>
            <a:ext cx="6283325" cy="35337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0" name="Google Shape;4020;p120:notes"/>
          <p:cNvSpPr txBox="1">
            <a:spLocks noGrp="1"/>
          </p:cNvSpPr>
          <p:nvPr>
            <p:ph type="body" idx="1"/>
          </p:nvPr>
        </p:nvSpPr>
        <p:spPr>
          <a:xfrm>
            <a:off x="711435" y="4477451"/>
            <a:ext cx="5691600" cy="4240500"/>
          </a:xfrm>
          <a:prstGeom prst="rect">
            <a:avLst/>
          </a:prstGeom>
          <a:noFill/>
          <a:ln>
            <a:noFill/>
          </a:ln>
        </p:spPr>
        <p:txBody>
          <a:bodyPr spcFirstLastPara="1" wrap="square" lIns="93025" tIns="93025" rIns="93025" bIns="93025"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4021" name="Google Shape;4021;p120:notes"/>
          <p:cNvSpPr txBox="1">
            <a:spLocks noGrp="1"/>
          </p:cNvSpPr>
          <p:nvPr>
            <p:ph type="sldNum" idx="12"/>
          </p:nvPr>
        </p:nvSpPr>
        <p:spPr>
          <a:xfrm>
            <a:off x="4029310" y="8953291"/>
            <a:ext cx="3083400" cy="470700"/>
          </a:xfrm>
          <a:prstGeom prst="rect">
            <a:avLst/>
          </a:prstGeom>
          <a:noFill/>
          <a:ln>
            <a:noFill/>
          </a:ln>
        </p:spPr>
        <p:txBody>
          <a:bodyPr spcFirstLastPara="1" wrap="square" lIns="93025" tIns="46500" rIns="93025" bIns="465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28</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6727959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Shape 1289"/>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0" name="Shape 1290"/>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91" name="Shape 1291"/>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29</a:t>
            </a:fld>
            <a:endParaRPr/>
          </a:p>
        </p:txBody>
      </p:sp>
    </p:spTree>
    <p:extLst>
      <p:ext uri="{BB962C8B-B14F-4D97-AF65-F5344CB8AC3E}">
        <p14:creationId xmlns:p14="http://schemas.microsoft.com/office/powerpoint/2010/main" val="329735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Shape 1231"/>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2" name="Shape 1232"/>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33" name="Shape 1233"/>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3</a:t>
            </a:fld>
            <a:endParaRPr/>
          </a:p>
        </p:txBody>
      </p:sp>
    </p:spTree>
    <p:extLst>
      <p:ext uri="{BB962C8B-B14F-4D97-AF65-F5344CB8AC3E}">
        <p14:creationId xmlns:p14="http://schemas.microsoft.com/office/powerpoint/2010/main" val="3265518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8" name="Google Shape;38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4869096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31</a:t>
            </a:fld>
            <a:endParaRPr lang="en-US"/>
          </a:p>
        </p:txBody>
      </p:sp>
    </p:spTree>
    <p:extLst>
      <p:ext uri="{BB962C8B-B14F-4D97-AF65-F5344CB8AC3E}">
        <p14:creationId xmlns:p14="http://schemas.microsoft.com/office/powerpoint/2010/main" val="1639541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endParaRPr lang="en-US" dirty="0"/>
          </a:p>
        </p:txBody>
      </p:sp>
      <p:sp>
        <p:nvSpPr>
          <p:cNvPr id="4" name="Slide Number Placeholder 3"/>
          <p:cNvSpPr>
            <a:spLocks noGrp="1"/>
          </p:cNvSpPr>
          <p:nvPr>
            <p:ph type="sldNum" sz="quarter" idx="10"/>
          </p:nvPr>
        </p:nvSpPr>
        <p:spPr/>
        <p:txBody>
          <a:bodyPr/>
          <a:lstStyle/>
          <a:p>
            <a:pPr marL="0" marR="0" lvl="0" indent="0" algn="r" defTabSz="1186525" rtl="0" eaLnBrk="1" fontAlgn="auto" latinLnBrk="0" hangingPunct="1">
              <a:lnSpc>
                <a:spcPct val="100000"/>
              </a:lnSpc>
              <a:spcBef>
                <a:spcPts val="0"/>
              </a:spcBef>
              <a:spcAft>
                <a:spcPts val="0"/>
              </a:spcAft>
              <a:buClrTx/>
              <a:buSzTx/>
              <a:buFontTx/>
              <a:buNone/>
              <a:tabLst/>
              <a:defRPr/>
            </a:pPr>
            <a:fld id="{0C4573DD-ABEC-409A-8FDD-B681077E6084}"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1186525"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4685649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4573DD-ABEC-409A-8FDD-B681077E6084}" type="slidenum">
              <a:rPr lang="en-US" smtClean="0"/>
              <a:t>33</a:t>
            </a:fld>
            <a:endParaRPr lang="en-US"/>
          </a:p>
        </p:txBody>
      </p:sp>
    </p:spTree>
    <p:extLst>
      <p:ext uri="{BB962C8B-B14F-4D97-AF65-F5344CB8AC3E}">
        <p14:creationId xmlns:p14="http://schemas.microsoft.com/office/powerpoint/2010/main" val="2859958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4573DD-ABEC-409A-8FDD-B681077E6084}" type="slidenum">
              <a:rPr lang="en-US" smtClean="0"/>
              <a:t>34</a:t>
            </a:fld>
            <a:endParaRPr lang="en-US"/>
          </a:p>
        </p:txBody>
      </p:sp>
    </p:spTree>
    <p:extLst>
      <p:ext uri="{BB962C8B-B14F-4D97-AF65-F5344CB8AC3E}">
        <p14:creationId xmlns:p14="http://schemas.microsoft.com/office/powerpoint/2010/main" val="7290516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0C4573DD-ABEC-409A-8FDD-B681077E6084}" type="slidenum">
              <a:rPr lang="en-US" smtClean="0"/>
              <a:t>35</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924138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Shape 1289"/>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0" name="Shape 1290"/>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91" name="Shape 1291"/>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36</a:t>
            </a:fld>
            <a:endParaRPr/>
          </a:p>
        </p:txBody>
      </p:sp>
    </p:spTree>
    <p:extLst>
      <p:ext uri="{BB962C8B-B14F-4D97-AF65-F5344CB8AC3E}">
        <p14:creationId xmlns:p14="http://schemas.microsoft.com/office/powerpoint/2010/main" val="27919110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8" name="Google Shape;38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0816625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38</a:t>
            </a:fld>
            <a:endParaRPr lang="en-US"/>
          </a:p>
        </p:txBody>
      </p:sp>
    </p:spTree>
    <p:extLst>
      <p:ext uri="{BB962C8B-B14F-4D97-AF65-F5344CB8AC3E}">
        <p14:creationId xmlns:p14="http://schemas.microsoft.com/office/powerpoint/2010/main" val="40774210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39</a:t>
            </a:fld>
            <a:endParaRPr lang="en-US"/>
          </a:p>
        </p:txBody>
      </p:sp>
    </p:spTree>
    <p:extLst>
      <p:ext uri="{BB962C8B-B14F-4D97-AF65-F5344CB8AC3E}">
        <p14:creationId xmlns:p14="http://schemas.microsoft.com/office/powerpoint/2010/main" val="581629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a:t>
            </a:fld>
            <a:endParaRPr lang="en-US"/>
          </a:p>
        </p:txBody>
      </p:sp>
    </p:spTree>
    <p:extLst>
      <p:ext uri="{BB962C8B-B14F-4D97-AF65-F5344CB8AC3E}">
        <p14:creationId xmlns:p14="http://schemas.microsoft.com/office/powerpoint/2010/main" val="27820448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40</a:t>
            </a:fld>
            <a:endParaRPr lang="en-US"/>
          </a:p>
        </p:txBody>
      </p:sp>
    </p:spTree>
    <p:extLst>
      <p:ext uri="{BB962C8B-B14F-4D97-AF65-F5344CB8AC3E}">
        <p14:creationId xmlns:p14="http://schemas.microsoft.com/office/powerpoint/2010/main" val="8541975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41</a:t>
            </a:fld>
            <a:endParaRPr lang="en-US"/>
          </a:p>
        </p:txBody>
      </p:sp>
    </p:spTree>
    <p:extLst>
      <p:ext uri="{BB962C8B-B14F-4D97-AF65-F5344CB8AC3E}">
        <p14:creationId xmlns:p14="http://schemas.microsoft.com/office/powerpoint/2010/main" val="10522183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8" name="Google Shape;38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656665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43</a:t>
            </a:fld>
            <a:endParaRPr lang="en-US"/>
          </a:p>
        </p:txBody>
      </p:sp>
    </p:spTree>
    <p:extLst>
      <p:ext uri="{BB962C8B-B14F-4D97-AF65-F5344CB8AC3E}">
        <p14:creationId xmlns:p14="http://schemas.microsoft.com/office/powerpoint/2010/main" val="14350589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44</a:t>
            </a:fld>
            <a:endParaRPr lang="en-US"/>
          </a:p>
        </p:txBody>
      </p:sp>
    </p:spTree>
    <p:extLst>
      <p:ext uri="{BB962C8B-B14F-4D97-AF65-F5344CB8AC3E}">
        <p14:creationId xmlns:p14="http://schemas.microsoft.com/office/powerpoint/2010/main" val="9579625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45</a:t>
            </a:fld>
            <a:endParaRPr lang="en-US"/>
          </a:p>
        </p:txBody>
      </p:sp>
    </p:spTree>
    <p:extLst>
      <p:ext uri="{BB962C8B-B14F-4D97-AF65-F5344CB8AC3E}">
        <p14:creationId xmlns:p14="http://schemas.microsoft.com/office/powerpoint/2010/main" val="32873748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46</a:t>
            </a:fld>
            <a:endParaRPr lang="en-US"/>
          </a:p>
        </p:txBody>
      </p:sp>
    </p:spTree>
    <p:extLst>
      <p:ext uri="{BB962C8B-B14F-4D97-AF65-F5344CB8AC3E}">
        <p14:creationId xmlns:p14="http://schemas.microsoft.com/office/powerpoint/2010/main" val="1280539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Shape 961"/>
          <p:cNvSpPr txBox="1">
            <a:spLocks noGrp="1"/>
          </p:cNvSpPr>
          <p:nvPr>
            <p:ph type="body" idx="1"/>
          </p:nvPr>
        </p:nvSpPr>
        <p:spPr>
          <a:xfrm>
            <a:off x="731519" y="5864012"/>
            <a:ext cx="5852100" cy="5553900"/>
          </a:xfrm>
          <a:prstGeom prst="rect">
            <a:avLst/>
          </a:prstGeom>
        </p:spPr>
        <p:txBody>
          <a:bodyPr lIns="91425" tIns="91425" rIns="91425" bIns="91425" anchor="t" anchorCtr="0">
            <a:noAutofit/>
          </a:bodyPr>
          <a:lstStyle/>
          <a:p>
            <a:pPr lvl="0" rtl="0">
              <a:spcBef>
                <a:spcPts val="0"/>
              </a:spcBef>
              <a:buNone/>
            </a:pPr>
            <a:endParaRPr dirty="0"/>
          </a:p>
        </p:txBody>
      </p:sp>
      <p:sp>
        <p:nvSpPr>
          <p:cNvPr id="962" name="Shape 962"/>
          <p:cNvSpPr>
            <a:spLocks noGrp="1" noRot="1" noChangeAspect="1"/>
          </p:cNvSpPr>
          <p:nvPr>
            <p:ph type="sldImg" idx="2"/>
          </p:nvPr>
        </p:nvSpPr>
        <p:spPr>
          <a:xfrm>
            <a:off x="-457200" y="927100"/>
            <a:ext cx="8229600" cy="46291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40886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48</a:t>
            </a:fld>
            <a:endParaRPr lang="en-US"/>
          </a:p>
        </p:txBody>
      </p:sp>
    </p:spTree>
    <p:extLst>
      <p:ext uri="{BB962C8B-B14F-4D97-AF65-F5344CB8AC3E}">
        <p14:creationId xmlns:p14="http://schemas.microsoft.com/office/powerpoint/2010/main" val="27177621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49</a:t>
            </a:fld>
            <a:endParaRPr lang="en-US"/>
          </a:p>
        </p:txBody>
      </p:sp>
    </p:spTree>
    <p:extLst>
      <p:ext uri="{BB962C8B-B14F-4D97-AF65-F5344CB8AC3E}">
        <p14:creationId xmlns:p14="http://schemas.microsoft.com/office/powerpoint/2010/main" val="1170001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Shape 1281"/>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2" name="Shape 1282"/>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83" name="Shape 1283"/>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5</a:t>
            </a:fld>
            <a:endParaRPr/>
          </a:p>
        </p:txBody>
      </p:sp>
    </p:spTree>
    <p:extLst>
      <p:ext uri="{BB962C8B-B14F-4D97-AF65-F5344CB8AC3E}">
        <p14:creationId xmlns:p14="http://schemas.microsoft.com/office/powerpoint/2010/main" val="3455660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50</a:t>
            </a:fld>
            <a:endParaRPr lang="en-US"/>
          </a:p>
        </p:txBody>
      </p:sp>
    </p:spTree>
    <p:extLst>
      <p:ext uri="{BB962C8B-B14F-4D97-AF65-F5344CB8AC3E}">
        <p14:creationId xmlns:p14="http://schemas.microsoft.com/office/powerpoint/2010/main" val="27150175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51</a:t>
            </a:fld>
            <a:endParaRPr lang="en-US"/>
          </a:p>
        </p:txBody>
      </p:sp>
    </p:spTree>
    <p:extLst>
      <p:ext uri="{BB962C8B-B14F-4D97-AF65-F5344CB8AC3E}">
        <p14:creationId xmlns:p14="http://schemas.microsoft.com/office/powerpoint/2010/main" val="35010348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52</a:t>
            </a:fld>
            <a:endParaRPr lang="en-US"/>
          </a:p>
        </p:txBody>
      </p:sp>
    </p:spTree>
    <p:extLst>
      <p:ext uri="{BB962C8B-B14F-4D97-AF65-F5344CB8AC3E}">
        <p14:creationId xmlns:p14="http://schemas.microsoft.com/office/powerpoint/2010/main" val="42355241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53</a:t>
            </a:fld>
            <a:endParaRPr lang="en-US"/>
          </a:p>
        </p:txBody>
      </p:sp>
    </p:spTree>
    <p:extLst>
      <p:ext uri="{BB962C8B-B14F-4D97-AF65-F5344CB8AC3E}">
        <p14:creationId xmlns:p14="http://schemas.microsoft.com/office/powerpoint/2010/main" val="7034337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54</a:t>
            </a:fld>
            <a:endParaRPr lang="en-US"/>
          </a:p>
        </p:txBody>
      </p:sp>
    </p:spTree>
    <p:extLst>
      <p:ext uri="{BB962C8B-B14F-4D97-AF65-F5344CB8AC3E}">
        <p14:creationId xmlns:p14="http://schemas.microsoft.com/office/powerpoint/2010/main" val="36968181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2"/>
        <p:cNvGrpSpPr/>
        <p:nvPr/>
      </p:nvGrpSpPr>
      <p:grpSpPr>
        <a:xfrm>
          <a:off x="0" y="0"/>
          <a:ext cx="0" cy="0"/>
          <a:chOff x="0" y="0"/>
          <a:chExt cx="0" cy="0"/>
        </a:xfrm>
      </p:grpSpPr>
      <p:sp>
        <p:nvSpPr>
          <p:cNvPr id="3683" name="Google Shape;3683;p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5" name="Google Shape;3685;p12:notes"/>
          <p:cNvSpPr txBox="1">
            <a:spLocks noGrp="1"/>
          </p:cNvSpPr>
          <p:nvPr>
            <p:ph type="sldNum" idx="12"/>
          </p:nvPr>
        </p:nvSpPr>
        <p:spPr>
          <a:xfrm>
            <a:off x="3884122" y="8685863"/>
            <a:ext cx="2972700" cy="456600"/>
          </a:xfrm>
          <a:prstGeom prst="rect">
            <a:avLst/>
          </a:prstGeom>
          <a:noFill/>
          <a:ln>
            <a:noFill/>
          </a:ln>
        </p:spPr>
        <p:txBody>
          <a:bodyPr spcFirstLastPara="1" wrap="square" lIns="89850" tIns="44925" rIns="89850" bIns="44925" anchor="b" anchorCtr="0">
            <a:noAutofit/>
          </a:bodyPr>
          <a:lstStyle/>
          <a:p>
            <a:pPr marL="0" marR="0" lvl="0" indent="0" algn="r" rtl="0">
              <a:lnSpc>
                <a:spcPct val="100000"/>
              </a:lnSpc>
              <a:spcBef>
                <a:spcPts val="0"/>
              </a:spcBef>
              <a:spcAft>
                <a:spcPts val="0"/>
              </a:spcAft>
              <a:buClr>
                <a:schemeClr val="dk1"/>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55</a:t>
            </a:fld>
            <a:endParaRPr sz="1200" b="0" i="0" u="none" strike="noStrike" cap="none">
              <a:solidFill>
                <a:schemeClr val="dk1"/>
              </a:solidFill>
              <a:latin typeface="Arial"/>
              <a:ea typeface="Arial"/>
              <a:cs typeface="Arial"/>
              <a:sym typeface="Arial"/>
            </a:endParaRPr>
          </a:p>
        </p:txBody>
      </p:sp>
      <p:sp>
        <p:nvSpPr>
          <p:cNvPr id="2" name="Notes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4451991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0"/>
        <p:cNvGrpSpPr/>
        <p:nvPr/>
      </p:nvGrpSpPr>
      <p:grpSpPr>
        <a:xfrm>
          <a:off x="0" y="0"/>
          <a:ext cx="0" cy="0"/>
          <a:chOff x="0" y="0"/>
          <a:chExt cx="0" cy="0"/>
        </a:xfrm>
      </p:grpSpPr>
      <p:sp>
        <p:nvSpPr>
          <p:cNvPr id="3761" name="Google Shape;3761;p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3" name="Google Shape;3763;p16:notes"/>
          <p:cNvSpPr txBox="1">
            <a:spLocks noGrp="1"/>
          </p:cNvSpPr>
          <p:nvPr>
            <p:ph type="sldNum" idx="12"/>
          </p:nvPr>
        </p:nvSpPr>
        <p:spPr>
          <a:xfrm>
            <a:off x="3884122" y="8685863"/>
            <a:ext cx="2972700" cy="456600"/>
          </a:xfrm>
          <a:prstGeom prst="rect">
            <a:avLst/>
          </a:prstGeom>
          <a:noFill/>
          <a:ln>
            <a:noFill/>
          </a:ln>
        </p:spPr>
        <p:txBody>
          <a:bodyPr spcFirstLastPara="1" wrap="square" lIns="89850" tIns="44925" rIns="89850" bIns="44925" anchor="b" anchorCtr="0">
            <a:noAutofit/>
          </a:bodyPr>
          <a:lstStyle/>
          <a:p>
            <a:pPr marL="0" marR="0" lvl="0" indent="0" algn="r" rtl="0">
              <a:lnSpc>
                <a:spcPct val="100000"/>
              </a:lnSpc>
              <a:spcBef>
                <a:spcPts val="0"/>
              </a:spcBef>
              <a:spcAft>
                <a:spcPts val="0"/>
              </a:spcAft>
              <a:buClr>
                <a:schemeClr val="dk1"/>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56</a:t>
            </a:fld>
            <a:endParaRPr sz="1200" b="0" i="0" u="none" strike="noStrike" cap="none">
              <a:solidFill>
                <a:schemeClr val="dk1"/>
              </a:solidFill>
              <a:latin typeface="Arial"/>
              <a:ea typeface="Arial"/>
              <a:cs typeface="Arial"/>
              <a:sym typeface="Arial"/>
            </a:endParaRPr>
          </a:p>
        </p:txBody>
      </p:sp>
      <p:sp>
        <p:nvSpPr>
          <p:cNvPr id="2" name="Notes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18965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0"/>
        <p:cNvGrpSpPr/>
        <p:nvPr/>
      </p:nvGrpSpPr>
      <p:grpSpPr>
        <a:xfrm>
          <a:off x="0" y="0"/>
          <a:ext cx="0" cy="0"/>
          <a:chOff x="0" y="0"/>
          <a:chExt cx="0" cy="0"/>
        </a:xfrm>
      </p:grpSpPr>
      <p:sp>
        <p:nvSpPr>
          <p:cNvPr id="3761" name="Google Shape;3761;p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3" name="Google Shape;3763;p16:notes"/>
          <p:cNvSpPr txBox="1">
            <a:spLocks noGrp="1"/>
          </p:cNvSpPr>
          <p:nvPr>
            <p:ph type="sldNum" idx="12"/>
          </p:nvPr>
        </p:nvSpPr>
        <p:spPr>
          <a:xfrm>
            <a:off x="3884122" y="8685863"/>
            <a:ext cx="2972700" cy="456600"/>
          </a:xfrm>
          <a:prstGeom prst="rect">
            <a:avLst/>
          </a:prstGeom>
          <a:noFill/>
          <a:ln>
            <a:noFill/>
          </a:ln>
        </p:spPr>
        <p:txBody>
          <a:bodyPr spcFirstLastPara="1" wrap="square" lIns="89850" tIns="44925" rIns="89850" bIns="44925" anchor="b" anchorCtr="0">
            <a:noAutofit/>
          </a:bodyPr>
          <a:lstStyle/>
          <a:p>
            <a:pPr marL="0" marR="0" lvl="0" indent="0" algn="r" rtl="0">
              <a:lnSpc>
                <a:spcPct val="100000"/>
              </a:lnSpc>
              <a:spcBef>
                <a:spcPts val="0"/>
              </a:spcBef>
              <a:spcAft>
                <a:spcPts val="0"/>
              </a:spcAft>
              <a:buClr>
                <a:schemeClr val="dk1"/>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57</a:t>
            </a:fld>
            <a:endParaRPr sz="1200" b="0" i="0" u="none" strike="noStrike" cap="none">
              <a:solidFill>
                <a:schemeClr val="dk1"/>
              </a:solidFill>
              <a:latin typeface="Arial"/>
              <a:ea typeface="Arial"/>
              <a:cs typeface="Arial"/>
              <a:sym typeface="Arial"/>
            </a:endParaRPr>
          </a:p>
        </p:txBody>
      </p:sp>
      <p:sp>
        <p:nvSpPr>
          <p:cNvPr id="2" name="Notes Placeholder 1"/>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9527233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0"/>
        <p:cNvGrpSpPr/>
        <p:nvPr/>
      </p:nvGrpSpPr>
      <p:grpSpPr>
        <a:xfrm>
          <a:off x="0" y="0"/>
          <a:ext cx="0" cy="0"/>
          <a:chOff x="0" y="0"/>
          <a:chExt cx="0" cy="0"/>
        </a:xfrm>
      </p:grpSpPr>
      <p:sp>
        <p:nvSpPr>
          <p:cNvPr id="3761" name="Google Shape;3761;p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2" name="Google Shape;3762;p16:notes"/>
          <p:cNvSpPr txBox="1">
            <a:spLocks noGrp="1"/>
          </p:cNvSpPr>
          <p:nvPr>
            <p:ph type="body" idx="1"/>
          </p:nvPr>
        </p:nvSpPr>
        <p:spPr>
          <a:xfrm>
            <a:off x="685800" y="4343714"/>
            <a:ext cx="5486400" cy="4113900"/>
          </a:xfrm>
          <a:prstGeom prst="rect">
            <a:avLst/>
          </a:prstGeom>
          <a:noFill/>
          <a:ln>
            <a:noFill/>
          </a:ln>
        </p:spPr>
        <p:txBody>
          <a:bodyPr spcFirstLastPara="1" wrap="square" lIns="89850" tIns="44925" rIns="89850" bIns="44925" anchor="t" anchorCtr="0">
            <a:noAutofit/>
          </a:bodyPr>
          <a:lstStyle/>
          <a:p>
            <a:pPr marL="444500" lvl="0" indent="0" algn="l" rtl="0">
              <a:lnSpc>
                <a:spcPct val="100000"/>
              </a:lnSpc>
              <a:spcBef>
                <a:spcPts val="0"/>
              </a:spcBef>
              <a:spcAft>
                <a:spcPts val="0"/>
              </a:spcAft>
              <a:buClr>
                <a:schemeClr val="dk1"/>
              </a:buClr>
              <a:buSzPts val="1100"/>
              <a:buFont typeface="Arial"/>
              <a:buNone/>
            </a:pPr>
            <a:endParaRPr dirty="0">
              <a:latin typeface="Calibri"/>
              <a:ea typeface="Calibri"/>
              <a:cs typeface="Calibri"/>
              <a:sym typeface="Calibri"/>
            </a:endParaRPr>
          </a:p>
          <a:p>
            <a:pPr marL="0" lvl="0" indent="0" algn="l" rtl="0">
              <a:lnSpc>
                <a:spcPct val="100000"/>
              </a:lnSpc>
              <a:spcBef>
                <a:spcPts val="0"/>
              </a:spcBef>
              <a:spcAft>
                <a:spcPts val="0"/>
              </a:spcAft>
              <a:buClr>
                <a:schemeClr val="lt2"/>
              </a:buClr>
              <a:buSzPts val="1200"/>
              <a:buFont typeface="Arial"/>
              <a:buNone/>
            </a:pPr>
            <a:endParaRPr sz="933" b="1" dirty="0">
              <a:latin typeface="Georgia"/>
              <a:ea typeface="Georgia"/>
              <a:cs typeface="Georgia"/>
              <a:sym typeface="Georgia"/>
            </a:endParaRPr>
          </a:p>
        </p:txBody>
      </p:sp>
      <p:sp>
        <p:nvSpPr>
          <p:cNvPr id="3763" name="Google Shape;3763;p16:notes"/>
          <p:cNvSpPr txBox="1">
            <a:spLocks noGrp="1"/>
          </p:cNvSpPr>
          <p:nvPr>
            <p:ph type="sldNum" idx="12"/>
          </p:nvPr>
        </p:nvSpPr>
        <p:spPr>
          <a:xfrm>
            <a:off x="3884122" y="8685863"/>
            <a:ext cx="2972700" cy="456600"/>
          </a:xfrm>
          <a:prstGeom prst="rect">
            <a:avLst/>
          </a:prstGeom>
          <a:noFill/>
          <a:ln>
            <a:noFill/>
          </a:ln>
        </p:spPr>
        <p:txBody>
          <a:bodyPr spcFirstLastPara="1" wrap="square" lIns="89850" tIns="44925" rIns="89850" bIns="44925" anchor="b" anchorCtr="0">
            <a:noAutofit/>
          </a:bodyPr>
          <a:lstStyle/>
          <a:p>
            <a:pPr marL="0" marR="0" lvl="0" indent="0" algn="r" rtl="0">
              <a:lnSpc>
                <a:spcPct val="100000"/>
              </a:lnSpc>
              <a:spcBef>
                <a:spcPts val="0"/>
              </a:spcBef>
              <a:spcAft>
                <a:spcPts val="0"/>
              </a:spcAft>
              <a:buClr>
                <a:schemeClr val="dk1"/>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58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764027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59</a:t>
            </a:fld>
            <a:endParaRPr lang="en-US"/>
          </a:p>
        </p:txBody>
      </p:sp>
    </p:spTree>
    <p:extLst>
      <p:ext uri="{BB962C8B-B14F-4D97-AF65-F5344CB8AC3E}">
        <p14:creationId xmlns:p14="http://schemas.microsoft.com/office/powerpoint/2010/main" val="2850789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8" name="Google Shape;38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8930985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9"/>
        <p:cNvGrpSpPr/>
        <p:nvPr/>
      </p:nvGrpSpPr>
      <p:grpSpPr>
        <a:xfrm>
          <a:off x="0" y="0"/>
          <a:ext cx="0" cy="0"/>
          <a:chOff x="0" y="0"/>
          <a:chExt cx="0" cy="0"/>
        </a:xfrm>
      </p:grpSpPr>
      <p:sp>
        <p:nvSpPr>
          <p:cNvPr id="5790" name="Google Shape;5790;p115: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91" name="Google Shape;5791;p115: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0" i="0" u="none" strike="noStrike" cap="none">
              <a:solidFill>
                <a:schemeClr val="dk1"/>
              </a:solidFill>
              <a:latin typeface="Georgia"/>
              <a:ea typeface="Georgia"/>
              <a:cs typeface="Georgia"/>
              <a:sym typeface="Georgia"/>
            </a:endParaRPr>
          </a:p>
        </p:txBody>
      </p:sp>
      <p:sp>
        <p:nvSpPr>
          <p:cNvPr id="5792" name="Google Shape;5792;p115: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60</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14579378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0"/>
        <p:cNvGrpSpPr/>
        <p:nvPr/>
      </p:nvGrpSpPr>
      <p:grpSpPr>
        <a:xfrm>
          <a:off x="0" y="0"/>
          <a:ext cx="0" cy="0"/>
          <a:chOff x="0" y="0"/>
          <a:chExt cx="0" cy="0"/>
        </a:xfrm>
      </p:grpSpPr>
      <p:sp>
        <p:nvSpPr>
          <p:cNvPr id="5801" name="Google Shape;5801;p116: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2" name="Google Shape;5802;p116: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1" i="0" u="none" strike="noStrike" cap="none">
              <a:solidFill>
                <a:schemeClr val="dk1"/>
              </a:solidFill>
              <a:latin typeface="Georgia"/>
              <a:ea typeface="Georgia"/>
              <a:cs typeface="Georgia"/>
              <a:sym typeface="Georgia"/>
            </a:endParaRPr>
          </a:p>
        </p:txBody>
      </p:sp>
      <p:sp>
        <p:nvSpPr>
          <p:cNvPr id="5803" name="Google Shape;5803;p116: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61</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28177852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3"/>
        <p:cNvGrpSpPr/>
        <p:nvPr/>
      </p:nvGrpSpPr>
      <p:grpSpPr>
        <a:xfrm>
          <a:off x="0" y="0"/>
          <a:ext cx="0" cy="0"/>
          <a:chOff x="0" y="0"/>
          <a:chExt cx="0" cy="0"/>
        </a:xfrm>
      </p:grpSpPr>
      <p:sp>
        <p:nvSpPr>
          <p:cNvPr id="5814" name="Google Shape;5814;p117: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5" name="Google Shape;5815;p117: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1" i="0" u="none" strike="noStrike" cap="none">
              <a:solidFill>
                <a:schemeClr val="dk1"/>
              </a:solidFill>
              <a:latin typeface="Georgia"/>
              <a:ea typeface="Georgia"/>
              <a:cs typeface="Georgia"/>
              <a:sym typeface="Georgia"/>
            </a:endParaRPr>
          </a:p>
        </p:txBody>
      </p:sp>
      <p:sp>
        <p:nvSpPr>
          <p:cNvPr id="5816" name="Google Shape;5816;p117: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62</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18883531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9"/>
        <p:cNvGrpSpPr/>
        <p:nvPr/>
      </p:nvGrpSpPr>
      <p:grpSpPr>
        <a:xfrm>
          <a:off x="0" y="0"/>
          <a:ext cx="0" cy="0"/>
          <a:chOff x="0" y="0"/>
          <a:chExt cx="0" cy="0"/>
        </a:xfrm>
      </p:grpSpPr>
      <p:sp>
        <p:nvSpPr>
          <p:cNvPr id="5830" name="Google Shape;5830;p118:notes"/>
          <p:cNvSpPr>
            <a:spLocks noGrp="1" noRot="1" noChangeAspect="1"/>
          </p:cNvSpPr>
          <p:nvPr>
            <p:ph type="sldImg" idx="2"/>
          </p:nvPr>
        </p:nvSpPr>
        <p:spPr>
          <a:xfrm>
            <a:off x="400050" y="698500"/>
            <a:ext cx="6184900" cy="3479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1" name="Google Shape;5831;p118:notes"/>
          <p:cNvSpPr txBox="1">
            <a:spLocks noGrp="1"/>
          </p:cNvSpPr>
          <p:nvPr>
            <p:ph type="body" idx="1"/>
          </p:nvPr>
        </p:nvSpPr>
        <p:spPr>
          <a:xfrm>
            <a:off x="698501" y="4410075"/>
            <a:ext cx="5588100" cy="4176900"/>
          </a:xfrm>
          <a:prstGeom prst="rect">
            <a:avLst/>
          </a:prstGeom>
          <a:noFill/>
          <a:ln>
            <a:noFill/>
          </a:ln>
        </p:spPr>
        <p:txBody>
          <a:bodyPr spcFirstLastPara="1" wrap="square" lIns="93025" tIns="46500" rIns="93025" bIns="465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b="1" i="0" u="none" strike="noStrike" cap="none">
              <a:solidFill>
                <a:schemeClr val="dk1"/>
              </a:solidFill>
              <a:latin typeface="Georgia"/>
              <a:ea typeface="Georgia"/>
              <a:cs typeface="Georgia"/>
              <a:sym typeface="Georgia"/>
            </a:endParaRPr>
          </a:p>
        </p:txBody>
      </p:sp>
      <p:sp>
        <p:nvSpPr>
          <p:cNvPr id="5832" name="Google Shape;5832;p118:notes"/>
          <p:cNvSpPr txBox="1">
            <a:spLocks noGrp="1"/>
          </p:cNvSpPr>
          <p:nvPr>
            <p:ph type="sldNum" idx="12"/>
          </p:nvPr>
        </p:nvSpPr>
        <p:spPr>
          <a:xfrm>
            <a:off x="3956050" y="8818564"/>
            <a:ext cx="3027300" cy="463500"/>
          </a:xfrm>
          <a:prstGeom prst="rect">
            <a:avLst/>
          </a:prstGeom>
          <a:noFill/>
          <a:ln>
            <a:noFill/>
          </a:ln>
        </p:spPr>
        <p:txBody>
          <a:bodyPr spcFirstLastPara="1" wrap="square" lIns="93025" tIns="46500" rIns="93025" bIns="465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63</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36576413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4"/>
        <p:cNvGrpSpPr/>
        <p:nvPr/>
      </p:nvGrpSpPr>
      <p:grpSpPr>
        <a:xfrm>
          <a:off x="0" y="0"/>
          <a:ext cx="0" cy="0"/>
          <a:chOff x="0" y="0"/>
          <a:chExt cx="0" cy="0"/>
        </a:xfrm>
      </p:grpSpPr>
      <p:sp>
        <p:nvSpPr>
          <p:cNvPr id="3665" name="Google Shape;3665;p42:notes"/>
          <p:cNvSpPr>
            <a:spLocks noGrp="1" noRot="1" noChangeAspect="1"/>
          </p:cNvSpPr>
          <p:nvPr>
            <p:ph type="sldImg" idx="2"/>
          </p:nvPr>
        </p:nvSpPr>
        <p:spPr>
          <a:xfrm>
            <a:off x="396875" y="696913"/>
            <a:ext cx="6189663" cy="34813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 name="Notes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048837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6"/>
        <p:cNvGrpSpPr/>
        <p:nvPr/>
      </p:nvGrpSpPr>
      <p:grpSpPr>
        <a:xfrm>
          <a:off x="0" y="0"/>
          <a:ext cx="0" cy="0"/>
          <a:chOff x="0" y="0"/>
          <a:chExt cx="0" cy="0"/>
        </a:xfrm>
      </p:grpSpPr>
      <p:sp>
        <p:nvSpPr>
          <p:cNvPr id="3647" name="Google Shape;3647;p4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8" name="Google Shape;3648;p41: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228600" marR="0" lvl="0" indent="-139700" algn="l" rtl="0">
              <a:lnSpc>
                <a:spcPct val="100000"/>
              </a:lnSpc>
              <a:spcBef>
                <a:spcPts val="0"/>
              </a:spcBef>
              <a:spcAft>
                <a:spcPts val="0"/>
              </a:spcAft>
              <a:buClr>
                <a:schemeClr val="dk1"/>
              </a:buClr>
              <a:buSzPts val="1400"/>
              <a:buFont typeface="Arial"/>
              <a:buNone/>
            </a:pPr>
            <a:endParaRPr sz="1200" b="0" i="0" u="none" strike="noStrike" cap="none">
              <a:solidFill>
                <a:schemeClr val="dk1"/>
              </a:solidFill>
              <a:latin typeface="Arial"/>
              <a:ea typeface="Arial"/>
              <a:cs typeface="Arial"/>
              <a:sym typeface="Arial"/>
            </a:endParaRPr>
          </a:p>
        </p:txBody>
      </p:sp>
      <p:sp>
        <p:nvSpPr>
          <p:cNvPr id="3649" name="Google Shape;3649;p41:notes"/>
          <p:cNvSpPr txBox="1">
            <a:spLocks noGrp="1"/>
          </p:cNvSpPr>
          <p:nvPr>
            <p:ph type="sldNum" idx="12"/>
          </p:nvPr>
        </p:nvSpPr>
        <p:spPr>
          <a:xfrm>
            <a:off x="3850443" y="9428583"/>
            <a:ext cx="2945659" cy="49633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Georgia"/>
                <a:ea typeface="Georgia"/>
                <a:cs typeface="Georgia"/>
                <a:sym typeface="Georgia"/>
              </a:rPr>
              <a:t>65</a:t>
            </a:fld>
            <a:endParaRPr sz="1200" b="0" i="0" u="none" strike="noStrike" cap="none">
              <a:solidFill>
                <a:srgbClr val="000000"/>
              </a:solidFill>
              <a:latin typeface="Georgia"/>
              <a:ea typeface="Georgia"/>
              <a:cs typeface="Georgia"/>
              <a:sym typeface="Georgia"/>
            </a:endParaRPr>
          </a:p>
        </p:txBody>
      </p:sp>
    </p:spTree>
    <p:extLst>
      <p:ext uri="{BB962C8B-B14F-4D97-AF65-F5344CB8AC3E}">
        <p14:creationId xmlns:p14="http://schemas.microsoft.com/office/powerpoint/2010/main" val="21820757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66</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5116215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67</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7815052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68</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349520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69</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957767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Shape 1323"/>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4" name="Shape 1324"/>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25" name="Shape 1325"/>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7</a:t>
            </a:fld>
            <a:endParaRPr/>
          </a:p>
        </p:txBody>
      </p:sp>
    </p:spTree>
    <p:extLst>
      <p:ext uri="{BB962C8B-B14F-4D97-AF65-F5344CB8AC3E}">
        <p14:creationId xmlns:p14="http://schemas.microsoft.com/office/powerpoint/2010/main" val="12713028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70</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3487069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71</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6751897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72</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3526733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73</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5471603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74</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2830968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75</a:t>
            </a:fld>
            <a:endParaRPr lang="en-US"/>
          </a:p>
        </p:txBody>
      </p:sp>
    </p:spTree>
    <p:extLst>
      <p:ext uri="{BB962C8B-B14F-4D97-AF65-F5344CB8AC3E}">
        <p14:creationId xmlns:p14="http://schemas.microsoft.com/office/powerpoint/2010/main" val="50397391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76</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91613970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77</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9780748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78</a:t>
            </a:fld>
            <a:endParaRPr lang="en-US"/>
          </a:p>
        </p:txBody>
      </p:sp>
      <p:sp>
        <p:nvSpPr>
          <p:cNvPr id="5" name="Notes Placeholder 4"/>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0254710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177551F-2C26-5D4E-AA97-F437309E4641}" type="slidenum">
              <a:rPr lang="en-US" smtClean="0"/>
              <a:pPr>
                <a:defRPr/>
              </a:pPr>
              <a:t>79</a:t>
            </a:fld>
            <a:endParaRPr lang="en-US"/>
          </a:p>
        </p:txBody>
      </p:sp>
    </p:spTree>
    <p:extLst>
      <p:ext uri="{BB962C8B-B14F-4D97-AF65-F5344CB8AC3E}">
        <p14:creationId xmlns:p14="http://schemas.microsoft.com/office/powerpoint/2010/main" val="202052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Shape 1323"/>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4" name="Shape 1324"/>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25" name="Shape 1325"/>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1044523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Shape 1323"/>
          <p:cNvSpPr>
            <a:spLocks noGrp="1" noRot="1" noChangeAspect="1"/>
          </p:cNvSpPr>
          <p:nvPr>
            <p:ph type="sldImg" idx="2"/>
          </p:nvPr>
        </p:nvSpPr>
        <p:spPr>
          <a:xfrm>
            <a:off x="398463" y="696913"/>
            <a:ext cx="6188075" cy="3481387"/>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4" name="Shape 1324"/>
          <p:cNvSpPr txBox="1">
            <a:spLocks noGrp="1"/>
          </p:cNvSpPr>
          <p:nvPr>
            <p:ph type="body" idx="1"/>
          </p:nvPr>
        </p:nvSpPr>
        <p:spPr>
          <a:xfrm>
            <a:off x="698500" y="4410075"/>
            <a:ext cx="5588100" cy="417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25" name="Shape 1325"/>
          <p:cNvSpPr txBox="1">
            <a:spLocks noGrp="1"/>
          </p:cNvSpPr>
          <p:nvPr>
            <p:ph type="sldNum" idx="12"/>
          </p:nvPr>
        </p:nvSpPr>
        <p:spPr>
          <a:xfrm>
            <a:off x="3956050" y="8818563"/>
            <a:ext cx="3027300" cy="4635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9</a:t>
            </a:fld>
            <a:endParaRPr/>
          </a:p>
        </p:txBody>
      </p:sp>
    </p:spTree>
    <p:extLst>
      <p:ext uri="{BB962C8B-B14F-4D97-AF65-F5344CB8AC3E}">
        <p14:creationId xmlns:p14="http://schemas.microsoft.com/office/powerpoint/2010/main" val="39154297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6.png"/><Relationship Id="rId7" Type="http://schemas.openxmlformats.org/officeDocument/2006/relationships/hyperlink" Target="https://www.instagram.com/ifacpresident/" TargetMode="External"/><Relationship Id="rId2" Type="http://schemas.openxmlformats.org/officeDocument/2006/relationships/hyperlink" Target="http://www.ifac.org/" TargetMode="External"/><Relationship Id="rId1" Type="http://schemas.openxmlformats.org/officeDocument/2006/relationships/slideMaster" Target="../slideMasters/slideMaster2.xml"/><Relationship Id="rId6" Type="http://schemas.openxmlformats.org/officeDocument/2006/relationships/hyperlink" Target="https://www.linkedin.com/company/ifac" TargetMode="External"/><Relationship Id="rId11" Type="http://schemas.openxmlformats.org/officeDocument/2006/relationships/image" Target="../media/image11.png"/><Relationship Id="rId5" Type="http://schemas.openxmlformats.org/officeDocument/2006/relationships/hyperlink" Target="https://twitter.com/IFAC_Update" TargetMode="External"/><Relationship Id="rId10" Type="http://schemas.openxmlformats.org/officeDocument/2006/relationships/image" Target="../media/image10.png"/><Relationship Id="rId4" Type="http://schemas.openxmlformats.org/officeDocument/2006/relationships/hyperlink" Target="https://www.facebook.com/InternationalFederationOfAccountants" TargetMode="External"/><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9144000" cy="51435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Rectangle 5"/>
          <p:cNvSpPr>
            <a:spLocks noChangeArrowheads="1"/>
          </p:cNvSpPr>
          <p:nvPr userDrawn="1"/>
        </p:nvSpPr>
        <p:spPr bwMode="auto">
          <a:xfrm>
            <a:off x="0" y="1198961"/>
            <a:ext cx="9144000" cy="3950208"/>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1" name="Picture 6" descr="Ribbon_green_1.25in_width.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198961"/>
            <a:ext cx="6629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267200" y="1398986"/>
            <a:ext cx="4648200" cy="742950"/>
          </a:xfrm>
        </p:spPr>
        <p:txBody>
          <a:bodyPr anchor="ctr"/>
          <a:lstStyle/>
          <a:p>
            <a:r>
              <a:rPr lang="en-US" smtClean="0"/>
              <a:t>Click to edit Master title style</a:t>
            </a:r>
            <a:endParaRPr lang="en-US" dirty="0"/>
          </a:p>
        </p:txBody>
      </p:sp>
      <p:sp>
        <p:nvSpPr>
          <p:cNvPr id="8" name="Subtitle 2"/>
          <p:cNvSpPr>
            <a:spLocks noGrp="1"/>
          </p:cNvSpPr>
          <p:nvPr>
            <p:ph type="subTitle" idx="1"/>
          </p:nvPr>
        </p:nvSpPr>
        <p:spPr>
          <a:xfrm>
            <a:off x="4267200" y="2484835"/>
            <a:ext cx="3060700" cy="1314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4185" y="384188"/>
            <a:ext cx="2056917" cy="600560"/>
          </a:xfrm>
          <a:prstGeom prst="rect">
            <a:avLst/>
          </a:prstGeom>
        </p:spPr>
      </p:pic>
    </p:spTree>
    <p:extLst>
      <p:ext uri="{BB962C8B-B14F-4D97-AF65-F5344CB8AC3E}">
        <p14:creationId xmlns:p14="http://schemas.microsoft.com/office/powerpoint/2010/main" val="35630818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58357" y="1662424"/>
            <a:ext cx="2627286" cy="767091"/>
          </a:xfrm>
          <a:prstGeom prst="rect">
            <a:avLst/>
          </a:prstGeom>
        </p:spPr>
      </p:pic>
      <p:sp>
        <p:nvSpPr>
          <p:cNvPr id="7" name="Rectangle 5"/>
          <p:cNvSpPr>
            <a:spLocks noChangeArrowheads="1"/>
          </p:cNvSpPr>
          <p:nvPr userDrawn="1"/>
        </p:nvSpPr>
        <p:spPr bwMode="auto">
          <a:xfrm flipH="1">
            <a:off x="384175" y="4572000"/>
            <a:ext cx="8759825" cy="46038"/>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 name="TextBox 5"/>
          <p:cNvSpPr txBox="1"/>
          <p:nvPr userDrawn="1"/>
        </p:nvSpPr>
        <p:spPr>
          <a:xfrm>
            <a:off x="2215068" y="2744562"/>
            <a:ext cx="4713863" cy="769441"/>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4400" kern="300" dirty="0" smtClean="0">
                <a:solidFill>
                  <a:srgbClr val="005BAA"/>
                </a:solidFill>
                <a:latin typeface="Bauer Bodoni Std" pitchFamily="18" charset="0"/>
              </a:rPr>
              <a:t>The Ethics Board</a:t>
            </a:r>
            <a:endParaRPr lang="en-US" sz="4400" kern="300" dirty="0">
              <a:solidFill>
                <a:srgbClr val="005BAA"/>
              </a:solidFill>
              <a:latin typeface="Bauer Bodoni Std" pitchFamily="18" charset="0"/>
            </a:endParaRPr>
          </a:p>
        </p:txBody>
      </p:sp>
      <p:sp>
        <p:nvSpPr>
          <p:cNvPr id="8" name="TextBox 7"/>
          <p:cNvSpPr txBox="1"/>
          <p:nvPr userDrawn="1"/>
        </p:nvSpPr>
        <p:spPr>
          <a:xfrm>
            <a:off x="3408828" y="3829050"/>
            <a:ext cx="2326342" cy="369332"/>
          </a:xfrm>
          <a:prstGeom prst="rect">
            <a:avLst/>
          </a:prstGeom>
          <a:noFill/>
        </p:spPr>
        <p:txBody>
          <a:bodyPr wrap="none" rtlCol="0">
            <a:spAutoFit/>
          </a:bodyPr>
          <a:lstStyle/>
          <a:p>
            <a:r>
              <a:rPr lang="en-US" sz="1800" dirty="0" smtClean="0">
                <a:solidFill>
                  <a:schemeClr val="tx2">
                    <a:lumMod val="65000"/>
                    <a:lumOff val="35000"/>
                  </a:schemeClr>
                </a:solidFill>
                <a:hlinkClick r:id="rId3"/>
              </a:rPr>
              <a:t>www.ethicsboard.org</a:t>
            </a:r>
            <a:endParaRPr lang="en-US" sz="1800" dirty="0">
              <a:solidFill>
                <a:schemeClr val="tx2">
                  <a:lumMod val="65000"/>
                  <a:lumOff val="35000"/>
                </a:schemeClr>
              </a:solidFill>
            </a:endParaRPr>
          </a:p>
        </p:txBody>
      </p:sp>
    </p:spTree>
    <p:extLst>
      <p:ext uri="{BB962C8B-B14F-4D97-AF65-F5344CB8AC3E}">
        <p14:creationId xmlns:p14="http://schemas.microsoft.com/office/powerpoint/2010/main" val="3412911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itle Slide Black">
  <p:cSld name="Title Slide Black">
    <p:bg>
      <p:bgPr>
        <a:solidFill>
          <a:schemeClr val="dk1"/>
        </a:solidFill>
        <a:effectLst/>
      </p:bgPr>
    </p:bg>
    <p:spTree>
      <p:nvGrpSpPr>
        <p:cNvPr id="1" name="Shape 28"/>
        <p:cNvGrpSpPr/>
        <p:nvPr/>
      </p:nvGrpSpPr>
      <p:grpSpPr>
        <a:xfrm>
          <a:off x="0" y="0"/>
          <a:ext cx="0" cy="0"/>
          <a:chOff x="0" y="0"/>
          <a:chExt cx="0" cy="0"/>
        </a:xfrm>
      </p:grpSpPr>
      <p:sp>
        <p:nvSpPr>
          <p:cNvPr id="29" name="Shape 29"/>
          <p:cNvSpPr txBox="1">
            <a:spLocks noGrp="1"/>
          </p:cNvSpPr>
          <p:nvPr>
            <p:ph type="ctrTitle"/>
          </p:nvPr>
        </p:nvSpPr>
        <p:spPr>
          <a:xfrm>
            <a:off x="185969" y="2081496"/>
            <a:ext cx="4263900" cy="886500"/>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2"/>
              </a:buClr>
              <a:buSzPts val="1400"/>
              <a:buFont typeface="Arial"/>
              <a:buNone/>
              <a:defRPr sz="3200">
                <a:solidFill>
                  <a:schemeClr val="dk2"/>
                </a:solidFill>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0" name="Shape 30"/>
          <p:cNvSpPr txBox="1">
            <a:spLocks noGrp="1"/>
          </p:cNvSpPr>
          <p:nvPr>
            <p:ph type="subTitle" idx="1"/>
          </p:nvPr>
        </p:nvSpPr>
        <p:spPr>
          <a:xfrm>
            <a:off x="185969" y="1178117"/>
            <a:ext cx="4257300" cy="886500"/>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lt1"/>
              </a:buClr>
              <a:buSzPts val="1400"/>
              <a:buFont typeface="Arial"/>
              <a:buNone/>
              <a:defRPr sz="3200">
                <a:solidFill>
                  <a:schemeClr val="lt1"/>
                </a:solidFill>
              </a:defRPr>
            </a:lvl1pPr>
            <a:lvl2pPr marL="457200" marR="0" lvl="1" indent="0" algn="ctr" rtl="0">
              <a:lnSpc>
                <a:spcPct val="100000"/>
              </a:lnSpc>
              <a:spcBef>
                <a:spcPts val="200"/>
              </a:spcBef>
              <a:spcAft>
                <a:spcPts val="0"/>
              </a:spcAft>
              <a:buClr>
                <a:srgbClr val="888888"/>
              </a:buClr>
              <a:buSzPts val="1000"/>
              <a:buFont typeface="Noto Sans Symbols"/>
              <a:buNone/>
              <a:defRPr sz="1000" b="0" i="0" u="none" strike="noStrike" cap="none">
                <a:solidFill>
                  <a:srgbClr val="888888"/>
                </a:solidFill>
                <a:latin typeface="Arial"/>
                <a:ea typeface="Arial"/>
                <a:cs typeface="Arial"/>
                <a:sym typeface="Arial"/>
              </a:defRPr>
            </a:lvl2pPr>
            <a:lvl3pPr marL="914400" marR="0" lvl="2" indent="0" algn="ctr" rtl="0">
              <a:lnSpc>
                <a:spcPct val="100000"/>
              </a:lnSpc>
              <a:spcBef>
                <a:spcPts val="180"/>
              </a:spcBef>
              <a:spcAft>
                <a:spcPts val="0"/>
              </a:spcAft>
              <a:buClr>
                <a:srgbClr val="888888"/>
              </a:buClr>
              <a:buSzPts val="900"/>
              <a:buFont typeface="Arial"/>
              <a:buNone/>
              <a:defRPr sz="900" b="0" i="0" u="none" strike="noStrike" cap="none">
                <a:solidFill>
                  <a:srgbClr val="888888"/>
                </a:solidFill>
                <a:latin typeface="Arial"/>
                <a:ea typeface="Arial"/>
                <a:cs typeface="Arial"/>
                <a:sym typeface="Arial"/>
              </a:defRPr>
            </a:lvl3pPr>
            <a:lvl4pPr marL="1371600" marR="0" lvl="3" indent="0" algn="ctr" rtl="0">
              <a:lnSpc>
                <a:spcPct val="100000"/>
              </a:lnSpc>
              <a:spcBef>
                <a:spcPts val="160"/>
              </a:spcBef>
              <a:spcAft>
                <a:spcPts val="0"/>
              </a:spcAft>
              <a:buClr>
                <a:srgbClr val="888888"/>
              </a:buClr>
              <a:buSzPts val="800"/>
              <a:buFont typeface="Arial"/>
              <a:buNone/>
              <a:defRPr sz="800" b="0" i="0" u="none" strike="noStrike" cap="none">
                <a:solidFill>
                  <a:srgbClr val="888888"/>
                </a:solidFill>
                <a:latin typeface="Arial"/>
                <a:ea typeface="Arial"/>
                <a:cs typeface="Arial"/>
                <a:sym typeface="Arial"/>
              </a:defRPr>
            </a:lvl4pPr>
            <a:lvl5pPr marL="1828800" marR="0" lvl="4" indent="0" algn="ctr" rtl="0">
              <a:lnSpc>
                <a:spcPct val="100000"/>
              </a:lnSpc>
              <a:spcBef>
                <a:spcPts val="140"/>
              </a:spcBef>
              <a:spcAft>
                <a:spcPts val="0"/>
              </a:spcAft>
              <a:buClr>
                <a:srgbClr val="888888"/>
              </a:buClr>
              <a:buSzPts val="700"/>
              <a:buFont typeface="Arial"/>
              <a:buNone/>
              <a:defRPr sz="700" b="0" i="0" u="none" strike="noStrike" cap="none">
                <a:solidFill>
                  <a:srgbClr val="888888"/>
                </a:solidFill>
                <a:latin typeface="Arial"/>
                <a:ea typeface="Arial"/>
                <a:cs typeface="Arial"/>
                <a:sym typeface="Arial"/>
              </a:defRPr>
            </a:lvl5pPr>
            <a:lvl6pPr marL="2286000" marR="0" lvl="5"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L="2743200" marR="0" lvl="6"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L="3200400" marR="0" lvl="7"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L="3657600" marR="0" lvl="8"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
        <p:nvSpPr>
          <p:cNvPr id="31" name="Shape 31"/>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ftr" idx="11"/>
          </p:nvPr>
        </p:nvSpPr>
        <p:spPr>
          <a:xfrm>
            <a:off x="191323" y="5734085"/>
            <a:ext cx="2895600" cy="92333"/>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600">
                <a:solidFill>
                  <a:schemeClr val="lt2"/>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Shape 33"/>
          <p:cNvSpPr txBox="1">
            <a:spLocks noGrp="1"/>
          </p:cNvSpPr>
          <p:nvPr>
            <p:ph type="sldNum" idx="12"/>
          </p:nvPr>
        </p:nvSpPr>
        <p:spPr>
          <a:xfrm>
            <a:off x="6700838" y="5427553"/>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34" name="Shape 34"/>
          <p:cNvSpPr txBox="1">
            <a:spLocks noGrp="1"/>
          </p:cNvSpPr>
          <p:nvPr>
            <p:ph type="body" idx="2"/>
          </p:nvPr>
        </p:nvSpPr>
        <p:spPr>
          <a:xfrm>
            <a:off x="187317" y="380356"/>
            <a:ext cx="3424200" cy="215400"/>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chemeClr val="lt1"/>
              </a:buClr>
              <a:buSzPts val="1400"/>
              <a:buFont typeface="Arial"/>
              <a:buNone/>
              <a:defRPr sz="1400" b="0" i="0" u="none" strike="noStrike" cap="none">
                <a:solidFill>
                  <a:schemeClr val="lt1"/>
                </a:solidFill>
                <a:latin typeface="Georgia"/>
                <a:ea typeface="Georgia"/>
                <a:cs typeface="Georgia"/>
                <a:sym typeface="Georgia"/>
              </a:defRPr>
            </a:lvl1pPr>
            <a:lvl2pPr marL="914400" marR="0" lvl="1" indent="-292100"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body" idx="3"/>
          </p:nvPr>
        </p:nvSpPr>
        <p:spPr>
          <a:xfrm>
            <a:off x="5386432" y="4499650"/>
            <a:ext cx="3424200" cy="246300"/>
          </a:xfrm>
          <a:prstGeom prst="rect">
            <a:avLst/>
          </a:prstGeom>
          <a:noFill/>
          <a:ln>
            <a:noFill/>
          </a:ln>
        </p:spPr>
        <p:txBody>
          <a:bodyPr spcFirstLastPara="1" wrap="square" lIns="91425" tIns="91425" rIns="91425" bIns="91425" anchor="t" anchorCtr="0"/>
          <a:lstStyle>
            <a:lvl1pPr marL="457200" marR="0" lvl="0" indent="-228600" algn="r" rtl="0">
              <a:spcBef>
                <a:spcPts val="0"/>
              </a:spcBef>
              <a:spcAft>
                <a:spcPts val="0"/>
              </a:spcAft>
              <a:buClr>
                <a:schemeClr val="lt1"/>
              </a:buClr>
              <a:buSzPts val="1400"/>
              <a:buFont typeface="Arial"/>
              <a:buNone/>
              <a:defRPr sz="800" b="0" i="0" u="none" strike="noStrike" cap="none">
                <a:solidFill>
                  <a:schemeClr val="lt1"/>
                </a:solidFill>
                <a:latin typeface="Georgia"/>
                <a:ea typeface="Georgia"/>
                <a:cs typeface="Georgia"/>
                <a:sym typeface="Georgia"/>
              </a:defRPr>
            </a:lvl1pPr>
            <a:lvl2pPr marL="914400" marR="0" lvl="1" indent="-228600" algn="r" rtl="0">
              <a:spcBef>
                <a:spcPts val="0"/>
              </a:spcBef>
              <a:spcAft>
                <a:spcPts val="0"/>
              </a:spcAft>
              <a:buClr>
                <a:schemeClr val="lt1"/>
              </a:buClr>
              <a:buSzPts val="1000"/>
              <a:buFont typeface="Noto Sans Symbols"/>
              <a:buNone/>
              <a:defRPr sz="800" b="0" i="1" u="none" strike="noStrike" cap="none">
                <a:solidFill>
                  <a:schemeClr val="lt1"/>
                </a:solidFill>
                <a:latin typeface="Georgia"/>
                <a:ea typeface="Georgia"/>
                <a:cs typeface="Georgia"/>
                <a:sym typeface="Georgia"/>
              </a:defRPr>
            </a:lvl2pPr>
            <a:lvl3pPr marL="1371600" marR="0" lvl="2" indent="-285750"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6" name="Shape 36"/>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7" name="Shape 37" descr="C:\Users\OFFICE~1\AppData\Local\Temp\vmware-Office ROI\VMwareDnD\d95b34d1\pwc_logo_white.png"/>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331093" y="4145767"/>
            <a:ext cx="768096" cy="583753"/>
          </a:xfrm>
          <a:prstGeom prst="rect">
            <a:avLst/>
          </a:prstGeom>
          <a:noFill/>
          <a:ln>
            <a:noFill/>
          </a:ln>
        </p:spPr>
      </p:pic>
    </p:spTree>
    <p:extLst>
      <p:ext uri="{BB962C8B-B14F-4D97-AF65-F5344CB8AC3E}">
        <p14:creationId xmlns:p14="http://schemas.microsoft.com/office/powerpoint/2010/main" val="15333596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Experience 6">
  <p:cSld name="Experience 6">
    <p:bg>
      <p:bgRef idx="1001">
        <a:schemeClr val="bg1"/>
      </p:bgRef>
    </p:bg>
    <p:spTree>
      <p:nvGrpSpPr>
        <p:cNvPr id="1" name="Shape 347"/>
        <p:cNvGrpSpPr/>
        <p:nvPr/>
      </p:nvGrpSpPr>
      <p:grpSpPr>
        <a:xfrm>
          <a:off x="0" y="0"/>
          <a:ext cx="0" cy="0"/>
          <a:chOff x="0" y="0"/>
          <a:chExt cx="0" cy="0"/>
        </a:xfrm>
      </p:grpSpPr>
      <p:sp>
        <p:nvSpPr>
          <p:cNvPr id="348" name="Shape 348"/>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50" name="Shape 350"/>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lt1"/>
                </a:solidFill>
                <a:latin typeface="Arial"/>
                <a:ea typeface="Arial"/>
                <a:cs typeface="Arial"/>
                <a:sym typeface="Arial"/>
              </a:defRPr>
            </a:lvl1pPr>
            <a:lvl2pPr marL="0" marR="0" lvl="1" indent="0" algn="r" rtl="0">
              <a:spcBef>
                <a:spcPts val="0"/>
              </a:spcBef>
              <a:buNone/>
              <a:defRPr sz="800">
                <a:solidFill>
                  <a:schemeClr val="lt1"/>
                </a:solidFill>
                <a:latin typeface="Arial"/>
                <a:ea typeface="Arial"/>
                <a:cs typeface="Arial"/>
                <a:sym typeface="Arial"/>
              </a:defRPr>
            </a:lvl2pPr>
            <a:lvl3pPr marL="0" marR="0" lvl="2" indent="0" algn="r" rtl="0">
              <a:spcBef>
                <a:spcPts val="0"/>
              </a:spcBef>
              <a:buNone/>
              <a:defRPr sz="800">
                <a:solidFill>
                  <a:schemeClr val="lt1"/>
                </a:solidFill>
                <a:latin typeface="Arial"/>
                <a:ea typeface="Arial"/>
                <a:cs typeface="Arial"/>
                <a:sym typeface="Arial"/>
              </a:defRPr>
            </a:lvl3pPr>
            <a:lvl4pPr marL="0" marR="0" lvl="3" indent="0" algn="r" rtl="0">
              <a:spcBef>
                <a:spcPts val="0"/>
              </a:spcBef>
              <a:buNone/>
              <a:defRPr sz="800">
                <a:solidFill>
                  <a:schemeClr val="lt1"/>
                </a:solidFill>
                <a:latin typeface="Arial"/>
                <a:ea typeface="Arial"/>
                <a:cs typeface="Arial"/>
                <a:sym typeface="Arial"/>
              </a:defRPr>
            </a:lvl4pPr>
            <a:lvl5pPr marL="0" marR="0" lvl="4" indent="0" algn="r" rtl="0">
              <a:spcBef>
                <a:spcPts val="0"/>
              </a:spcBef>
              <a:buNone/>
              <a:defRPr sz="800">
                <a:solidFill>
                  <a:schemeClr val="lt1"/>
                </a:solidFill>
                <a:latin typeface="Arial"/>
                <a:ea typeface="Arial"/>
                <a:cs typeface="Arial"/>
                <a:sym typeface="Arial"/>
              </a:defRPr>
            </a:lvl5pPr>
            <a:lvl6pPr marL="0" marR="0" lvl="5" indent="0" algn="r" rtl="0">
              <a:spcBef>
                <a:spcPts val="0"/>
              </a:spcBef>
              <a:buNone/>
              <a:defRPr sz="800">
                <a:solidFill>
                  <a:schemeClr val="lt1"/>
                </a:solidFill>
                <a:latin typeface="Arial"/>
                <a:ea typeface="Arial"/>
                <a:cs typeface="Arial"/>
                <a:sym typeface="Arial"/>
              </a:defRPr>
            </a:lvl6pPr>
            <a:lvl7pPr marL="0" marR="0" lvl="6" indent="0" algn="r" rtl="0">
              <a:spcBef>
                <a:spcPts val="0"/>
              </a:spcBef>
              <a:buNone/>
              <a:defRPr sz="800">
                <a:solidFill>
                  <a:schemeClr val="lt1"/>
                </a:solidFill>
                <a:latin typeface="Arial"/>
                <a:ea typeface="Arial"/>
                <a:cs typeface="Arial"/>
                <a:sym typeface="Arial"/>
              </a:defRPr>
            </a:lvl7pPr>
            <a:lvl8pPr marL="0" marR="0" lvl="7" indent="0" algn="r" rtl="0">
              <a:spcBef>
                <a:spcPts val="0"/>
              </a:spcBef>
              <a:buNone/>
              <a:defRPr sz="800">
                <a:solidFill>
                  <a:schemeClr val="lt1"/>
                </a:solidFill>
                <a:latin typeface="Arial"/>
                <a:ea typeface="Arial"/>
                <a:cs typeface="Arial"/>
                <a:sym typeface="Arial"/>
              </a:defRPr>
            </a:lvl8pPr>
            <a:lvl9pPr marL="0" marR="0" lvl="8" indent="0" algn="r" rtl="0">
              <a:spcBef>
                <a:spcPts val="0"/>
              </a:spcBef>
              <a:buNone/>
              <a:defRPr sz="800">
                <a:solidFill>
                  <a:schemeClr val="lt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351" name="Shape 351"/>
          <p:cNvSpPr txBox="1">
            <a:spLocks noGrp="1"/>
          </p:cNvSpPr>
          <p:nvPr>
            <p:ph type="title"/>
          </p:nvPr>
        </p:nvSpPr>
        <p:spPr>
          <a:xfrm>
            <a:off x="233376" y="1771700"/>
            <a:ext cx="2762100" cy="615600"/>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lt1"/>
              </a:buClr>
              <a:buSzPts val="1400"/>
              <a:buFont typeface="Georgia"/>
              <a:buNone/>
              <a:defRPr sz="2000" b="0" i="0" u="none" strike="noStrike" cap="none">
                <a:solidFill>
                  <a:schemeClr val="lt1"/>
                </a:solidFill>
                <a:latin typeface="Georgia"/>
                <a:ea typeface="Georgia"/>
                <a:cs typeface="Georgia"/>
                <a:sym typeface="Georgia"/>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52" name="Shape 352"/>
          <p:cNvSpPr txBox="1">
            <a:spLocks noGrp="1"/>
          </p:cNvSpPr>
          <p:nvPr>
            <p:ph type="body" idx="1"/>
          </p:nvPr>
        </p:nvSpPr>
        <p:spPr>
          <a:xfrm>
            <a:off x="233363" y="2791259"/>
            <a:ext cx="2347800" cy="138600"/>
          </a:xfrm>
          <a:prstGeom prst="rect">
            <a:avLst/>
          </a:prstGeom>
          <a:noFill/>
          <a:ln>
            <a:noFill/>
          </a:ln>
        </p:spPr>
        <p:txBody>
          <a:bodyPr spcFirstLastPara="1" wrap="square" lIns="91425" tIns="91425" rIns="91425" bIns="91425" anchor="t" anchorCtr="0"/>
          <a:lstStyle>
            <a:lvl1pPr marL="457200" marR="0" lvl="0" indent="-228600" algn="l" rtl="0">
              <a:spcBef>
                <a:spcPts val="180"/>
              </a:spcBef>
              <a:spcAft>
                <a:spcPts val="0"/>
              </a:spcAft>
              <a:buClr>
                <a:schemeClr val="lt1"/>
              </a:buClr>
              <a:buSzPts val="1400"/>
              <a:buFont typeface="Arial"/>
              <a:buNone/>
              <a:defRPr sz="900" b="0" i="0" u="none" strike="noStrike" cap="none">
                <a:solidFill>
                  <a:schemeClr val="lt1"/>
                </a:solidFill>
                <a:latin typeface="Arial"/>
                <a:ea typeface="Arial"/>
                <a:cs typeface="Arial"/>
                <a:sym typeface="Arial"/>
              </a:defRPr>
            </a:lvl1pPr>
            <a:lvl2pPr marL="914400" marR="0" lvl="1" indent="-292100"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54" name="Shape 354"/>
          <p:cNvSpPr txBox="1"/>
          <p:nvPr/>
        </p:nvSpPr>
        <p:spPr>
          <a:xfrm>
            <a:off x="311944" y="4800785"/>
            <a:ext cx="2559900" cy="924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600" dirty="0">
                <a:solidFill>
                  <a:schemeClr val="lt1"/>
                </a:solidFill>
                <a:latin typeface="Arial"/>
                <a:ea typeface="Arial"/>
                <a:cs typeface="Arial"/>
                <a:sym typeface="Arial"/>
              </a:rPr>
              <a:t>PwC</a:t>
            </a:r>
            <a:r>
              <a:rPr lang="en-US" sz="600" dirty="0">
                <a:solidFill>
                  <a:schemeClr val="lt1"/>
                </a:solidFill>
              </a:rPr>
              <a:t> New Services and Emerging Technology </a:t>
            </a:r>
            <a:r>
              <a:rPr lang="mr-IN" sz="600" dirty="0">
                <a:solidFill>
                  <a:schemeClr val="lt1"/>
                </a:solidFill>
              </a:rPr>
              <a:t>–</a:t>
            </a:r>
            <a:r>
              <a:rPr lang="en-US" sz="600" dirty="0">
                <a:solidFill>
                  <a:schemeClr val="lt1"/>
                </a:solidFill>
              </a:rPr>
              <a:t> AI Lab</a:t>
            </a:r>
            <a:endParaRPr sz="600"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988703901"/>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hapter Head Simple">
  <p:cSld name="Chapter Head Simple">
    <p:bg>
      <p:bgPr>
        <a:solidFill>
          <a:schemeClr val="dk1"/>
        </a:solidFill>
        <a:effectLst/>
      </p:bgPr>
    </p:bg>
    <p:spTree>
      <p:nvGrpSpPr>
        <p:cNvPr id="1" name="Shape 121"/>
        <p:cNvGrpSpPr/>
        <p:nvPr/>
      </p:nvGrpSpPr>
      <p:grpSpPr>
        <a:xfrm>
          <a:off x="0" y="0"/>
          <a:ext cx="0" cy="0"/>
          <a:chOff x="0" y="0"/>
          <a:chExt cx="0" cy="0"/>
        </a:xfrm>
      </p:grpSpPr>
      <p:sp>
        <p:nvSpPr>
          <p:cNvPr id="122" name="Shape 122"/>
          <p:cNvSpPr txBox="1">
            <a:spLocks noGrp="1"/>
          </p:cNvSpPr>
          <p:nvPr>
            <p:ph type="body" idx="1"/>
          </p:nvPr>
        </p:nvSpPr>
        <p:spPr>
          <a:xfrm>
            <a:off x="309563" y="1196432"/>
            <a:ext cx="7772400" cy="492443"/>
          </a:xfrm>
          <a:prstGeom prst="rect">
            <a:avLst/>
          </a:prstGeom>
          <a:noFill/>
          <a:ln>
            <a:noFill/>
          </a:ln>
        </p:spPr>
        <p:txBody>
          <a:bodyPr spcFirstLastPara="1" wrap="square" lIns="91425" tIns="91425" rIns="91425" bIns="91425" anchor="t" anchorCtr="0"/>
          <a:lstStyle>
            <a:lvl1pPr marL="457200" marR="0" lvl="0" indent="-228600" algn="l" rtl="0">
              <a:spcBef>
                <a:spcPts val="640"/>
              </a:spcBef>
              <a:spcAft>
                <a:spcPts val="0"/>
              </a:spcAft>
              <a:buClr>
                <a:schemeClr val="lt1"/>
              </a:buClr>
              <a:buSzPts val="1400"/>
              <a:buFont typeface="Arial"/>
              <a:buNone/>
              <a:defRPr sz="3200" b="0" i="0" u="none" strike="noStrike" cap="none">
                <a:solidFill>
                  <a:schemeClr val="lt1"/>
                </a:solidFill>
                <a:latin typeface="Georgia"/>
                <a:ea typeface="Georgia"/>
                <a:cs typeface="Georgia"/>
                <a:sym typeface="Georgia"/>
              </a:defRPr>
            </a:lvl1pPr>
            <a:lvl2pPr marL="914400" marR="0" lvl="1" indent="-228600" algn="l" rtl="0">
              <a:spcBef>
                <a:spcPts val="360"/>
              </a:spcBef>
              <a:spcAft>
                <a:spcPts val="0"/>
              </a:spcAft>
              <a:buClr>
                <a:srgbClr val="888888"/>
              </a:buClr>
              <a:buSzPts val="1000"/>
              <a:buFont typeface="Noto Sans Symbols"/>
              <a:buNone/>
              <a:defRPr sz="1800" b="0" i="0" u="none" strike="noStrike" cap="none">
                <a:solidFill>
                  <a:srgbClr val="888888"/>
                </a:solidFill>
                <a:latin typeface="Arial"/>
                <a:ea typeface="Arial"/>
                <a:cs typeface="Arial"/>
                <a:sym typeface="Arial"/>
              </a:defRPr>
            </a:lvl2pPr>
            <a:lvl3pPr marL="1371600" marR="0" lvl="2" indent="-228600" algn="l" rtl="0">
              <a:spcBef>
                <a:spcPts val="320"/>
              </a:spcBef>
              <a:spcAft>
                <a:spcPts val="0"/>
              </a:spcAft>
              <a:buClr>
                <a:srgbClr val="888888"/>
              </a:buClr>
              <a:buSzPts val="900"/>
              <a:buFont typeface="Arial"/>
              <a:buNone/>
              <a:defRPr sz="1600" b="0" i="0" u="none" strike="noStrike" cap="none">
                <a:solidFill>
                  <a:srgbClr val="888888"/>
                </a:solidFill>
                <a:latin typeface="Arial"/>
                <a:ea typeface="Arial"/>
                <a:cs typeface="Arial"/>
                <a:sym typeface="Arial"/>
              </a:defRPr>
            </a:lvl3pPr>
            <a:lvl4pPr marL="1828800" marR="0" lvl="3" indent="-228600" algn="l" rtl="0">
              <a:spcBef>
                <a:spcPts val="280"/>
              </a:spcBef>
              <a:spcAft>
                <a:spcPts val="0"/>
              </a:spcAft>
              <a:buClr>
                <a:srgbClr val="888888"/>
              </a:buClr>
              <a:buSzPts val="800"/>
              <a:buFont typeface="Arial"/>
              <a:buNone/>
              <a:defRPr sz="1400" b="0" i="0" u="none" strike="noStrike" cap="none">
                <a:solidFill>
                  <a:srgbClr val="888888"/>
                </a:solidFill>
                <a:latin typeface="Arial"/>
                <a:ea typeface="Arial"/>
                <a:cs typeface="Arial"/>
                <a:sym typeface="Arial"/>
              </a:defRPr>
            </a:lvl4pPr>
            <a:lvl5pPr marL="2286000" marR="0" lvl="4" indent="-228600" algn="l" rtl="0">
              <a:spcBef>
                <a:spcPts val="280"/>
              </a:spcBef>
              <a:spcAft>
                <a:spcPts val="0"/>
              </a:spcAft>
              <a:buClr>
                <a:srgbClr val="888888"/>
              </a:buClr>
              <a:buSzPts val="700"/>
              <a:buFont typeface="Arial"/>
              <a:buNone/>
              <a:defRPr sz="1400" b="0" i="0" u="none" strike="noStrike" cap="none">
                <a:solidFill>
                  <a:srgbClr val="888888"/>
                </a:solidFill>
                <a:latin typeface="Arial"/>
                <a:ea typeface="Arial"/>
                <a:cs typeface="Arial"/>
                <a:sym typeface="Arial"/>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9pPr>
          </a:lstStyle>
          <a:p>
            <a:endParaRPr/>
          </a:p>
        </p:txBody>
      </p:sp>
      <p:sp>
        <p:nvSpPr>
          <p:cNvPr id="123" name="Shape 123"/>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25" name="Shape 125"/>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lt1"/>
                </a:solidFill>
                <a:latin typeface="Arial"/>
                <a:ea typeface="Arial"/>
                <a:cs typeface="Arial"/>
                <a:sym typeface="Arial"/>
              </a:defRPr>
            </a:lvl1pPr>
            <a:lvl2pPr marL="0" marR="0" lvl="1" indent="0" algn="r" rtl="0">
              <a:spcBef>
                <a:spcPts val="0"/>
              </a:spcBef>
              <a:buNone/>
              <a:defRPr sz="800">
                <a:solidFill>
                  <a:schemeClr val="lt1"/>
                </a:solidFill>
                <a:latin typeface="Arial"/>
                <a:ea typeface="Arial"/>
                <a:cs typeface="Arial"/>
                <a:sym typeface="Arial"/>
              </a:defRPr>
            </a:lvl2pPr>
            <a:lvl3pPr marL="0" marR="0" lvl="2" indent="0" algn="r" rtl="0">
              <a:spcBef>
                <a:spcPts val="0"/>
              </a:spcBef>
              <a:buNone/>
              <a:defRPr sz="800">
                <a:solidFill>
                  <a:schemeClr val="lt1"/>
                </a:solidFill>
                <a:latin typeface="Arial"/>
                <a:ea typeface="Arial"/>
                <a:cs typeface="Arial"/>
                <a:sym typeface="Arial"/>
              </a:defRPr>
            </a:lvl3pPr>
            <a:lvl4pPr marL="0" marR="0" lvl="3" indent="0" algn="r" rtl="0">
              <a:spcBef>
                <a:spcPts val="0"/>
              </a:spcBef>
              <a:buNone/>
              <a:defRPr sz="800">
                <a:solidFill>
                  <a:schemeClr val="lt1"/>
                </a:solidFill>
                <a:latin typeface="Arial"/>
                <a:ea typeface="Arial"/>
                <a:cs typeface="Arial"/>
                <a:sym typeface="Arial"/>
              </a:defRPr>
            </a:lvl4pPr>
            <a:lvl5pPr marL="0" marR="0" lvl="4" indent="0" algn="r" rtl="0">
              <a:spcBef>
                <a:spcPts val="0"/>
              </a:spcBef>
              <a:buNone/>
              <a:defRPr sz="800">
                <a:solidFill>
                  <a:schemeClr val="lt1"/>
                </a:solidFill>
                <a:latin typeface="Arial"/>
                <a:ea typeface="Arial"/>
                <a:cs typeface="Arial"/>
                <a:sym typeface="Arial"/>
              </a:defRPr>
            </a:lvl5pPr>
            <a:lvl6pPr marL="0" marR="0" lvl="5" indent="0" algn="r" rtl="0">
              <a:spcBef>
                <a:spcPts val="0"/>
              </a:spcBef>
              <a:buNone/>
              <a:defRPr sz="800">
                <a:solidFill>
                  <a:schemeClr val="lt1"/>
                </a:solidFill>
                <a:latin typeface="Arial"/>
                <a:ea typeface="Arial"/>
                <a:cs typeface="Arial"/>
                <a:sym typeface="Arial"/>
              </a:defRPr>
            </a:lvl6pPr>
            <a:lvl7pPr marL="0" marR="0" lvl="6" indent="0" algn="r" rtl="0">
              <a:spcBef>
                <a:spcPts val="0"/>
              </a:spcBef>
              <a:buNone/>
              <a:defRPr sz="800">
                <a:solidFill>
                  <a:schemeClr val="lt1"/>
                </a:solidFill>
                <a:latin typeface="Arial"/>
                <a:ea typeface="Arial"/>
                <a:cs typeface="Arial"/>
                <a:sym typeface="Arial"/>
              </a:defRPr>
            </a:lvl7pPr>
            <a:lvl8pPr marL="0" marR="0" lvl="7" indent="0" algn="r" rtl="0">
              <a:spcBef>
                <a:spcPts val="0"/>
              </a:spcBef>
              <a:buNone/>
              <a:defRPr sz="800">
                <a:solidFill>
                  <a:schemeClr val="lt1"/>
                </a:solidFill>
                <a:latin typeface="Arial"/>
                <a:ea typeface="Arial"/>
                <a:cs typeface="Arial"/>
                <a:sym typeface="Arial"/>
              </a:defRPr>
            </a:lvl8pPr>
            <a:lvl9pPr marL="0" marR="0" lvl="8" indent="0" algn="r" rtl="0">
              <a:spcBef>
                <a:spcPts val="0"/>
              </a:spcBef>
              <a:buNone/>
              <a:defRPr sz="800">
                <a:solidFill>
                  <a:schemeClr val="lt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126" name="Shape 126"/>
          <p:cNvSpPr txBox="1"/>
          <p:nvPr/>
        </p:nvSpPr>
        <p:spPr>
          <a:xfrm>
            <a:off x="311944" y="4800785"/>
            <a:ext cx="2559843" cy="9233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600" dirty="0">
                <a:solidFill>
                  <a:schemeClr val="lt1"/>
                </a:solidFill>
                <a:latin typeface="Arial"/>
                <a:ea typeface="Arial"/>
                <a:cs typeface="Arial"/>
                <a:sym typeface="Arial"/>
              </a:rPr>
              <a:t>PwC </a:t>
            </a:r>
            <a:r>
              <a:rPr lang="en-US" sz="600" dirty="0">
                <a:solidFill>
                  <a:schemeClr val="lt1"/>
                </a:solidFill>
              </a:rPr>
              <a:t>New Services and Emerging Technology </a:t>
            </a:r>
            <a:r>
              <a:rPr lang="mr-IN" sz="600" dirty="0">
                <a:solidFill>
                  <a:schemeClr val="lt1"/>
                </a:solidFill>
              </a:rPr>
              <a:t>–</a:t>
            </a:r>
            <a:r>
              <a:rPr lang="en-US" sz="600" dirty="0">
                <a:solidFill>
                  <a:schemeClr val="lt1"/>
                </a:solidFill>
              </a:rPr>
              <a:t> AI Lab</a:t>
            </a:r>
            <a:endParaRPr sz="600" dirty="0">
              <a:solidFill>
                <a:schemeClr val="lt1"/>
              </a:solidFill>
              <a:latin typeface="Arial"/>
              <a:ea typeface="Arial"/>
              <a:cs typeface="Arial"/>
              <a:sym typeface="Arial"/>
            </a:endParaRPr>
          </a:p>
        </p:txBody>
      </p:sp>
      <p:sp>
        <p:nvSpPr>
          <p:cNvPr id="127" name="Shape 127"/>
          <p:cNvSpPr txBox="1">
            <a:spLocks noGrp="1"/>
          </p:cNvSpPr>
          <p:nvPr>
            <p:ph type="title"/>
          </p:nvPr>
        </p:nvSpPr>
        <p:spPr>
          <a:xfrm>
            <a:off x="309562" y="122664"/>
            <a:ext cx="8834438" cy="1200329"/>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Clr>
                <a:schemeClr val="dk2"/>
              </a:buClr>
              <a:buSzPts val="1400"/>
              <a:buFont typeface="Georgia"/>
              <a:buNone/>
              <a:defRPr sz="7800" b="0" i="0" u="none" strike="noStrike" cap="none">
                <a:solidFill>
                  <a:schemeClr val="dk2"/>
                </a:solidFill>
                <a:latin typeface="Georgia"/>
                <a:ea typeface="Georgia"/>
                <a:cs typeface="Georgia"/>
                <a:sym typeface="Georgia"/>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28" name="Shape 128"/>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020755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Experience Photo">
    <p:bg>
      <p:bgPr>
        <a:solidFill>
          <a:schemeClr val="lt1"/>
        </a:solidFill>
        <a:effectLst/>
      </p:bgPr>
    </p:bg>
    <p:spTree>
      <p:nvGrpSpPr>
        <p:cNvPr id="1" name="Shape 620"/>
        <p:cNvGrpSpPr/>
        <p:nvPr/>
      </p:nvGrpSpPr>
      <p:grpSpPr>
        <a:xfrm>
          <a:off x="0" y="0"/>
          <a:ext cx="0" cy="0"/>
          <a:chOff x="0" y="0"/>
          <a:chExt cx="0" cy="0"/>
        </a:xfrm>
      </p:grpSpPr>
      <p:sp>
        <p:nvSpPr>
          <p:cNvPr id="621" name="Shape 621"/>
          <p:cNvSpPr>
            <a:spLocks noGrp="1"/>
          </p:cNvSpPr>
          <p:nvPr>
            <p:ph type="pic" idx="2"/>
          </p:nvPr>
        </p:nvSpPr>
        <p:spPr>
          <a:xfrm>
            <a:off x="0" y="0"/>
            <a:ext cx="9144000" cy="5143500"/>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chemeClr val="lt1"/>
                </a:solidFill>
                <a:latin typeface="Arial"/>
                <a:ea typeface="Arial"/>
                <a:cs typeface="Arial"/>
                <a:sym typeface="Arial"/>
              </a:defRPr>
            </a:lvl1pPr>
            <a:lvl2pPr marL="457200" marR="0" lvl="1" indent="0" algn="l" rtl="0">
              <a:spcBef>
                <a:spcPts val="0"/>
              </a:spcBef>
              <a:defRPr sz="1800" b="0" i="0" u="none" strike="noStrike" cap="none">
                <a:solidFill>
                  <a:schemeClr val="dk1"/>
                </a:solidFill>
                <a:latin typeface="Arial"/>
                <a:ea typeface="Arial"/>
                <a:cs typeface="Arial"/>
                <a:sym typeface="Arial"/>
              </a:defRPr>
            </a:lvl2pPr>
            <a:lvl3pPr marL="914400" marR="0" lvl="2" indent="0" algn="l" rtl="0">
              <a:spcBef>
                <a:spcPts val="0"/>
              </a:spcBef>
              <a:defRPr sz="1800" b="0" i="0" u="none" strike="noStrike" cap="none">
                <a:solidFill>
                  <a:schemeClr val="dk1"/>
                </a:solidFill>
                <a:latin typeface="Arial"/>
                <a:ea typeface="Arial"/>
                <a:cs typeface="Arial"/>
                <a:sym typeface="Arial"/>
              </a:defRPr>
            </a:lvl3pPr>
            <a:lvl4pPr marL="1371600" marR="0" lvl="3" indent="0" algn="l" rtl="0">
              <a:spcBef>
                <a:spcPts val="0"/>
              </a:spcBef>
              <a:defRPr sz="1800" b="0" i="0" u="none" strike="noStrike" cap="none">
                <a:solidFill>
                  <a:schemeClr val="dk1"/>
                </a:solidFill>
                <a:latin typeface="Arial"/>
                <a:ea typeface="Arial"/>
                <a:cs typeface="Arial"/>
                <a:sym typeface="Arial"/>
              </a:defRPr>
            </a:lvl4pPr>
            <a:lvl5pPr marL="1828800" marR="0" lvl="4" indent="0" algn="l" rtl="0">
              <a:spcBef>
                <a:spcPts val="0"/>
              </a:spcBef>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22" name="Shape 622"/>
          <p:cNvSpPr txBox="1">
            <a:spLocks noGrp="1"/>
          </p:cNvSpPr>
          <p:nvPr>
            <p:ph type="title"/>
          </p:nvPr>
        </p:nvSpPr>
        <p:spPr>
          <a:xfrm>
            <a:off x="307532" y="2218908"/>
            <a:ext cx="8529000" cy="492300"/>
          </a:xfrm>
          <a:prstGeom prst="rect">
            <a:avLst/>
          </a:prstGeom>
          <a:noFill/>
          <a:ln>
            <a:noFill/>
          </a:ln>
        </p:spPr>
        <p:txBody>
          <a:bodyPr lIns="91425" tIns="91425" rIns="91425" bIns="91425" anchor="t" anchorCtr="0"/>
          <a:lstStyle>
            <a:lvl1pPr lvl="0" algn="ctr" rtl="0">
              <a:spcBef>
                <a:spcPts val="0"/>
              </a:spcBef>
              <a:defRPr sz="3200" b="0" cap="none">
                <a:solidFill>
                  <a:schemeClr val="lt1"/>
                </a:solidFill>
                <a:latin typeface="Georgia"/>
                <a:ea typeface="Georgia"/>
                <a:cs typeface="Georgia"/>
                <a:sym typeface="Georgia"/>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23" name="Shape 623"/>
          <p:cNvSpPr txBox="1">
            <a:spLocks noGrp="1"/>
          </p:cNvSpPr>
          <p:nvPr>
            <p:ph type="dt" idx="10"/>
          </p:nvPr>
        </p:nvSpPr>
        <p:spPr>
          <a:xfrm>
            <a:off x="424070" y="5276019"/>
            <a:ext cx="2133600" cy="273900"/>
          </a:xfrm>
          <a:prstGeom prst="rect">
            <a:avLst/>
          </a:prstGeom>
          <a:noFill/>
          <a:ln>
            <a:noFill/>
          </a:ln>
        </p:spPr>
        <p:txBody>
          <a:bodyPr lIns="91425" tIns="91425" rIns="91425" bIns="91425" anchor="ctr" anchorCtr="0"/>
          <a:lstStyle>
            <a:lvl1pPr marL="0" marR="0" lvl="0" indent="0" algn="l" rtl="0">
              <a:spcBef>
                <a:spcPts val="0"/>
              </a:spcBef>
              <a:defRPr sz="1200" b="0" i="0" u="none" strike="noStrike" cap="none">
                <a:solidFill>
                  <a:srgbClr val="888888"/>
                </a:solidFill>
                <a:latin typeface="Arial"/>
                <a:ea typeface="Arial"/>
                <a:cs typeface="Arial"/>
                <a:sym typeface="Arial"/>
              </a:defRPr>
            </a:lvl1pPr>
            <a:lvl2pPr marL="457200" marR="0" lvl="1" indent="0" algn="l" rtl="0">
              <a:spcBef>
                <a:spcPts val="0"/>
              </a:spcBef>
              <a:defRPr sz="1800" b="0" i="0" u="none" strike="noStrike" cap="none">
                <a:solidFill>
                  <a:schemeClr val="dk1"/>
                </a:solidFill>
                <a:latin typeface="Arial"/>
                <a:ea typeface="Arial"/>
                <a:cs typeface="Arial"/>
                <a:sym typeface="Arial"/>
              </a:defRPr>
            </a:lvl2pPr>
            <a:lvl3pPr marL="914400" marR="0" lvl="2" indent="0" algn="l" rtl="0">
              <a:spcBef>
                <a:spcPts val="0"/>
              </a:spcBef>
              <a:defRPr sz="1800" b="0" i="0" u="none" strike="noStrike" cap="none">
                <a:solidFill>
                  <a:schemeClr val="dk1"/>
                </a:solidFill>
                <a:latin typeface="Arial"/>
                <a:ea typeface="Arial"/>
                <a:cs typeface="Arial"/>
                <a:sym typeface="Arial"/>
              </a:defRPr>
            </a:lvl3pPr>
            <a:lvl4pPr marL="1371600" marR="0" lvl="3" indent="0" algn="l" rtl="0">
              <a:spcBef>
                <a:spcPts val="0"/>
              </a:spcBef>
              <a:defRPr sz="1800" b="0" i="0" u="none" strike="noStrike" cap="none">
                <a:solidFill>
                  <a:schemeClr val="dk1"/>
                </a:solidFill>
                <a:latin typeface="Arial"/>
                <a:ea typeface="Arial"/>
                <a:cs typeface="Arial"/>
                <a:sym typeface="Arial"/>
              </a:defRPr>
            </a:lvl4pPr>
            <a:lvl5pPr marL="1828800" marR="0" lvl="4" indent="0" algn="l" rtl="0">
              <a:spcBef>
                <a:spcPts val="0"/>
              </a:spcBef>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624" name="Shape 624"/>
          <p:cNvSpPr txBox="1">
            <a:spLocks noGrp="1"/>
          </p:cNvSpPr>
          <p:nvPr>
            <p:ph type="ftr" idx="11"/>
          </p:nvPr>
        </p:nvSpPr>
        <p:spPr>
          <a:xfrm>
            <a:off x="311943" y="4901878"/>
            <a:ext cx="2895600" cy="92400"/>
          </a:xfrm>
          <a:prstGeom prst="rect">
            <a:avLst/>
          </a:prstGeom>
          <a:noFill/>
          <a:ln>
            <a:noFill/>
          </a:ln>
        </p:spPr>
        <p:txBody>
          <a:bodyPr lIns="91425" tIns="91425" rIns="91425" bIns="91425" anchor="ctr" anchorCtr="0"/>
          <a:lstStyle>
            <a:lvl1pPr marL="0" marR="0" lvl="0" indent="0" algn="l" rtl="0">
              <a:spcBef>
                <a:spcPts val="0"/>
              </a:spcBef>
              <a:defRPr sz="600" b="0" i="0" u="none" strike="noStrike" cap="none">
                <a:solidFill>
                  <a:schemeClr val="lt1"/>
                </a:solidFill>
                <a:latin typeface="Arial"/>
                <a:ea typeface="Arial"/>
                <a:cs typeface="Arial"/>
                <a:sym typeface="Arial"/>
              </a:defRPr>
            </a:lvl1pPr>
            <a:lvl2pPr marL="457200" marR="0" lvl="1" indent="0" algn="l" rtl="0">
              <a:spcBef>
                <a:spcPts val="0"/>
              </a:spcBef>
              <a:defRPr sz="1800" b="0" i="0" u="none" strike="noStrike" cap="none">
                <a:solidFill>
                  <a:schemeClr val="dk1"/>
                </a:solidFill>
                <a:latin typeface="Arial"/>
                <a:ea typeface="Arial"/>
                <a:cs typeface="Arial"/>
                <a:sym typeface="Arial"/>
              </a:defRPr>
            </a:lvl2pPr>
            <a:lvl3pPr marL="914400" marR="0" lvl="2" indent="0" algn="l" rtl="0">
              <a:spcBef>
                <a:spcPts val="0"/>
              </a:spcBef>
              <a:defRPr sz="1800" b="0" i="0" u="none" strike="noStrike" cap="none">
                <a:solidFill>
                  <a:schemeClr val="dk1"/>
                </a:solidFill>
                <a:latin typeface="Arial"/>
                <a:ea typeface="Arial"/>
                <a:cs typeface="Arial"/>
                <a:sym typeface="Arial"/>
              </a:defRPr>
            </a:lvl3pPr>
            <a:lvl4pPr marL="1371600" marR="0" lvl="3" indent="0" algn="l" rtl="0">
              <a:spcBef>
                <a:spcPts val="0"/>
              </a:spcBef>
              <a:defRPr sz="1800" b="0" i="0" u="none" strike="noStrike" cap="none">
                <a:solidFill>
                  <a:schemeClr val="dk1"/>
                </a:solidFill>
                <a:latin typeface="Arial"/>
                <a:ea typeface="Arial"/>
                <a:cs typeface="Arial"/>
                <a:sym typeface="Arial"/>
              </a:defRPr>
            </a:lvl4pPr>
            <a:lvl5pPr marL="1828800" marR="0" lvl="4" indent="0" algn="l" rtl="0">
              <a:spcBef>
                <a:spcPts val="0"/>
              </a:spcBef>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r>
              <a:rPr lang="en-IN" dirty="0"/>
              <a:t>PwC AI Accelerator </a:t>
            </a:r>
          </a:p>
        </p:txBody>
      </p:sp>
      <p:sp>
        <p:nvSpPr>
          <p:cNvPr id="625" name="Shape 625"/>
          <p:cNvSpPr txBox="1"/>
          <p:nvPr/>
        </p:nvSpPr>
        <p:spPr>
          <a:xfrm>
            <a:off x="311943" y="4800785"/>
            <a:ext cx="2559900" cy="92400"/>
          </a:xfrm>
          <a:prstGeom prst="rect">
            <a:avLst/>
          </a:prstGeom>
          <a:noFill/>
          <a:ln>
            <a:noFill/>
          </a:ln>
        </p:spPr>
        <p:txBody>
          <a:bodyPr lIns="0" tIns="0" rIns="0" bIns="0" anchor="t" anchorCtr="0">
            <a:noAutofit/>
          </a:bodyPr>
          <a:lstStyle/>
          <a:p>
            <a:pPr marL="0" marR="0" lvl="0" indent="0" algn="l" rtl="0">
              <a:spcBef>
                <a:spcPts val="0"/>
              </a:spcBef>
              <a:buSzPct val="25000"/>
              <a:buNone/>
            </a:pPr>
            <a:r>
              <a:rPr lang="en-US" sz="600" b="0" i="0" u="none" strike="noStrike" cap="none">
                <a:solidFill>
                  <a:schemeClr val="lt1"/>
                </a:solidFill>
                <a:latin typeface="Arial"/>
                <a:ea typeface="Arial"/>
                <a:cs typeface="Arial"/>
                <a:sym typeface="Arial"/>
              </a:rPr>
              <a:t>PwC’s Digital Services</a:t>
            </a:r>
          </a:p>
        </p:txBody>
      </p:sp>
      <p:sp>
        <p:nvSpPr>
          <p:cNvPr id="626" name="Shape 626"/>
          <p:cNvSpPr txBox="1">
            <a:spLocks noGrp="1"/>
          </p:cNvSpPr>
          <p:nvPr>
            <p:ph type="sldNum" idx="12"/>
          </p:nvPr>
        </p:nvSpPr>
        <p:spPr>
          <a:xfrm>
            <a:off x="6700838" y="4770007"/>
            <a:ext cx="2133600" cy="123000"/>
          </a:xfrm>
          <a:prstGeom prst="rect">
            <a:avLst/>
          </a:prstGeom>
          <a:noFill/>
          <a:ln>
            <a:noFill/>
          </a:ln>
        </p:spPr>
        <p:txBody>
          <a:bodyPr lIns="0" tIns="0" rIns="0" bIns="0" anchor="ctr" anchorCtr="0">
            <a:noAutofit/>
          </a:bodyPr>
          <a:lstStyle/>
          <a:p>
            <a:pPr marL="0" marR="0" lvl="0" indent="0" algn="r" rtl="0">
              <a:spcBef>
                <a:spcPts val="0"/>
              </a:spcBef>
              <a:buSzPct val="25000"/>
              <a:buNone/>
            </a:pPr>
            <a:fld id="{00000000-1234-1234-1234-123412341234}" type="slidenum">
              <a:rPr lang="en-US" sz="800" b="0" i="0" u="none" strike="noStrike" cap="none">
                <a:solidFill>
                  <a:schemeClr val="lt1"/>
                </a:solidFill>
                <a:latin typeface="Arial"/>
                <a:ea typeface="Arial"/>
                <a:cs typeface="Arial"/>
                <a:sym typeface="Arial"/>
              </a:rPr>
              <a:t>‹#›</a:t>
            </a:fld>
            <a:endParaRPr lang="en-US" sz="800" b="0" i="0" u="none" strike="noStrike" cap="none">
              <a:solidFill>
                <a:schemeClr val="lt1"/>
              </a:solidFill>
              <a:latin typeface="Arial"/>
              <a:ea typeface="Arial"/>
              <a:cs typeface="Arial"/>
              <a:sym typeface="Arial"/>
            </a:endParaRPr>
          </a:p>
        </p:txBody>
      </p:sp>
      <p:cxnSp>
        <p:nvCxnSpPr>
          <p:cNvPr id="627" name="Shape 627"/>
          <p:cNvCxnSpPr/>
          <p:nvPr/>
        </p:nvCxnSpPr>
        <p:spPr>
          <a:xfrm rot="10800000">
            <a:off x="4571990" y="1816165"/>
            <a:ext cx="0" cy="569100"/>
          </a:xfrm>
          <a:prstGeom prst="straightConnector1">
            <a:avLst/>
          </a:prstGeom>
          <a:noFill/>
          <a:ln w="9525" cap="flat" cmpd="sng">
            <a:solidFill>
              <a:srgbClr val="DE2A18"/>
            </a:solidFill>
            <a:prstDash val="solid"/>
            <a:round/>
            <a:headEnd type="none" w="med" len="med"/>
            <a:tailEnd type="none" w="med" len="med"/>
          </a:ln>
        </p:spPr>
      </p:cxnSp>
      <p:sp>
        <p:nvSpPr>
          <p:cNvPr id="628" name="Shape 628"/>
          <p:cNvSpPr txBox="1">
            <a:spLocks noGrp="1"/>
          </p:cNvSpPr>
          <p:nvPr>
            <p:ph type="body" idx="1"/>
          </p:nvPr>
        </p:nvSpPr>
        <p:spPr>
          <a:xfrm>
            <a:off x="685800" y="1698321"/>
            <a:ext cx="7772400" cy="215400"/>
          </a:xfrm>
          <a:prstGeom prst="rect">
            <a:avLst/>
          </a:prstGeom>
          <a:noFill/>
          <a:ln>
            <a:noFill/>
          </a:ln>
        </p:spPr>
        <p:txBody>
          <a:bodyPr lIns="91425" tIns="91425" rIns="91425" bIns="91425" anchor="t" anchorCtr="0"/>
          <a:lstStyle>
            <a:lvl1pPr marL="0" lvl="0" indent="0" algn="ctr" rtl="0">
              <a:spcBef>
                <a:spcPts val="0"/>
              </a:spcBef>
              <a:buClr>
                <a:schemeClr val="lt1"/>
              </a:buClr>
              <a:buFont typeface="Georgia"/>
              <a:buNone/>
              <a:defRPr sz="1400">
                <a:solidFill>
                  <a:schemeClr val="lt1"/>
                </a:solidFill>
                <a:latin typeface="Georgia"/>
                <a:ea typeface="Georgia"/>
                <a:cs typeface="Georgia"/>
                <a:sym typeface="Georgia"/>
              </a:defRPr>
            </a:lvl1pPr>
            <a:lvl2pPr marL="457200" lvl="1" indent="0" rtl="0">
              <a:spcBef>
                <a:spcPts val="0"/>
              </a:spcBef>
              <a:buClr>
                <a:srgbClr val="888888"/>
              </a:buClr>
              <a:buFont typeface="Arial"/>
              <a:buNone/>
              <a:defRPr sz="1800">
                <a:solidFill>
                  <a:srgbClr val="888888"/>
                </a:solidFill>
              </a:defRPr>
            </a:lvl2pPr>
            <a:lvl3pPr marL="914400" lvl="2" indent="0" rtl="0">
              <a:spcBef>
                <a:spcPts val="0"/>
              </a:spcBef>
              <a:buClr>
                <a:srgbClr val="888888"/>
              </a:buClr>
              <a:buFont typeface="Arial"/>
              <a:buNone/>
              <a:defRPr sz="1600">
                <a:solidFill>
                  <a:srgbClr val="888888"/>
                </a:solidFill>
              </a:defRPr>
            </a:lvl3pPr>
            <a:lvl4pPr marL="1371600" lvl="3" indent="0" rtl="0">
              <a:spcBef>
                <a:spcPts val="0"/>
              </a:spcBef>
              <a:buClr>
                <a:srgbClr val="888888"/>
              </a:buClr>
              <a:buFont typeface="Arial"/>
              <a:buNone/>
              <a:defRPr sz="1400">
                <a:solidFill>
                  <a:srgbClr val="888888"/>
                </a:solidFill>
              </a:defRPr>
            </a:lvl4pPr>
            <a:lvl5pPr marL="1828800" lvl="4" indent="0" rtl="0">
              <a:spcBef>
                <a:spcPts val="0"/>
              </a:spcBef>
              <a:buClr>
                <a:srgbClr val="888888"/>
              </a:buClr>
              <a:buFont typeface="Arial"/>
              <a:buNone/>
              <a:defRPr sz="1400">
                <a:solidFill>
                  <a:srgbClr val="888888"/>
                </a:solidFill>
              </a:defRPr>
            </a:lvl5pPr>
            <a:lvl6pPr marL="2286000" lvl="5" indent="0" rtl="0">
              <a:spcBef>
                <a:spcPts val="0"/>
              </a:spcBef>
              <a:buClr>
                <a:srgbClr val="888888"/>
              </a:buClr>
              <a:buFont typeface="Arial"/>
              <a:buNone/>
              <a:defRPr sz="1400">
                <a:solidFill>
                  <a:srgbClr val="888888"/>
                </a:solidFill>
              </a:defRPr>
            </a:lvl6pPr>
            <a:lvl7pPr marL="2743200" lvl="6" indent="0" rtl="0">
              <a:spcBef>
                <a:spcPts val="0"/>
              </a:spcBef>
              <a:buClr>
                <a:srgbClr val="888888"/>
              </a:buClr>
              <a:buFont typeface="Arial"/>
              <a:buNone/>
              <a:defRPr sz="1400">
                <a:solidFill>
                  <a:srgbClr val="888888"/>
                </a:solidFill>
              </a:defRPr>
            </a:lvl7pPr>
            <a:lvl8pPr marL="3200400" lvl="7" indent="0" rtl="0">
              <a:spcBef>
                <a:spcPts val="0"/>
              </a:spcBef>
              <a:buClr>
                <a:srgbClr val="888888"/>
              </a:buClr>
              <a:buFont typeface="Arial"/>
              <a:buNone/>
              <a:defRPr sz="1400">
                <a:solidFill>
                  <a:srgbClr val="888888"/>
                </a:solidFill>
              </a:defRPr>
            </a:lvl8pPr>
            <a:lvl9pPr marL="3657600" lvl="8" indent="0" rtl="0">
              <a:spcBef>
                <a:spcPts val="0"/>
              </a:spcBef>
              <a:buClr>
                <a:srgbClr val="888888"/>
              </a:buClr>
              <a:buFont typeface="Arial"/>
              <a:buNone/>
              <a:defRPr sz="1400">
                <a:solidFill>
                  <a:srgbClr val="888888"/>
                </a:solidFill>
              </a:defRPr>
            </a:lvl9pPr>
          </a:lstStyle>
          <a:p>
            <a:endParaRPr/>
          </a:p>
        </p:txBody>
      </p:sp>
    </p:spTree>
    <p:extLst>
      <p:ext uri="{BB962C8B-B14F-4D97-AF65-F5344CB8AC3E}">
        <p14:creationId xmlns:p14="http://schemas.microsoft.com/office/powerpoint/2010/main" val="2285429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ection Header 4">
  <p:cSld name="Section Header 4">
    <p:bg>
      <p:bgPr>
        <a:solidFill>
          <a:schemeClr val="lt1"/>
        </a:solidFill>
        <a:effectLst/>
      </p:bgPr>
    </p:bg>
    <p:spTree>
      <p:nvGrpSpPr>
        <p:cNvPr id="1" name="Shape 161"/>
        <p:cNvGrpSpPr/>
        <p:nvPr/>
      </p:nvGrpSpPr>
      <p:grpSpPr>
        <a:xfrm>
          <a:off x="0" y="0"/>
          <a:ext cx="0" cy="0"/>
          <a:chOff x="0" y="0"/>
          <a:chExt cx="0" cy="0"/>
        </a:xfrm>
      </p:grpSpPr>
      <p:sp>
        <p:nvSpPr>
          <p:cNvPr id="162" name="Shape 162"/>
          <p:cNvSpPr>
            <a:spLocks noGrp="1"/>
          </p:cNvSpPr>
          <p:nvPr>
            <p:ph type="pic" idx="2"/>
          </p:nvPr>
        </p:nvSpPr>
        <p:spPr>
          <a:xfrm>
            <a:off x="0" y="1008272"/>
            <a:ext cx="9144000" cy="4135227"/>
          </a:xfrm>
          <a:prstGeom prst="rect">
            <a:avLst/>
          </a:prstGeom>
          <a:solidFill>
            <a:srgbClr val="F2F2F2"/>
          </a:solidFill>
          <a:ln>
            <a:noFill/>
          </a:ln>
        </p:spPr>
        <p:txBody>
          <a:bodyPr spcFirstLastPara="1" wrap="square" lIns="91425" tIns="91425" rIns="91425" bIns="91425" anchor="t" anchorCtr="0"/>
          <a:lstStyle>
            <a:lvl1pPr marL="0" marR="0" lvl="0" indent="0" algn="l" rtl="0">
              <a:spcBef>
                <a:spcPts val="28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1pPr>
            <a:lvl2pPr marL="173038" marR="0" lvl="1" indent="-173038"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339725" marR="0" lvl="2" indent="-174625"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514350" marR="0" lvl="3" indent="-18415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687388" marR="0" lvl="4" indent="-179387"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514600" marR="0" lvl="5"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63" name="Shape 163"/>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64" name="Shape 164"/>
          <p:cNvSpPr txBox="1">
            <a:spLocks noGrp="1"/>
          </p:cNvSpPr>
          <p:nvPr>
            <p:ph type="ftr" idx="11"/>
          </p:nvPr>
        </p:nvSpPr>
        <p:spPr>
          <a:xfrm>
            <a:off x="311944" y="4901878"/>
            <a:ext cx="2895600" cy="92333"/>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600">
                <a:solidFill>
                  <a:schemeClr val="lt2"/>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65" name="Shape 165"/>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lt1"/>
                </a:solidFill>
                <a:latin typeface="Arial"/>
                <a:ea typeface="Arial"/>
                <a:cs typeface="Arial"/>
                <a:sym typeface="Arial"/>
              </a:defRPr>
            </a:lvl1pPr>
            <a:lvl2pPr marL="0" marR="0" lvl="1" indent="0" algn="r" rtl="0">
              <a:spcBef>
                <a:spcPts val="0"/>
              </a:spcBef>
              <a:buNone/>
              <a:defRPr sz="800">
                <a:solidFill>
                  <a:schemeClr val="lt1"/>
                </a:solidFill>
                <a:latin typeface="Arial"/>
                <a:ea typeface="Arial"/>
                <a:cs typeface="Arial"/>
                <a:sym typeface="Arial"/>
              </a:defRPr>
            </a:lvl2pPr>
            <a:lvl3pPr marL="0" marR="0" lvl="2" indent="0" algn="r" rtl="0">
              <a:spcBef>
                <a:spcPts val="0"/>
              </a:spcBef>
              <a:buNone/>
              <a:defRPr sz="800">
                <a:solidFill>
                  <a:schemeClr val="lt1"/>
                </a:solidFill>
                <a:latin typeface="Arial"/>
                <a:ea typeface="Arial"/>
                <a:cs typeface="Arial"/>
                <a:sym typeface="Arial"/>
              </a:defRPr>
            </a:lvl3pPr>
            <a:lvl4pPr marL="0" marR="0" lvl="3" indent="0" algn="r" rtl="0">
              <a:spcBef>
                <a:spcPts val="0"/>
              </a:spcBef>
              <a:buNone/>
              <a:defRPr sz="800">
                <a:solidFill>
                  <a:schemeClr val="lt1"/>
                </a:solidFill>
                <a:latin typeface="Arial"/>
                <a:ea typeface="Arial"/>
                <a:cs typeface="Arial"/>
                <a:sym typeface="Arial"/>
              </a:defRPr>
            </a:lvl4pPr>
            <a:lvl5pPr marL="0" marR="0" lvl="4" indent="0" algn="r" rtl="0">
              <a:spcBef>
                <a:spcPts val="0"/>
              </a:spcBef>
              <a:buNone/>
              <a:defRPr sz="800">
                <a:solidFill>
                  <a:schemeClr val="lt1"/>
                </a:solidFill>
                <a:latin typeface="Arial"/>
                <a:ea typeface="Arial"/>
                <a:cs typeface="Arial"/>
                <a:sym typeface="Arial"/>
              </a:defRPr>
            </a:lvl5pPr>
            <a:lvl6pPr marL="0" marR="0" lvl="5" indent="0" algn="r" rtl="0">
              <a:spcBef>
                <a:spcPts val="0"/>
              </a:spcBef>
              <a:buNone/>
              <a:defRPr sz="800">
                <a:solidFill>
                  <a:schemeClr val="lt1"/>
                </a:solidFill>
                <a:latin typeface="Arial"/>
                <a:ea typeface="Arial"/>
                <a:cs typeface="Arial"/>
                <a:sym typeface="Arial"/>
              </a:defRPr>
            </a:lvl6pPr>
            <a:lvl7pPr marL="0" marR="0" lvl="6" indent="0" algn="r" rtl="0">
              <a:spcBef>
                <a:spcPts val="0"/>
              </a:spcBef>
              <a:buNone/>
              <a:defRPr sz="800">
                <a:solidFill>
                  <a:schemeClr val="lt1"/>
                </a:solidFill>
                <a:latin typeface="Arial"/>
                <a:ea typeface="Arial"/>
                <a:cs typeface="Arial"/>
                <a:sym typeface="Arial"/>
              </a:defRPr>
            </a:lvl7pPr>
            <a:lvl8pPr marL="0" marR="0" lvl="7" indent="0" algn="r" rtl="0">
              <a:spcBef>
                <a:spcPts val="0"/>
              </a:spcBef>
              <a:buNone/>
              <a:defRPr sz="800">
                <a:solidFill>
                  <a:schemeClr val="lt1"/>
                </a:solidFill>
                <a:latin typeface="Arial"/>
                <a:ea typeface="Arial"/>
                <a:cs typeface="Arial"/>
                <a:sym typeface="Arial"/>
              </a:defRPr>
            </a:lvl8pPr>
            <a:lvl9pPr marL="0" marR="0" lvl="8" indent="0" algn="r" rtl="0">
              <a:spcBef>
                <a:spcPts val="0"/>
              </a:spcBef>
              <a:buNone/>
              <a:defRPr sz="800">
                <a:solidFill>
                  <a:schemeClr val="lt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grpSp>
        <p:nvGrpSpPr>
          <p:cNvPr id="166" name="Shape 166"/>
          <p:cNvGrpSpPr/>
          <p:nvPr/>
        </p:nvGrpSpPr>
        <p:grpSpPr>
          <a:xfrm>
            <a:off x="-3347" y="998234"/>
            <a:ext cx="9141568" cy="104771"/>
            <a:chOff x="-3347" y="998234"/>
            <a:chExt cx="9141568" cy="104771"/>
          </a:xfrm>
        </p:grpSpPr>
        <p:sp>
          <p:nvSpPr>
            <p:cNvPr id="167" name="Shape 167"/>
            <p:cNvSpPr/>
            <p:nvPr/>
          </p:nvSpPr>
          <p:spPr>
            <a:xfrm rot="10800000" flipH="1">
              <a:off x="976383" y="998234"/>
              <a:ext cx="199956" cy="97328"/>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8" name="Shape 168"/>
            <p:cNvSpPr/>
            <p:nvPr/>
          </p:nvSpPr>
          <p:spPr>
            <a:xfrm>
              <a:off x="-3347" y="1004580"/>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69" name="Shape 169"/>
          <p:cNvSpPr txBox="1"/>
          <p:nvPr/>
        </p:nvSpPr>
        <p:spPr>
          <a:xfrm>
            <a:off x="311944" y="4800785"/>
            <a:ext cx="2559900" cy="924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600">
                <a:solidFill>
                  <a:schemeClr val="dk1"/>
                </a:solidFill>
                <a:latin typeface="Arial"/>
                <a:ea typeface="Arial"/>
                <a:cs typeface="Arial"/>
                <a:sym typeface="Arial"/>
              </a:rPr>
              <a:t>PwC </a:t>
            </a:r>
            <a:r>
              <a:rPr lang="en-US" sz="600">
                <a:solidFill>
                  <a:schemeClr val="dk1"/>
                </a:solidFill>
              </a:rPr>
              <a:t>New Services and Emerging Tech</a:t>
            </a:r>
            <a:endParaRPr sz="600">
              <a:solidFill>
                <a:schemeClr val="dk1"/>
              </a:solidFill>
              <a:latin typeface="Arial"/>
              <a:ea typeface="Arial"/>
              <a:cs typeface="Arial"/>
              <a:sym typeface="Arial"/>
            </a:endParaRPr>
          </a:p>
        </p:txBody>
      </p:sp>
      <p:sp>
        <p:nvSpPr>
          <p:cNvPr id="170" name="Shape 170"/>
          <p:cNvSpPr txBox="1"/>
          <p:nvPr/>
        </p:nvSpPr>
        <p:spPr>
          <a:xfrm>
            <a:off x="311944" y="4901878"/>
            <a:ext cx="2895600" cy="924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600">
                <a:solidFill>
                  <a:schemeClr val="lt1"/>
                </a:solidFill>
                <a:latin typeface="Arial"/>
                <a:ea typeface="Arial"/>
                <a:cs typeface="Arial"/>
                <a:sym typeface="Arial"/>
              </a:rPr>
              <a:t>Confidential information for the sole benefit and use of PwC’s client.</a:t>
            </a:r>
            <a:endParaRPr/>
          </a:p>
        </p:txBody>
      </p:sp>
      <p:sp>
        <p:nvSpPr>
          <p:cNvPr id="171" name="Shape 171"/>
          <p:cNvSpPr txBox="1">
            <a:spLocks noGrp="1"/>
          </p:cNvSpPr>
          <p:nvPr>
            <p:ph type="title"/>
          </p:nvPr>
        </p:nvSpPr>
        <p:spPr>
          <a:xfrm>
            <a:off x="309563" y="530352"/>
            <a:ext cx="85266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Tree>
    <p:extLst>
      <p:ext uri="{BB962C8B-B14F-4D97-AF65-F5344CB8AC3E}">
        <p14:creationId xmlns:p14="http://schemas.microsoft.com/office/powerpoint/2010/main" val="19886824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Section Header 3">
  <p:cSld name="Section Header 3">
    <p:bg>
      <p:bgPr>
        <a:solidFill>
          <a:schemeClr val="lt1"/>
        </a:solidFill>
        <a:effectLst/>
      </p:bgPr>
    </p:bg>
    <p:spTree>
      <p:nvGrpSpPr>
        <p:cNvPr id="1" name="Shape 149"/>
        <p:cNvGrpSpPr/>
        <p:nvPr/>
      </p:nvGrpSpPr>
      <p:grpSpPr>
        <a:xfrm>
          <a:off x="0" y="0"/>
          <a:ext cx="0" cy="0"/>
          <a:chOff x="0" y="0"/>
          <a:chExt cx="0" cy="0"/>
        </a:xfrm>
      </p:grpSpPr>
      <p:sp>
        <p:nvSpPr>
          <p:cNvPr id="150" name="Shape 150"/>
          <p:cNvSpPr>
            <a:spLocks noGrp="1"/>
          </p:cNvSpPr>
          <p:nvPr>
            <p:ph type="pic" idx="2"/>
          </p:nvPr>
        </p:nvSpPr>
        <p:spPr>
          <a:xfrm>
            <a:off x="3081339" y="0"/>
            <a:ext cx="6067424" cy="5143500"/>
          </a:xfrm>
          <a:prstGeom prst="rect">
            <a:avLst/>
          </a:prstGeom>
          <a:solidFill>
            <a:srgbClr val="F2F2F2"/>
          </a:solidFill>
          <a:ln>
            <a:noFill/>
          </a:ln>
        </p:spPr>
        <p:txBody>
          <a:bodyPr spcFirstLastPara="1" wrap="square" lIns="91425" tIns="91425" rIns="91425" bIns="91425" anchor="t" anchorCtr="0"/>
          <a:lstStyle>
            <a:lvl1pPr marL="0" marR="0" lvl="0" indent="0" algn="l" rtl="0">
              <a:spcBef>
                <a:spcPts val="28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1pPr>
            <a:lvl2pPr marL="173038" marR="0" lvl="1" indent="-173038"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339725" marR="0" lvl="2" indent="-174625"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514350" marR="0" lvl="3" indent="-18415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687388" marR="0" lvl="4" indent="-179387"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514600" marR="0" lvl="5"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51" name="Shape 151"/>
          <p:cNvSpPr txBox="1">
            <a:spLocks noGrp="1"/>
          </p:cNvSpPr>
          <p:nvPr>
            <p:ph type="title"/>
          </p:nvPr>
        </p:nvSpPr>
        <p:spPr>
          <a:xfrm>
            <a:off x="305501" y="1984000"/>
            <a:ext cx="2458200" cy="615600"/>
          </a:xfrm>
          <a:prstGeom prst="rect">
            <a:avLst/>
          </a:prstGeom>
          <a:noFill/>
          <a:ln>
            <a:noFill/>
          </a:ln>
        </p:spPr>
        <p:txBody>
          <a:bodyPr spcFirstLastPara="1" wrap="square" lIns="91425" tIns="91425" rIns="91425" bIns="91425" anchor="t" anchorCtr="0"/>
          <a:lstStyle>
            <a:lvl1pPr marL="0" marR="0" lvl="0" indent="0" algn="ctr" rtl="0">
              <a:lnSpc>
                <a:spcPct val="100000"/>
              </a:lnSpc>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52" name="Shape 152"/>
          <p:cNvSpPr txBox="1">
            <a:spLocks noGrp="1"/>
          </p:cNvSpPr>
          <p:nvPr>
            <p:ph type="body" idx="1"/>
          </p:nvPr>
        </p:nvSpPr>
        <p:spPr>
          <a:xfrm>
            <a:off x="311945" y="3130296"/>
            <a:ext cx="2445000" cy="107700"/>
          </a:xfrm>
          <a:prstGeom prst="rect">
            <a:avLst/>
          </a:prstGeom>
          <a:noFill/>
          <a:ln>
            <a:noFill/>
          </a:ln>
        </p:spPr>
        <p:txBody>
          <a:bodyPr spcFirstLastPara="1" wrap="square" lIns="91425" tIns="91425" rIns="91425" bIns="91425" anchor="t" anchorCtr="0"/>
          <a:lstStyle>
            <a:lvl1pPr marL="457200" marR="0" lvl="0" indent="-228600" algn="ctr" rtl="0">
              <a:spcBef>
                <a:spcPts val="140"/>
              </a:spcBef>
              <a:spcAft>
                <a:spcPts val="0"/>
              </a:spcAft>
              <a:buClr>
                <a:schemeClr val="dk1"/>
              </a:buClr>
              <a:buSzPts val="1400"/>
              <a:buFont typeface="Arial"/>
              <a:buNone/>
              <a:defRPr sz="700" b="1"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Clr>
                <a:srgbClr val="888888"/>
              </a:buClr>
              <a:buSzPts val="1000"/>
              <a:buFont typeface="Noto Sans Symbols"/>
              <a:buNone/>
              <a:defRPr sz="1800" b="0" i="0" u="none" strike="noStrike" cap="none">
                <a:solidFill>
                  <a:srgbClr val="888888"/>
                </a:solidFill>
                <a:latin typeface="Arial"/>
                <a:ea typeface="Arial"/>
                <a:cs typeface="Arial"/>
                <a:sym typeface="Arial"/>
              </a:defRPr>
            </a:lvl2pPr>
            <a:lvl3pPr marL="1371600" marR="0" lvl="2" indent="-228600" algn="l" rtl="0">
              <a:spcBef>
                <a:spcPts val="320"/>
              </a:spcBef>
              <a:spcAft>
                <a:spcPts val="0"/>
              </a:spcAft>
              <a:buClr>
                <a:srgbClr val="888888"/>
              </a:buClr>
              <a:buSzPts val="900"/>
              <a:buFont typeface="Arial"/>
              <a:buNone/>
              <a:defRPr sz="1600" b="0" i="0" u="none" strike="noStrike" cap="none">
                <a:solidFill>
                  <a:srgbClr val="888888"/>
                </a:solidFill>
                <a:latin typeface="Arial"/>
                <a:ea typeface="Arial"/>
                <a:cs typeface="Arial"/>
                <a:sym typeface="Arial"/>
              </a:defRPr>
            </a:lvl3pPr>
            <a:lvl4pPr marL="1828800" marR="0" lvl="3" indent="-228600" algn="l" rtl="0">
              <a:spcBef>
                <a:spcPts val="280"/>
              </a:spcBef>
              <a:spcAft>
                <a:spcPts val="0"/>
              </a:spcAft>
              <a:buClr>
                <a:srgbClr val="888888"/>
              </a:buClr>
              <a:buSzPts val="800"/>
              <a:buFont typeface="Arial"/>
              <a:buNone/>
              <a:defRPr sz="1400" b="0" i="0" u="none" strike="noStrike" cap="none">
                <a:solidFill>
                  <a:srgbClr val="888888"/>
                </a:solidFill>
                <a:latin typeface="Arial"/>
                <a:ea typeface="Arial"/>
                <a:cs typeface="Arial"/>
                <a:sym typeface="Arial"/>
              </a:defRPr>
            </a:lvl4pPr>
            <a:lvl5pPr marL="2286000" marR="0" lvl="4" indent="-228600" algn="l" rtl="0">
              <a:spcBef>
                <a:spcPts val="280"/>
              </a:spcBef>
              <a:spcAft>
                <a:spcPts val="0"/>
              </a:spcAft>
              <a:buClr>
                <a:srgbClr val="888888"/>
              </a:buClr>
              <a:buSzPts val="700"/>
              <a:buFont typeface="Arial"/>
              <a:buNone/>
              <a:defRPr sz="1400" b="0" i="0" u="none" strike="noStrike" cap="none">
                <a:solidFill>
                  <a:srgbClr val="888888"/>
                </a:solidFill>
                <a:latin typeface="Arial"/>
                <a:ea typeface="Arial"/>
                <a:cs typeface="Arial"/>
                <a:sym typeface="Arial"/>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Arial"/>
                <a:ea typeface="Arial"/>
                <a:cs typeface="Arial"/>
                <a:sym typeface="Arial"/>
              </a:defRPr>
            </a:lvl9pPr>
          </a:lstStyle>
          <a:p>
            <a:endParaRPr/>
          </a:p>
        </p:txBody>
      </p:sp>
      <p:sp>
        <p:nvSpPr>
          <p:cNvPr id="153" name="Shape 153"/>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4" name="Shape 154"/>
          <p:cNvSpPr txBox="1">
            <a:spLocks noGrp="1"/>
          </p:cNvSpPr>
          <p:nvPr>
            <p:ph type="ftr" idx="11"/>
          </p:nvPr>
        </p:nvSpPr>
        <p:spPr>
          <a:xfrm>
            <a:off x="311944" y="4901878"/>
            <a:ext cx="2895600" cy="92333"/>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600">
                <a:solidFill>
                  <a:schemeClr val="lt2"/>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55" name="Shape 155"/>
          <p:cNvSpPr txBox="1"/>
          <p:nvPr/>
        </p:nvSpPr>
        <p:spPr>
          <a:xfrm>
            <a:off x="311944" y="4800785"/>
            <a:ext cx="2559843" cy="9233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600" dirty="0">
                <a:solidFill>
                  <a:schemeClr val="dk1"/>
                </a:solidFill>
                <a:latin typeface="Arial"/>
                <a:ea typeface="Arial"/>
                <a:cs typeface="Arial"/>
                <a:sym typeface="Arial"/>
              </a:rPr>
              <a:t>PwC </a:t>
            </a:r>
            <a:r>
              <a:rPr lang="en-US" sz="600" dirty="0">
                <a:solidFill>
                  <a:schemeClr val="dk1"/>
                </a:solidFill>
              </a:rPr>
              <a:t>New Services and Emerging Technology </a:t>
            </a:r>
            <a:r>
              <a:rPr lang="mr-IN" sz="600" dirty="0">
                <a:solidFill>
                  <a:schemeClr val="dk1"/>
                </a:solidFill>
              </a:rPr>
              <a:t>–</a:t>
            </a:r>
            <a:r>
              <a:rPr lang="en-US" sz="600" dirty="0">
                <a:solidFill>
                  <a:schemeClr val="dk1"/>
                </a:solidFill>
              </a:rPr>
              <a:t> AI Lab</a:t>
            </a:r>
            <a:endParaRPr sz="600" dirty="0">
              <a:solidFill>
                <a:schemeClr val="dk1"/>
              </a:solidFill>
              <a:latin typeface="Arial"/>
              <a:ea typeface="Arial"/>
              <a:cs typeface="Arial"/>
              <a:sym typeface="Arial"/>
            </a:endParaRPr>
          </a:p>
        </p:txBody>
      </p:sp>
      <p:sp>
        <p:nvSpPr>
          <p:cNvPr id="156" name="Shape 156"/>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lt1"/>
                </a:solidFill>
                <a:latin typeface="Arial"/>
                <a:ea typeface="Arial"/>
                <a:cs typeface="Arial"/>
                <a:sym typeface="Arial"/>
              </a:defRPr>
            </a:lvl1pPr>
            <a:lvl2pPr marL="0" marR="0" lvl="1" indent="0" algn="r" rtl="0">
              <a:spcBef>
                <a:spcPts val="0"/>
              </a:spcBef>
              <a:buNone/>
              <a:defRPr sz="800">
                <a:solidFill>
                  <a:schemeClr val="lt1"/>
                </a:solidFill>
                <a:latin typeface="Arial"/>
                <a:ea typeface="Arial"/>
                <a:cs typeface="Arial"/>
                <a:sym typeface="Arial"/>
              </a:defRPr>
            </a:lvl2pPr>
            <a:lvl3pPr marL="0" marR="0" lvl="2" indent="0" algn="r" rtl="0">
              <a:spcBef>
                <a:spcPts val="0"/>
              </a:spcBef>
              <a:buNone/>
              <a:defRPr sz="800">
                <a:solidFill>
                  <a:schemeClr val="lt1"/>
                </a:solidFill>
                <a:latin typeface="Arial"/>
                <a:ea typeface="Arial"/>
                <a:cs typeface="Arial"/>
                <a:sym typeface="Arial"/>
              </a:defRPr>
            </a:lvl3pPr>
            <a:lvl4pPr marL="0" marR="0" lvl="3" indent="0" algn="r" rtl="0">
              <a:spcBef>
                <a:spcPts val="0"/>
              </a:spcBef>
              <a:buNone/>
              <a:defRPr sz="800">
                <a:solidFill>
                  <a:schemeClr val="lt1"/>
                </a:solidFill>
                <a:latin typeface="Arial"/>
                <a:ea typeface="Arial"/>
                <a:cs typeface="Arial"/>
                <a:sym typeface="Arial"/>
              </a:defRPr>
            </a:lvl4pPr>
            <a:lvl5pPr marL="0" marR="0" lvl="4" indent="0" algn="r" rtl="0">
              <a:spcBef>
                <a:spcPts val="0"/>
              </a:spcBef>
              <a:buNone/>
              <a:defRPr sz="800">
                <a:solidFill>
                  <a:schemeClr val="lt1"/>
                </a:solidFill>
                <a:latin typeface="Arial"/>
                <a:ea typeface="Arial"/>
                <a:cs typeface="Arial"/>
                <a:sym typeface="Arial"/>
              </a:defRPr>
            </a:lvl5pPr>
            <a:lvl6pPr marL="0" marR="0" lvl="5" indent="0" algn="r" rtl="0">
              <a:spcBef>
                <a:spcPts val="0"/>
              </a:spcBef>
              <a:buNone/>
              <a:defRPr sz="800">
                <a:solidFill>
                  <a:schemeClr val="lt1"/>
                </a:solidFill>
                <a:latin typeface="Arial"/>
                <a:ea typeface="Arial"/>
                <a:cs typeface="Arial"/>
                <a:sym typeface="Arial"/>
              </a:defRPr>
            </a:lvl6pPr>
            <a:lvl7pPr marL="0" marR="0" lvl="6" indent="0" algn="r" rtl="0">
              <a:spcBef>
                <a:spcPts val="0"/>
              </a:spcBef>
              <a:buNone/>
              <a:defRPr sz="800">
                <a:solidFill>
                  <a:schemeClr val="lt1"/>
                </a:solidFill>
                <a:latin typeface="Arial"/>
                <a:ea typeface="Arial"/>
                <a:cs typeface="Arial"/>
                <a:sym typeface="Arial"/>
              </a:defRPr>
            </a:lvl7pPr>
            <a:lvl8pPr marL="0" marR="0" lvl="7" indent="0" algn="r" rtl="0">
              <a:spcBef>
                <a:spcPts val="0"/>
              </a:spcBef>
              <a:buNone/>
              <a:defRPr sz="800">
                <a:solidFill>
                  <a:schemeClr val="lt1"/>
                </a:solidFill>
                <a:latin typeface="Arial"/>
                <a:ea typeface="Arial"/>
                <a:cs typeface="Arial"/>
                <a:sym typeface="Arial"/>
              </a:defRPr>
            </a:lvl8pPr>
            <a:lvl9pPr marL="0" marR="0" lvl="8" indent="0" algn="r" rtl="0">
              <a:spcBef>
                <a:spcPts val="0"/>
              </a:spcBef>
              <a:buNone/>
              <a:defRPr sz="800">
                <a:solidFill>
                  <a:schemeClr val="lt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grpSp>
        <p:nvGrpSpPr>
          <p:cNvPr id="157" name="Shape 157"/>
          <p:cNvGrpSpPr/>
          <p:nvPr/>
        </p:nvGrpSpPr>
        <p:grpSpPr>
          <a:xfrm>
            <a:off x="3039428" y="-5837"/>
            <a:ext cx="135608" cy="5148119"/>
            <a:chOff x="3039428" y="-5837"/>
            <a:chExt cx="135608" cy="5148119"/>
          </a:xfrm>
        </p:grpSpPr>
        <p:sp>
          <p:nvSpPr>
            <p:cNvPr id="158" name="Shape 158"/>
            <p:cNvSpPr/>
            <p:nvPr/>
          </p:nvSpPr>
          <p:spPr>
            <a:xfrm rot="5400000">
              <a:off x="2992932" y="2522999"/>
              <a:ext cx="228599" cy="135608"/>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9" name="Shape 159"/>
            <p:cNvSpPr/>
            <p:nvPr/>
          </p:nvSpPr>
          <p:spPr>
            <a:xfrm rot="-5400000">
              <a:off x="550555" y="2518612"/>
              <a:ext cx="5148119" cy="99220"/>
            </a:xfrm>
            <a:custGeom>
              <a:avLst/>
              <a:gdLst/>
              <a:ahLst/>
              <a:cxnLst/>
              <a:rect l="0" t="0" r="0" b="0"/>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900353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702"/>
        <p:cNvGrpSpPr/>
        <p:nvPr/>
      </p:nvGrpSpPr>
      <p:grpSpPr>
        <a:xfrm>
          <a:off x="0" y="0"/>
          <a:ext cx="0" cy="0"/>
          <a:chOff x="0" y="0"/>
          <a:chExt cx="0" cy="0"/>
        </a:xfrm>
      </p:grpSpPr>
      <p:sp>
        <p:nvSpPr>
          <p:cNvPr id="703" name="Shape 703"/>
          <p:cNvSpPr txBox="1">
            <a:spLocks noGrp="1"/>
          </p:cNvSpPr>
          <p:nvPr>
            <p:ph type="title"/>
          </p:nvPr>
        </p:nvSpPr>
        <p:spPr>
          <a:xfrm>
            <a:off x="309562" y="530352"/>
            <a:ext cx="85248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704" name="Shape 704"/>
          <p:cNvSpPr txBox="1">
            <a:spLocks noGrp="1"/>
          </p:cNvSpPr>
          <p:nvPr>
            <p:ph type="dt" idx="10"/>
          </p:nvPr>
        </p:nvSpPr>
        <p:spPr>
          <a:xfrm>
            <a:off x="424070" y="5276020"/>
            <a:ext cx="2133600" cy="2739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06" name="Shape 706"/>
          <p:cNvSpPr txBox="1">
            <a:spLocks noGrp="1"/>
          </p:cNvSpPr>
          <p:nvPr>
            <p:ph type="sldNum" idx="12"/>
          </p:nvPr>
        </p:nvSpPr>
        <p:spPr>
          <a:xfrm>
            <a:off x="6700838" y="4770007"/>
            <a:ext cx="2133600" cy="123000"/>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707" name="Shape 707"/>
          <p:cNvSpPr txBox="1">
            <a:spLocks noGrp="1"/>
          </p:cNvSpPr>
          <p:nvPr>
            <p:ph type="body" idx="1"/>
          </p:nvPr>
        </p:nvSpPr>
        <p:spPr>
          <a:xfrm>
            <a:off x="6261353" y="2035054"/>
            <a:ext cx="2313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8" name="Shape 708"/>
          <p:cNvSpPr txBox="1">
            <a:spLocks noGrp="1"/>
          </p:cNvSpPr>
          <p:nvPr>
            <p:ph type="body" idx="2"/>
          </p:nvPr>
        </p:nvSpPr>
        <p:spPr>
          <a:xfrm>
            <a:off x="3419140" y="2035054"/>
            <a:ext cx="2313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9" name="Shape 709"/>
          <p:cNvSpPr txBox="1">
            <a:spLocks noGrp="1"/>
          </p:cNvSpPr>
          <p:nvPr>
            <p:ph type="body" idx="3"/>
          </p:nvPr>
        </p:nvSpPr>
        <p:spPr>
          <a:xfrm>
            <a:off x="559062" y="2035054"/>
            <a:ext cx="2313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710" name="Shape 710"/>
          <p:cNvCxnSpPr/>
          <p:nvPr/>
        </p:nvCxnSpPr>
        <p:spPr>
          <a:xfrm>
            <a:off x="5953919" y="1478164"/>
            <a:ext cx="0" cy="3073200"/>
          </a:xfrm>
          <a:prstGeom prst="straightConnector1">
            <a:avLst/>
          </a:prstGeom>
          <a:noFill/>
          <a:ln w="9525" cap="flat" cmpd="sng">
            <a:solidFill>
              <a:srgbClr val="CCCCCC"/>
            </a:solidFill>
            <a:prstDash val="solid"/>
            <a:round/>
            <a:headEnd type="none" w="sm" len="sm"/>
            <a:tailEnd type="none" w="sm" len="sm"/>
          </a:ln>
        </p:spPr>
      </p:cxnSp>
      <p:cxnSp>
        <p:nvCxnSpPr>
          <p:cNvPr id="711" name="Shape 711"/>
          <p:cNvCxnSpPr/>
          <p:nvPr/>
        </p:nvCxnSpPr>
        <p:spPr>
          <a:xfrm>
            <a:off x="3183218" y="1478164"/>
            <a:ext cx="0" cy="3073200"/>
          </a:xfrm>
          <a:prstGeom prst="straightConnector1">
            <a:avLst/>
          </a:prstGeom>
          <a:noFill/>
          <a:ln w="9525" cap="flat" cmpd="sng">
            <a:solidFill>
              <a:srgbClr val="CCCCCC"/>
            </a:solidFill>
            <a:prstDash val="solid"/>
            <a:round/>
            <a:headEnd type="none" w="sm" len="sm"/>
            <a:tailEnd type="none" w="sm" len="sm"/>
          </a:ln>
        </p:spPr>
      </p:cxnSp>
    </p:spTree>
    <p:extLst>
      <p:ext uri="{BB962C8B-B14F-4D97-AF65-F5344CB8AC3E}">
        <p14:creationId xmlns:p14="http://schemas.microsoft.com/office/powerpoint/2010/main" val="1249029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_COVER ONLY">
  <p:cSld name="_COVER ONLY">
    <p:bg>
      <p:bgPr>
        <a:solidFill>
          <a:schemeClr val="lt1"/>
        </a:solidFill>
        <a:effectLst/>
      </p:bgPr>
    </p:bg>
    <p:spTree>
      <p:nvGrpSpPr>
        <p:cNvPr id="1" name="Shape 1670"/>
        <p:cNvGrpSpPr/>
        <p:nvPr/>
      </p:nvGrpSpPr>
      <p:grpSpPr>
        <a:xfrm>
          <a:off x="0" y="0"/>
          <a:ext cx="0" cy="0"/>
          <a:chOff x="0" y="0"/>
          <a:chExt cx="0" cy="0"/>
        </a:xfrm>
      </p:grpSpPr>
      <p:pic>
        <p:nvPicPr>
          <p:cNvPr id="1671" name="Google Shape;1671;p182"/>
          <p:cNvPicPr preferRelativeResize="0"/>
          <p:nvPr/>
        </p:nvPicPr>
        <p:blipFill/>
        <p:spPr>
          <a:xfrm>
            <a:off x="1588" y="1588"/>
            <a:ext cx="1500" cy="1500"/>
          </a:xfrm>
          <a:prstGeom prst="rect">
            <a:avLst/>
          </a:prstGeom>
          <a:solidFill>
            <a:srgbClr val="FFFFFF"/>
          </a:solidFill>
          <a:ln>
            <a:noFill/>
          </a:ln>
        </p:spPr>
      </p:pic>
      <p:sp>
        <p:nvSpPr>
          <p:cNvPr id="1672" name="Google Shape;1672;p182"/>
          <p:cNvSpPr/>
          <p:nvPr/>
        </p:nvSpPr>
        <p:spPr>
          <a:xfrm>
            <a:off x="1191" y="1191"/>
            <a:ext cx="1200" cy="1200"/>
          </a:xfrm>
          <a:prstGeom prst="rect">
            <a:avLst/>
          </a:prstGeom>
          <a:solidFill>
            <a:srgbClr val="FFFFFF"/>
          </a:solidFill>
          <a:ln>
            <a:noFill/>
          </a:ln>
        </p:spPr>
      </p:sp>
      <p:grpSp>
        <p:nvGrpSpPr>
          <p:cNvPr id="1673" name="Google Shape;1673;p182"/>
          <p:cNvGrpSpPr/>
          <p:nvPr/>
        </p:nvGrpSpPr>
        <p:grpSpPr>
          <a:xfrm>
            <a:off x="-3347" y="998360"/>
            <a:ext cx="9141559" cy="104643"/>
            <a:chOff x="-3347" y="998362"/>
            <a:chExt cx="9141559" cy="104643"/>
          </a:xfrm>
        </p:grpSpPr>
        <p:sp>
          <p:nvSpPr>
            <p:cNvPr id="1674" name="Google Shape;1674;p182"/>
            <p:cNvSpPr/>
            <p:nvPr/>
          </p:nvSpPr>
          <p:spPr>
            <a:xfrm rot="10800000" flipH="1">
              <a:off x="976383" y="998362"/>
              <a:ext cx="200100" cy="97200"/>
            </a:xfrm>
            <a:prstGeom prst="triangle">
              <a:avLst>
                <a:gd name="adj" fmla="val 50000"/>
              </a:avLst>
            </a:prstGeom>
            <a:solidFill>
              <a:schemeClr val="lt1"/>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75" name="Google Shape;1675;p182"/>
            <p:cNvSpPr/>
            <p:nvPr/>
          </p:nvSpPr>
          <p:spPr>
            <a:xfrm>
              <a:off x="-3347" y="1004580"/>
              <a:ext cx="9141559" cy="98425"/>
            </a:xfrm>
            <a:custGeom>
              <a:avLst/>
              <a:gdLst/>
              <a:ahLst/>
              <a:cxnLst/>
              <a:rect l="l" t="t" r="r" b="b"/>
              <a:pathLst>
                <a:path w="10475" h="10000" extrusionOk="0">
                  <a:moveTo>
                    <a:pt x="10475" y="0"/>
                  </a:moveTo>
                  <a:lnTo>
                    <a:pt x="1334" y="0"/>
                  </a:lnTo>
                  <a:cubicBezTo>
                    <a:pt x="1303" y="3333"/>
                    <a:pt x="1272" y="6667"/>
                    <a:pt x="1242" y="10000"/>
                  </a:cubicBezTo>
                  <a:cubicBezTo>
                    <a:pt x="1207" y="6667"/>
                    <a:pt x="1172" y="3333"/>
                    <a:pt x="1138" y="0"/>
                  </a:cubicBezTo>
                  <a:lnTo>
                    <a:pt x="0" y="0"/>
                  </a:lnTo>
                </a:path>
              </a:pathLst>
            </a:custGeom>
            <a:noFill/>
            <a:ln w="9525" cap="rnd" cmpd="sng">
              <a:solidFill>
                <a:srgbClr val="E1301E"/>
              </a:solidFill>
              <a:prstDash val="solid"/>
              <a:round/>
              <a:headEnd type="none" w="sm" len="sm"/>
              <a:tailEnd type="none" w="sm" len="sm"/>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76" name="Google Shape;1676;p182"/>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1677" name="Google Shape;1677;p182"/>
          <p:cNvSpPr txBox="1">
            <a:spLocks noGrp="1"/>
          </p:cNvSpPr>
          <p:nvPr>
            <p:ph type="title"/>
          </p:nvPr>
        </p:nvSpPr>
        <p:spPr>
          <a:xfrm>
            <a:off x="309563" y="219983"/>
            <a:ext cx="8526300" cy="632400"/>
          </a:xfrm>
          <a:prstGeom prst="rect">
            <a:avLst/>
          </a:prstGeom>
          <a:noFill/>
          <a:ln>
            <a:noFill/>
          </a:ln>
        </p:spPr>
        <p:txBody>
          <a:bodyPr spcFirstLastPara="1" wrap="square" lIns="0" tIns="0" rIns="0" bIns="0" anchor="b" anchorCtr="0"/>
          <a:lstStyle>
            <a:lvl1pPr marR="0" lvl="0" algn="l" rtl="0">
              <a:lnSpc>
                <a:spcPct val="100000"/>
              </a:lnSpc>
              <a:spcBef>
                <a:spcPts val="0"/>
              </a:spcBef>
              <a:spcAft>
                <a:spcPts val="0"/>
              </a:spcAft>
              <a:buClr>
                <a:schemeClr val="dk1"/>
              </a:buClr>
              <a:buSzPts val="1800"/>
              <a:buFont typeface="Georgia"/>
              <a:buNone/>
              <a:defRPr sz="18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000"/>
              <a:buFont typeface="Arial"/>
              <a:buNone/>
              <a:defRPr sz="1300" b="0" i="0" u="none" strike="noStrike" cap="none">
                <a:solidFill>
                  <a:srgbClr val="000000"/>
                </a:solidFill>
                <a:latin typeface="Arial"/>
                <a:ea typeface="Arial"/>
                <a:cs typeface="Arial"/>
                <a:sym typeface="Arial"/>
              </a:defRPr>
            </a:lvl9pPr>
          </a:lstStyle>
          <a:p>
            <a:endParaRPr/>
          </a:p>
        </p:txBody>
      </p:sp>
      <p:sp>
        <p:nvSpPr>
          <p:cNvPr id="1678" name="Google Shape;1678;p182"/>
          <p:cNvSpPr txBox="1"/>
          <p:nvPr/>
        </p:nvSpPr>
        <p:spPr>
          <a:xfrm>
            <a:off x="309563" y="4901878"/>
            <a:ext cx="2895600" cy="921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a:solidFill>
                  <a:schemeClr val="lt2"/>
                </a:solidFill>
                <a:latin typeface="Arial"/>
                <a:ea typeface="Arial"/>
                <a:cs typeface="Arial"/>
                <a:sym typeface="Arial"/>
              </a:rPr>
              <a:t>PwC</a:t>
            </a:r>
            <a:endParaRPr sz="600" b="0" i="0" u="none" strike="noStrike" cap="none">
              <a:solidFill>
                <a:schemeClr val="lt2"/>
              </a:solidFill>
              <a:latin typeface="Arial"/>
              <a:ea typeface="Arial"/>
              <a:cs typeface="Arial"/>
              <a:sym typeface="Arial"/>
            </a:endParaRPr>
          </a:p>
        </p:txBody>
      </p:sp>
    </p:spTree>
    <p:extLst>
      <p:ext uri="{BB962C8B-B14F-4D97-AF65-F5344CB8AC3E}">
        <p14:creationId xmlns:p14="http://schemas.microsoft.com/office/powerpoint/2010/main" val="37815503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1_Title Only">
    <p:spTree>
      <p:nvGrpSpPr>
        <p:cNvPr id="1" name="Shape 433"/>
        <p:cNvGrpSpPr/>
        <p:nvPr/>
      </p:nvGrpSpPr>
      <p:grpSpPr>
        <a:xfrm>
          <a:off x="0" y="0"/>
          <a:ext cx="0" cy="0"/>
          <a:chOff x="0" y="0"/>
          <a:chExt cx="0" cy="0"/>
        </a:xfrm>
      </p:grpSpPr>
      <p:sp>
        <p:nvSpPr>
          <p:cNvPr id="434" name="Shape 434"/>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35" name="Shape 435"/>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436" name="Shape 436"/>
          <p:cNvSpPr txBox="1">
            <a:spLocks noGrp="1"/>
          </p:cNvSpPr>
          <p:nvPr>
            <p:ph type="title"/>
          </p:nvPr>
        </p:nvSpPr>
        <p:spPr>
          <a:xfrm>
            <a:off x="309563" y="530352"/>
            <a:ext cx="85266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Tree>
    <p:extLst>
      <p:ext uri="{BB962C8B-B14F-4D97-AF65-F5344CB8AC3E}">
        <p14:creationId xmlns:p14="http://schemas.microsoft.com/office/powerpoint/2010/main" val="297392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600"/>
              </a:spcBef>
              <a:defRPr/>
            </a:lvl1pPr>
            <a:lvl2pPr>
              <a:spcBef>
                <a:spcPts val="776"/>
              </a:spcBef>
              <a:defRPr/>
            </a:lvl2pPr>
            <a:lvl3pPr>
              <a:spcBef>
                <a:spcPts val="776"/>
              </a:spcBef>
              <a:defRPr/>
            </a:lvl3pPr>
            <a:lvl4pPr>
              <a:spcBef>
                <a:spcPts val="776"/>
              </a:spcBef>
              <a:defRPr/>
            </a:lvl4pPr>
            <a:lvl5pPr>
              <a:spcBef>
                <a:spcPts val="776"/>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ubtitle 2"/>
          <p:cNvSpPr>
            <a:spLocks noGrp="1"/>
          </p:cNvSpPr>
          <p:nvPr>
            <p:ph type="subTitle" idx="10"/>
          </p:nvPr>
        </p:nvSpPr>
        <p:spPr>
          <a:xfrm>
            <a:off x="381000" y="5715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
        <p:nvSpPr>
          <p:cNvPr id="5" name="Rectangle 2"/>
          <p:cNvSpPr>
            <a:spLocks noGrp="1" noChangeArrowheads="1"/>
          </p:cNvSpPr>
          <p:nvPr>
            <p:ph type="title"/>
          </p:nvPr>
        </p:nvSpPr>
        <p:spPr bwMode="auto">
          <a:xfrm>
            <a:off x="381000" y="461930"/>
            <a:ext cx="754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smtClean="0"/>
              <a:t>Click to edit Master title style</a:t>
            </a:r>
            <a:endParaRPr lang="en-US" dirty="0"/>
          </a:p>
        </p:txBody>
      </p:sp>
    </p:spTree>
    <p:extLst>
      <p:ext uri="{BB962C8B-B14F-4D97-AF65-F5344CB8AC3E}">
        <p14:creationId xmlns:p14="http://schemas.microsoft.com/office/powerpoint/2010/main" val="334647555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 type="obj">
  <p:cSld name="1_Title and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309562" y="554801"/>
            <a:ext cx="85248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50" name="Shape 50"/>
          <p:cNvSpPr txBox="1">
            <a:spLocks noGrp="1"/>
          </p:cNvSpPr>
          <p:nvPr>
            <p:ph type="body" idx="1"/>
          </p:nvPr>
        </p:nvSpPr>
        <p:spPr>
          <a:xfrm>
            <a:off x="309562" y="1327147"/>
            <a:ext cx="7049181" cy="1134157"/>
          </a:xfrm>
          <a:prstGeom prst="rect">
            <a:avLst/>
          </a:prstGeom>
          <a:noFill/>
          <a:ln>
            <a:noFill/>
          </a:ln>
        </p:spPr>
        <p:txBody>
          <a:bodyPr spcFirstLastPara="1" wrap="square" lIns="91425" tIns="91425" rIns="91425" bIns="91425" anchor="t" anchorCtr="0"/>
          <a:lstStyle>
            <a:lvl1pPr marL="457200" marR="0" lvl="0" indent="-228600" algn="l" rtl="0">
              <a:lnSpc>
                <a:spcPct val="95000"/>
              </a:lnSpc>
              <a:spcBef>
                <a:spcPts val="4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92100"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1" name="Shape 51"/>
          <p:cNvSpPr txBox="1">
            <a:spLocks noGrp="1"/>
          </p:cNvSpPr>
          <p:nvPr>
            <p:ph type="dt" idx="10"/>
          </p:nvPr>
        </p:nvSpPr>
        <p:spPr>
          <a:xfrm>
            <a:off x="424070" y="5276020"/>
            <a:ext cx="2133600" cy="273844"/>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0374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ree Columns with Icons">
  <p:cSld name="Three Columns with Icons">
    <p:spTree>
      <p:nvGrpSpPr>
        <p:cNvPr id="1" name="Shape 73"/>
        <p:cNvGrpSpPr/>
        <p:nvPr/>
      </p:nvGrpSpPr>
      <p:grpSpPr>
        <a:xfrm>
          <a:off x="0" y="0"/>
          <a:ext cx="0" cy="0"/>
          <a:chOff x="0" y="0"/>
          <a:chExt cx="0" cy="0"/>
        </a:xfrm>
      </p:grpSpPr>
      <p:sp>
        <p:nvSpPr>
          <p:cNvPr id="74" name="Shape 74"/>
          <p:cNvSpPr txBox="1">
            <a:spLocks noGrp="1"/>
          </p:cNvSpPr>
          <p:nvPr>
            <p:ph type="dt" idx="10"/>
          </p:nvPr>
        </p:nvSpPr>
        <p:spPr>
          <a:xfrm>
            <a:off x="424070" y="5276020"/>
            <a:ext cx="2133600" cy="2739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11944" y="4901878"/>
            <a:ext cx="2895600" cy="92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600">
                <a:solidFill>
                  <a:schemeClr val="lt2"/>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6700838" y="4770007"/>
            <a:ext cx="2133600" cy="123000"/>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77" name="Shape 77"/>
          <p:cNvSpPr txBox="1">
            <a:spLocks noGrp="1"/>
          </p:cNvSpPr>
          <p:nvPr>
            <p:ph type="body" idx="1"/>
          </p:nvPr>
        </p:nvSpPr>
        <p:spPr>
          <a:xfrm>
            <a:off x="424075" y="2035050"/>
            <a:ext cx="2448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body" idx="2"/>
          </p:nvPr>
        </p:nvSpPr>
        <p:spPr>
          <a:xfrm>
            <a:off x="6202550" y="2035050"/>
            <a:ext cx="2448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body" idx="3"/>
          </p:nvPr>
        </p:nvSpPr>
        <p:spPr>
          <a:xfrm>
            <a:off x="3360350" y="2035050"/>
            <a:ext cx="2448900" cy="2592600"/>
          </a:xfrm>
          <a:prstGeom prst="rect">
            <a:avLst/>
          </a:prstGeom>
          <a:noFill/>
          <a:ln>
            <a:noFill/>
          </a:ln>
        </p:spPr>
        <p:txBody>
          <a:bodyPr spcFirstLastPara="1" wrap="square" lIns="91425" tIns="91425" rIns="91425" bIns="91425" anchor="t" anchorCtr="0"/>
          <a:lstStyle>
            <a:lvl1pPr marL="457200" marR="0" lvl="0" indent="-228600" algn="ctr" rtl="0">
              <a:lnSpc>
                <a:spcPct val="110000"/>
              </a:lnSpc>
              <a:spcBef>
                <a:spcPts val="6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79400" algn="ctr" rtl="0">
              <a:lnSpc>
                <a:spcPct val="110000"/>
              </a:lnSpc>
              <a:spcBef>
                <a:spcPts val="600"/>
              </a:spcBef>
              <a:spcAft>
                <a:spcPts val="0"/>
              </a:spcAft>
              <a:buClr>
                <a:schemeClr val="lt2"/>
              </a:buClr>
              <a:buSzPts val="800"/>
              <a:buFont typeface="Noto Sans Symbols"/>
              <a:buChar char="▪"/>
              <a:defRPr sz="800" b="0" i="0" u="none" strike="noStrike" cap="none">
                <a:solidFill>
                  <a:schemeClr val="lt2"/>
                </a:solidFill>
                <a:latin typeface="Arial"/>
                <a:ea typeface="Arial"/>
                <a:cs typeface="Arial"/>
                <a:sym typeface="Arial"/>
              </a:defRPr>
            </a:lvl2pPr>
            <a:lvl3pPr marL="1371600" marR="0" lvl="2"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3pPr>
            <a:lvl4pPr marL="1828800" marR="0" lvl="3" indent="-273050" algn="ctr" rtl="0">
              <a:lnSpc>
                <a:spcPct val="11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4pPr>
            <a:lvl5pPr marL="2286000" marR="0" lvl="4" indent="-279400" algn="ctr" rtl="0">
              <a:lnSpc>
                <a:spcPct val="11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80" name="Shape 80"/>
          <p:cNvCxnSpPr/>
          <p:nvPr/>
        </p:nvCxnSpPr>
        <p:spPr>
          <a:xfrm>
            <a:off x="5953919" y="1478164"/>
            <a:ext cx="0" cy="3073200"/>
          </a:xfrm>
          <a:prstGeom prst="straightConnector1">
            <a:avLst/>
          </a:prstGeom>
          <a:noFill/>
          <a:ln w="9525" cap="flat" cmpd="sng">
            <a:solidFill>
              <a:srgbClr val="CCCCCC"/>
            </a:solidFill>
            <a:prstDash val="solid"/>
            <a:round/>
            <a:headEnd type="none" w="sm" len="sm"/>
            <a:tailEnd type="none" w="sm" len="sm"/>
          </a:ln>
        </p:spPr>
      </p:cxnSp>
      <p:cxnSp>
        <p:nvCxnSpPr>
          <p:cNvPr id="81" name="Shape 81"/>
          <p:cNvCxnSpPr/>
          <p:nvPr/>
        </p:nvCxnSpPr>
        <p:spPr>
          <a:xfrm>
            <a:off x="3183218" y="1478164"/>
            <a:ext cx="0" cy="3073200"/>
          </a:xfrm>
          <a:prstGeom prst="straightConnector1">
            <a:avLst/>
          </a:prstGeom>
          <a:noFill/>
          <a:ln w="9525" cap="flat" cmpd="sng">
            <a:solidFill>
              <a:srgbClr val="CCCCCC"/>
            </a:solidFill>
            <a:prstDash val="solid"/>
            <a:round/>
            <a:headEnd type="none" w="sm" len="sm"/>
            <a:tailEnd type="none" w="sm" len="sm"/>
          </a:ln>
        </p:spPr>
      </p:cxnSp>
      <p:sp>
        <p:nvSpPr>
          <p:cNvPr id="82" name="Shape 82"/>
          <p:cNvSpPr txBox="1">
            <a:spLocks noGrp="1"/>
          </p:cNvSpPr>
          <p:nvPr>
            <p:ph type="title"/>
          </p:nvPr>
        </p:nvSpPr>
        <p:spPr>
          <a:xfrm>
            <a:off x="309563" y="530352"/>
            <a:ext cx="85266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Tree>
    <p:extLst>
      <p:ext uri="{BB962C8B-B14F-4D97-AF65-F5344CB8AC3E}">
        <p14:creationId xmlns:p14="http://schemas.microsoft.com/office/powerpoint/2010/main" val="29001827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Subhead with large image">
  <p:cSld name="Title and Content, Subhead with large image">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309562" y="554801"/>
            <a:ext cx="8524800" cy="30780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68" name="Shape 68"/>
          <p:cNvSpPr txBox="1">
            <a:spLocks noGrp="1"/>
          </p:cNvSpPr>
          <p:nvPr>
            <p:ph type="dt" idx="10"/>
          </p:nvPr>
        </p:nvSpPr>
        <p:spPr>
          <a:xfrm>
            <a:off x="424070" y="5276020"/>
            <a:ext cx="2133600" cy="2739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ftr" idx="11"/>
          </p:nvPr>
        </p:nvSpPr>
        <p:spPr>
          <a:xfrm>
            <a:off x="311944" y="4901878"/>
            <a:ext cx="2895600" cy="92400"/>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600">
                <a:solidFill>
                  <a:schemeClr val="lt2"/>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sldNum" idx="12"/>
          </p:nvPr>
        </p:nvSpPr>
        <p:spPr>
          <a:xfrm>
            <a:off x="6700838" y="4770007"/>
            <a:ext cx="2133600" cy="123000"/>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
        <p:nvSpPr>
          <p:cNvPr id="71" name="Shape 71"/>
          <p:cNvSpPr>
            <a:spLocks noGrp="1"/>
          </p:cNvSpPr>
          <p:nvPr>
            <p:ph type="pic" idx="2"/>
          </p:nvPr>
        </p:nvSpPr>
        <p:spPr>
          <a:xfrm>
            <a:off x="4640263" y="1307148"/>
            <a:ext cx="4194300" cy="3189300"/>
          </a:xfrm>
          <a:prstGeom prst="rect">
            <a:avLst/>
          </a:prstGeom>
          <a:solidFill>
            <a:srgbClr val="F2F2F2"/>
          </a:solidFill>
          <a:ln>
            <a:noFill/>
          </a:ln>
        </p:spPr>
        <p:txBody>
          <a:bodyPr spcFirstLastPara="1" wrap="square" lIns="91425" tIns="91425" rIns="91425" bIns="91425" anchor="t" anchorCtr="0"/>
          <a:lstStyle>
            <a:lvl1pPr marL="0" marR="0" lvl="0" indent="0" algn="l" rtl="0">
              <a:spcBef>
                <a:spcPts val="280"/>
              </a:spcBef>
              <a:spcAft>
                <a:spcPts val="0"/>
              </a:spcAft>
              <a:buClr>
                <a:schemeClr val="lt2"/>
              </a:buClr>
              <a:buSzPts val="1400"/>
              <a:buFont typeface="Arial"/>
              <a:buNone/>
              <a:defRPr sz="1400" b="0" i="0" u="none" strike="noStrike" cap="none">
                <a:solidFill>
                  <a:schemeClr val="lt2"/>
                </a:solidFill>
                <a:latin typeface="Georgia"/>
                <a:ea typeface="Georgia"/>
                <a:cs typeface="Georgia"/>
                <a:sym typeface="Georgia"/>
              </a:defRPr>
            </a:lvl1pPr>
            <a:lvl2pPr marL="173037" marR="0" lvl="1" indent="-173037" algn="l" rtl="0">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339725" marR="0" lvl="2" indent="-174625"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514350" marR="0" lvl="3" indent="-18415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687387" marR="0" lvl="4" indent="-179387"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514600" marR="0" lvl="5"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body" idx="1"/>
          </p:nvPr>
        </p:nvSpPr>
        <p:spPr>
          <a:xfrm>
            <a:off x="309572" y="1308050"/>
            <a:ext cx="4049700" cy="1175100"/>
          </a:xfrm>
          <a:prstGeom prst="rect">
            <a:avLst/>
          </a:prstGeom>
          <a:noFill/>
          <a:ln>
            <a:noFill/>
          </a:ln>
        </p:spPr>
        <p:txBody>
          <a:bodyPr spcFirstLastPara="1" wrap="square" lIns="91425" tIns="91425" rIns="91425" bIns="91425" anchor="t" anchorCtr="0"/>
          <a:lstStyle>
            <a:lvl1pPr marL="457200" marR="0" lvl="0" indent="-228600" algn="l" rtl="0">
              <a:lnSpc>
                <a:spcPct val="110000"/>
              </a:lnSpc>
              <a:spcBef>
                <a:spcPts val="1800"/>
              </a:spcBef>
              <a:spcAft>
                <a:spcPts val="0"/>
              </a:spcAft>
              <a:buClr>
                <a:schemeClr val="lt2"/>
              </a:buClr>
              <a:buSzPts val="1400"/>
              <a:buFont typeface="Arial"/>
              <a:buNone/>
              <a:defRPr sz="2000" b="0" i="0" u="none" strike="noStrike" cap="none">
                <a:solidFill>
                  <a:schemeClr val="lt2"/>
                </a:solidFill>
                <a:latin typeface="Georgia"/>
                <a:ea typeface="Georgia"/>
                <a:cs typeface="Georgia"/>
                <a:sym typeface="Georgia"/>
              </a:defRPr>
            </a:lvl1pPr>
            <a:lvl2pPr marL="914400" marR="0" lvl="1" indent="-228600" algn="l" rtl="0">
              <a:spcBef>
                <a:spcPts val="600"/>
              </a:spcBef>
              <a:spcAft>
                <a:spcPts val="0"/>
              </a:spcAft>
              <a:buClr>
                <a:schemeClr val="lt2"/>
              </a:buClr>
              <a:buSzPts val="1000"/>
              <a:buFont typeface="Noto Sans Symbols"/>
              <a:buNone/>
              <a:defRPr sz="1400" b="0" i="0" u="none" strike="noStrike" cap="none">
                <a:solidFill>
                  <a:schemeClr val="lt2"/>
                </a:solidFill>
                <a:latin typeface="Georgia"/>
                <a:ea typeface="Georgia"/>
                <a:cs typeface="Georgia"/>
                <a:sym typeface="Georgia"/>
              </a:defRPr>
            </a:lvl2pPr>
            <a:lvl3pPr marL="1371600" marR="0" lvl="2" indent="-285750" algn="l" rtl="0">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75054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_COVER ONLY">
  <p:cSld name="1__COVER ONLY">
    <p:bg>
      <p:bgPr>
        <a:solidFill>
          <a:schemeClr val="lt1"/>
        </a:solidFill>
        <a:effectLst/>
      </p:bgPr>
    </p:bg>
    <p:spTree>
      <p:nvGrpSpPr>
        <p:cNvPr id="1" name="Shape 260"/>
        <p:cNvGrpSpPr/>
        <p:nvPr/>
      </p:nvGrpSpPr>
      <p:grpSpPr>
        <a:xfrm>
          <a:off x="0" y="0"/>
          <a:ext cx="0" cy="0"/>
          <a:chOff x="0" y="0"/>
          <a:chExt cx="0" cy="0"/>
        </a:xfrm>
      </p:grpSpPr>
      <p:pic>
        <p:nvPicPr>
          <p:cNvPr id="261" name="Google Shape;261;p32"/>
          <p:cNvPicPr preferRelativeResize="0"/>
          <p:nvPr/>
        </p:nvPicPr>
        <p:blipFill/>
        <p:spPr>
          <a:xfrm>
            <a:off x="1588" y="1588"/>
            <a:ext cx="1587" cy="1587"/>
          </a:xfrm>
          <a:prstGeom prst="rect">
            <a:avLst/>
          </a:prstGeom>
          <a:solidFill>
            <a:srgbClr val="FFFFFF"/>
          </a:solidFill>
          <a:ln>
            <a:noFill/>
          </a:ln>
        </p:spPr>
      </p:pic>
      <p:sp>
        <p:nvSpPr>
          <p:cNvPr id="262" name="Google Shape;262;p32"/>
          <p:cNvSpPr txBox="1">
            <a:spLocks noGrp="1"/>
          </p:cNvSpPr>
          <p:nvPr>
            <p:ph type="ftr" idx="11"/>
          </p:nvPr>
        </p:nvSpPr>
        <p:spPr>
          <a:xfrm>
            <a:off x="309563" y="4770342"/>
            <a:ext cx="8526300" cy="92100"/>
          </a:xfrm>
          <a:prstGeom prst="rect">
            <a:avLst/>
          </a:prstGeom>
          <a:noFill/>
          <a:ln>
            <a:noFill/>
          </a:ln>
        </p:spPr>
        <p:txBody>
          <a:bodyPr spcFirstLastPara="1" wrap="square" lIns="68550" tIns="68550" rIns="68550" bIns="68550" anchor="b" anchorCtr="0"/>
          <a:lstStyle>
            <a:lvl1pPr marR="0" lvl="0" algn="l" rtl="0">
              <a:lnSpc>
                <a:spcPct val="100000"/>
              </a:lnSpc>
              <a:spcBef>
                <a:spcPts val="0"/>
              </a:spcBef>
              <a:spcAft>
                <a:spcPts val="0"/>
              </a:spcAft>
              <a:buClr>
                <a:srgbClr val="000000"/>
              </a:buClr>
              <a:buSzPts val="1000"/>
              <a:buFont typeface="Arial"/>
              <a:buNone/>
              <a:defRPr sz="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000"/>
              <a:buFont typeface="Arial"/>
              <a:buNone/>
              <a:defRPr sz="1000" b="0" i="0" u="none" strike="noStrike" cap="none">
                <a:solidFill>
                  <a:srgbClr val="000000"/>
                </a:solidFill>
                <a:latin typeface="Arial"/>
                <a:ea typeface="Arial"/>
                <a:cs typeface="Arial"/>
                <a:sym typeface="Arial"/>
              </a:defRPr>
            </a:lvl9pPr>
          </a:lstStyle>
          <a:p>
            <a:endParaRPr/>
          </a:p>
        </p:txBody>
      </p:sp>
      <p:sp>
        <p:nvSpPr>
          <p:cNvPr id="263" name="Google Shape;263;p32"/>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264" name="Google Shape;264;p32"/>
          <p:cNvSpPr txBox="1"/>
          <p:nvPr/>
        </p:nvSpPr>
        <p:spPr>
          <a:xfrm>
            <a:off x="309563" y="4901878"/>
            <a:ext cx="2895600" cy="921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600"/>
              <a:buFont typeface="Arial"/>
              <a:buNone/>
            </a:pPr>
            <a:r>
              <a:rPr lang="en-US" sz="600" b="0" i="0" u="none" strike="noStrike" cap="none">
                <a:solidFill>
                  <a:schemeClr val="lt2"/>
                </a:solidFill>
                <a:latin typeface="Arial"/>
                <a:ea typeface="Arial"/>
                <a:cs typeface="Arial"/>
                <a:sym typeface="Arial"/>
              </a:rPr>
              <a:t>PwC</a:t>
            </a:r>
            <a:endParaRPr sz="600" b="0" i="0" u="none" strike="noStrike" cap="none">
              <a:solidFill>
                <a:schemeClr val="lt2"/>
              </a:solidFill>
              <a:latin typeface="Arial"/>
              <a:ea typeface="Arial"/>
              <a:cs typeface="Arial"/>
              <a:sym typeface="Arial"/>
            </a:endParaRPr>
          </a:p>
        </p:txBody>
      </p:sp>
    </p:spTree>
    <p:extLst>
      <p:ext uri="{BB962C8B-B14F-4D97-AF65-F5344CB8AC3E}">
        <p14:creationId xmlns:p14="http://schemas.microsoft.com/office/powerpoint/2010/main" val="312798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Divider Page - Chapter Photo ">
    <p:bg>
      <p:bgPr>
        <a:solidFill>
          <a:schemeClr val="accent2"/>
        </a:solidFill>
        <a:effectLst/>
      </p:bgPr>
    </p:bg>
    <p:spTree>
      <p:nvGrpSpPr>
        <p:cNvPr id="1" name="Shape 31"/>
        <p:cNvGrpSpPr/>
        <p:nvPr/>
      </p:nvGrpSpPr>
      <p:grpSpPr>
        <a:xfrm>
          <a:off x="0" y="0"/>
          <a:ext cx="0" cy="0"/>
          <a:chOff x="0" y="0"/>
          <a:chExt cx="0" cy="0"/>
        </a:xfrm>
      </p:grpSpPr>
      <p:sp>
        <p:nvSpPr>
          <p:cNvPr id="32" name="Shape 32"/>
          <p:cNvSpPr>
            <a:spLocks noGrp="1"/>
          </p:cNvSpPr>
          <p:nvPr>
            <p:ph type="pic" idx="2"/>
          </p:nvPr>
        </p:nvSpPr>
        <p:spPr>
          <a:xfrm>
            <a:off x="0" y="0"/>
            <a:ext cx="9144000" cy="5143500"/>
          </a:xfrm>
          <a:prstGeom prst="rect">
            <a:avLst/>
          </a:prstGeom>
          <a:noFill/>
          <a:ln>
            <a:noFill/>
          </a:ln>
        </p:spPr>
        <p:txBody>
          <a:bodyPr wrap="square" lIns="91425" tIns="91425" rIns="91425" bIns="91425" anchor="t" anchorCtr="0"/>
          <a:lstStyle>
            <a:lvl1pPr marL="0" marR="0" lvl="0" indent="0" algn="l" rtl="0">
              <a:lnSpc>
                <a:spcPct val="100000"/>
              </a:lnSpc>
              <a:spcBef>
                <a:spcPts val="360"/>
              </a:spcBef>
              <a:spcAft>
                <a:spcPts val="0"/>
              </a:spcAft>
              <a:buClr>
                <a:srgbClr val="333332"/>
              </a:buClr>
              <a:buSzPct val="100000"/>
              <a:buFont typeface="Arial"/>
              <a:buNone/>
              <a:defRPr sz="1800" b="0" i="0" u="none" strike="noStrike" cap="none">
                <a:solidFill>
                  <a:srgbClr val="333332"/>
                </a:solidFill>
                <a:latin typeface="Georgia"/>
                <a:ea typeface="Georgia"/>
                <a:cs typeface="Georgia"/>
                <a:sym typeface="Georgia"/>
              </a:defRPr>
            </a:lvl1pPr>
            <a:lvl2pPr marL="254000" marR="0" lvl="1" indent="12700" algn="l" rtl="0">
              <a:lnSpc>
                <a:spcPct val="100000"/>
              </a:lnSpc>
              <a:spcBef>
                <a:spcPts val="280"/>
              </a:spcBef>
              <a:spcAft>
                <a:spcPts val="0"/>
              </a:spcAft>
              <a:buClr>
                <a:srgbClr val="333332"/>
              </a:buClr>
              <a:buSzPct val="100000"/>
              <a:buFont typeface="Noto Sans Symbols"/>
              <a:buChar char="■"/>
              <a:defRPr sz="1400" b="0" i="0" u="none" strike="noStrike" cap="none">
                <a:solidFill>
                  <a:srgbClr val="333332"/>
                </a:solidFill>
                <a:latin typeface="Georgia"/>
                <a:ea typeface="Georgia"/>
                <a:cs typeface="Georgia"/>
                <a:sym typeface="Georgia"/>
              </a:defRPr>
            </a:lvl2pPr>
            <a:lvl3pPr marL="393700" marR="0" lvl="2" indent="12700" algn="l" rtl="0">
              <a:lnSpc>
                <a:spcPct val="100000"/>
              </a:lnSpc>
              <a:spcBef>
                <a:spcPts val="240"/>
              </a:spcBef>
              <a:spcAft>
                <a:spcPts val="0"/>
              </a:spcAft>
              <a:buClr>
                <a:srgbClr val="333332"/>
              </a:buClr>
              <a:buSzPct val="100000"/>
              <a:buFont typeface="Arial"/>
              <a:buChar char="—"/>
              <a:defRPr sz="1200" b="0" i="0" u="none" strike="noStrike" cap="none">
                <a:solidFill>
                  <a:srgbClr val="333332"/>
                </a:solidFill>
                <a:latin typeface="Arial"/>
                <a:ea typeface="Arial"/>
                <a:cs typeface="Arial"/>
                <a:sym typeface="Arial"/>
              </a:defRPr>
            </a:lvl3pPr>
            <a:lvl4pPr marL="520700" marR="0" lvl="3" indent="50800" algn="l" rtl="0">
              <a:lnSpc>
                <a:spcPct val="100000"/>
              </a:lnSpc>
              <a:spcBef>
                <a:spcPts val="200"/>
              </a:spcBef>
              <a:spcAft>
                <a:spcPts val="0"/>
              </a:spcAft>
              <a:buClr>
                <a:srgbClr val="333332"/>
              </a:buClr>
              <a:buSzPct val="100000"/>
              <a:buFont typeface="Arial"/>
              <a:buChar char="●"/>
              <a:defRPr sz="1000" b="0" i="0" u="none" strike="noStrike" cap="none">
                <a:solidFill>
                  <a:srgbClr val="333332"/>
                </a:solidFill>
                <a:latin typeface="Arial"/>
                <a:ea typeface="Arial"/>
                <a:cs typeface="Arial"/>
                <a:sym typeface="Arial"/>
              </a:defRPr>
            </a:lvl4pPr>
            <a:lvl5pPr marL="687387" marR="0" lvl="4" indent="4762" algn="l" rtl="0">
              <a:lnSpc>
                <a:spcPct val="100000"/>
              </a:lnSpc>
              <a:spcBef>
                <a:spcPts val="160"/>
              </a:spcBef>
              <a:spcAft>
                <a:spcPts val="0"/>
              </a:spcAft>
              <a:buClr>
                <a:srgbClr val="333332"/>
              </a:buClr>
              <a:buSzPct val="100000"/>
              <a:buFont typeface="Georgia"/>
              <a:buChar char="–"/>
              <a:defRPr sz="700" b="0" i="0" u="none" strike="noStrike" cap="none">
                <a:solidFill>
                  <a:srgbClr val="333332"/>
                </a:solidFill>
                <a:latin typeface="Georgia"/>
                <a:ea typeface="Georgia"/>
                <a:cs typeface="Georgia"/>
                <a:sym typeface="Georgia"/>
              </a:defRPr>
            </a:lvl5pPr>
            <a:lvl6pPr marL="2641600" marR="0" lvl="5" indent="25400" algn="l" rtl="0">
              <a:lnSpc>
                <a:spcPct val="100000"/>
              </a:lnSpc>
              <a:spcBef>
                <a:spcPts val="400"/>
              </a:spcBef>
              <a:spcAft>
                <a:spcPts val="0"/>
              </a:spcAft>
              <a:buClr>
                <a:srgbClr val="333332"/>
              </a:buClr>
              <a:buSzPct val="100000"/>
              <a:buFont typeface="Arial"/>
              <a:buChar char="•"/>
              <a:defRPr sz="2000" b="0" i="0" u="none" strike="noStrike" cap="none">
                <a:solidFill>
                  <a:srgbClr val="333332"/>
                </a:solidFill>
                <a:latin typeface="Georgia"/>
                <a:ea typeface="Georgia"/>
                <a:cs typeface="Georgia"/>
                <a:sym typeface="Georgia"/>
              </a:defRPr>
            </a:lvl6pPr>
            <a:lvl7pPr marL="3098800" marR="0" lvl="6" indent="25400" algn="l" rtl="0">
              <a:lnSpc>
                <a:spcPct val="100000"/>
              </a:lnSpc>
              <a:spcBef>
                <a:spcPts val="400"/>
              </a:spcBef>
              <a:spcAft>
                <a:spcPts val="0"/>
              </a:spcAft>
              <a:buClr>
                <a:srgbClr val="333332"/>
              </a:buClr>
              <a:buSzPct val="100000"/>
              <a:buFont typeface="Arial"/>
              <a:buChar char="•"/>
              <a:defRPr sz="2000" b="0" i="0" u="none" strike="noStrike" cap="none">
                <a:solidFill>
                  <a:srgbClr val="333332"/>
                </a:solidFill>
                <a:latin typeface="Georgia"/>
                <a:ea typeface="Georgia"/>
                <a:cs typeface="Georgia"/>
                <a:sym typeface="Georgia"/>
              </a:defRPr>
            </a:lvl7pPr>
            <a:lvl8pPr marL="3556000" marR="0" lvl="7" indent="25400" algn="l" rtl="0">
              <a:lnSpc>
                <a:spcPct val="100000"/>
              </a:lnSpc>
              <a:spcBef>
                <a:spcPts val="400"/>
              </a:spcBef>
              <a:spcAft>
                <a:spcPts val="0"/>
              </a:spcAft>
              <a:buClr>
                <a:srgbClr val="333332"/>
              </a:buClr>
              <a:buSzPct val="100000"/>
              <a:buFont typeface="Arial"/>
              <a:buChar char="•"/>
              <a:defRPr sz="2000" b="0" i="0" u="none" strike="noStrike" cap="none">
                <a:solidFill>
                  <a:srgbClr val="333332"/>
                </a:solidFill>
                <a:latin typeface="Georgia"/>
                <a:ea typeface="Georgia"/>
                <a:cs typeface="Georgia"/>
                <a:sym typeface="Georgia"/>
              </a:defRPr>
            </a:lvl8pPr>
            <a:lvl9pPr marL="4013200" marR="0" lvl="8" indent="25400" algn="l" rtl="0">
              <a:lnSpc>
                <a:spcPct val="100000"/>
              </a:lnSpc>
              <a:spcBef>
                <a:spcPts val="400"/>
              </a:spcBef>
              <a:spcAft>
                <a:spcPts val="0"/>
              </a:spcAft>
              <a:buClr>
                <a:srgbClr val="333332"/>
              </a:buClr>
              <a:buSzPct val="100000"/>
              <a:buFont typeface="Arial"/>
              <a:buChar char="•"/>
              <a:defRPr sz="2000" b="0" i="0" u="none" strike="noStrike" cap="none">
                <a:solidFill>
                  <a:srgbClr val="333332"/>
                </a:solidFill>
                <a:latin typeface="Georgia"/>
                <a:ea typeface="Georgia"/>
                <a:cs typeface="Georgia"/>
                <a:sym typeface="Georgia"/>
              </a:defRPr>
            </a:lvl9pPr>
          </a:lstStyle>
          <a:p>
            <a:endParaRPr/>
          </a:p>
        </p:txBody>
      </p:sp>
      <p:sp>
        <p:nvSpPr>
          <p:cNvPr id="33" name="Shape 33"/>
          <p:cNvSpPr txBox="1">
            <a:spLocks noGrp="1"/>
          </p:cNvSpPr>
          <p:nvPr>
            <p:ph type="title"/>
          </p:nvPr>
        </p:nvSpPr>
        <p:spPr>
          <a:xfrm>
            <a:off x="240112" y="122664"/>
            <a:ext cx="8834400" cy="12003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2"/>
              </a:buClr>
              <a:buSzPct val="100000"/>
              <a:buFont typeface="Georgia"/>
              <a:buNone/>
              <a:defRPr sz="7800" b="0" i="0" u="none" strike="noStrike" cap="none">
                <a:solidFill>
                  <a:schemeClr val="dk2"/>
                </a:solidFill>
                <a:latin typeface="Georgia"/>
                <a:ea typeface="Georgia"/>
                <a:cs typeface="Georgia"/>
                <a:sym typeface="Georgia"/>
              </a:defRPr>
            </a:lvl1pPr>
            <a:lvl2pPr lvl="1" indent="0" rtl="0">
              <a:spcBef>
                <a:spcPts val="0"/>
              </a:spcBef>
              <a:buClr>
                <a:srgbClr val="333332"/>
              </a:buClr>
              <a:buSzPct val="100000"/>
              <a:buFont typeface="Arial"/>
              <a:buNone/>
              <a:defRPr sz="1800">
                <a:solidFill>
                  <a:srgbClr val="333332"/>
                </a:solidFill>
              </a:defRPr>
            </a:lvl2pPr>
            <a:lvl3pPr lvl="2" indent="0" rtl="0">
              <a:spcBef>
                <a:spcPts val="0"/>
              </a:spcBef>
              <a:buClr>
                <a:srgbClr val="333332"/>
              </a:buClr>
              <a:buSzPct val="100000"/>
              <a:buFont typeface="Arial"/>
              <a:buNone/>
              <a:defRPr sz="1800">
                <a:solidFill>
                  <a:srgbClr val="333332"/>
                </a:solidFill>
              </a:defRPr>
            </a:lvl3pPr>
            <a:lvl4pPr lvl="3" indent="0" rtl="0">
              <a:spcBef>
                <a:spcPts val="0"/>
              </a:spcBef>
              <a:buClr>
                <a:srgbClr val="333332"/>
              </a:buClr>
              <a:buSzPct val="100000"/>
              <a:buFont typeface="Arial"/>
              <a:buNone/>
              <a:defRPr sz="1800">
                <a:solidFill>
                  <a:srgbClr val="333332"/>
                </a:solidFill>
              </a:defRPr>
            </a:lvl4pPr>
            <a:lvl5pPr lvl="4" indent="0" rtl="0">
              <a:spcBef>
                <a:spcPts val="0"/>
              </a:spcBef>
              <a:buClr>
                <a:srgbClr val="333332"/>
              </a:buClr>
              <a:buSzPct val="100000"/>
              <a:buFont typeface="Arial"/>
              <a:buNone/>
              <a:defRPr sz="1800">
                <a:solidFill>
                  <a:srgbClr val="333332"/>
                </a:solidFill>
              </a:defRPr>
            </a:lvl5pPr>
            <a:lvl6pPr lvl="5" indent="0" rtl="0">
              <a:spcBef>
                <a:spcPts val="0"/>
              </a:spcBef>
              <a:buClr>
                <a:srgbClr val="333332"/>
              </a:buClr>
              <a:buSzPct val="100000"/>
              <a:buFont typeface="Arial"/>
              <a:buNone/>
              <a:defRPr sz="1800">
                <a:solidFill>
                  <a:srgbClr val="333332"/>
                </a:solidFill>
              </a:defRPr>
            </a:lvl6pPr>
            <a:lvl7pPr lvl="6" indent="0" rtl="0">
              <a:spcBef>
                <a:spcPts val="0"/>
              </a:spcBef>
              <a:buClr>
                <a:srgbClr val="333332"/>
              </a:buClr>
              <a:buSzPct val="100000"/>
              <a:buFont typeface="Arial"/>
              <a:buNone/>
              <a:defRPr sz="1800">
                <a:solidFill>
                  <a:srgbClr val="333332"/>
                </a:solidFill>
              </a:defRPr>
            </a:lvl7pPr>
            <a:lvl8pPr lvl="7" indent="0" rtl="0">
              <a:spcBef>
                <a:spcPts val="0"/>
              </a:spcBef>
              <a:buClr>
                <a:srgbClr val="333332"/>
              </a:buClr>
              <a:buSzPct val="100000"/>
              <a:buFont typeface="Arial"/>
              <a:buNone/>
              <a:defRPr sz="1800">
                <a:solidFill>
                  <a:srgbClr val="333332"/>
                </a:solidFill>
              </a:defRPr>
            </a:lvl8pPr>
            <a:lvl9pPr lvl="8" indent="0" rtl="0">
              <a:spcBef>
                <a:spcPts val="0"/>
              </a:spcBef>
              <a:buClr>
                <a:srgbClr val="333332"/>
              </a:buClr>
              <a:buSzPct val="100000"/>
              <a:buFont typeface="Arial"/>
              <a:buNone/>
              <a:defRPr sz="1800">
                <a:solidFill>
                  <a:srgbClr val="333332"/>
                </a:solidFill>
              </a:defRPr>
            </a:lvl9pPr>
          </a:lstStyle>
          <a:p>
            <a:endParaRPr/>
          </a:p>
        </p:txBody>
      </p:sp>
      <p:sp>
        <p:nvSpPr>
          <p:cNvPr id="34" name="Shape 34"/>
          <p:cNvSpPr txBox="1">
            <a:spLocks noGrp="1"/>
          </p:cNvSpPr>
          <p:nvPr>
            <p:ph type="body" idx="1"/>
          </p:nvPr>
        </p:nvSpPr>
        <p:spPr>
          <a:xfrm>
            <a:off x="240112" y="1246791"/>
            <a:ext cx="7772400" cy="492300"/>
          </a:xfrm>
          <a:prstGeom prst="rect">
            <a:avLst/>
          </a:prstGeom>
          <a:noFill/>
          <a:ln>
            <a:noFill/>
          </a:ln>
        </p:spPr>
        <p:txBody>
          <a:bodyPr wrap="square" lIns="91425" tIns="91425" rIns="91425" bIns="91425" anchor="t" anchorCtr="0"/>
          <a:lstStyle>
            <a:lvl1pPr marL="0" marR="0" lvl="0" indent="0" algn="l" rtl="0">
              <a:lnSpc>
                <a:spcPct val="100000"/>
              </a:lnSpc>
              <a:spcBef>
                <a:spcPts val="640"/>
              </a:spcBef>
              <a:spcAft>
                <a:spcPts val="0"/>
              </a:spcAft>
              <a:buClr>
                <a:schemeClr val="lt1"/>
              </a:buClr>
              <a:buSzPct val="100000"/>
              <a:buFont typeface="Arial"/>
              <a:buNone/>
              <a:defRPr sz="3200" b="0" i="0" u="none" strike="noStrike" cap="none">
                <a:solidFill>
                  <a:schemeClr val="lt1"/>
                </a:solidFill>
                <a:latin typeface="Georgia"/>
                <a:ea typeface="Georgia"/>
                <a:cs typeface="Georgia"/>
                <a:sym typeface="Georgia"/>
              </a:defRPr>
            </a:lvl1pPr>
            <a:lvl2pPr marL="457200" marR="0" lvl="1" indent="0" algn="l" rtl="0">
              <a:lnSpc>
                <a:spcPct val="100000"/>
              </a:lnSpc>
              <a:spcBef>
                <a:spcPts val="360"/>
              </a:spcBef>
              <a:spcAft>
                <a:spcPts val="0"/>
              </a:spcAft>
              <a:buClr>
                <a:srgbClr val="888888"/>
              </a:buClr>
              <a:buSzPct val="100000"/>
              <a:buFont typeface="Noto Sans Symbols"/>
              <a:buNone/>
              <a:defRPr sz="1800" b="0" i="0" u="none" strike="noStrike" cap="none">
                <a:solidFill>
                  <a:srgbClr val="888888"/>
                </a:solidFill>
                <a:latin typeface="Georgia"/>
                <a:ea typeface="Georgia"/>
                <a:cs typeface="Georgia"/>
                <a:sym typeface="Georgia"/>
              </a:defRPr>
            </a:lvl2pPr>
            <a:lvl3pPr marL="914400" marR="0" lvl="2" indent="0" algn="l" rtl="0">
              <a:lnSpc>
                <a:spcPct val="100000"/>
              </a:lnSpc>
              <a:spcBef>
                <a:spcPts val="320"/>
              </a:spcBef>
              <a:spcAft>
                <a:spcPts val="0"/>
              </a:spcAft>
              <a:buClr>
                <a:srgbClr val="888888"/>
              </a:buClr>
              <a:buSzPct val="100000"/>
              <a:buFont typeface="Arial"/>
              <a:buNone/>
              <a:defRPr sz="1600" b="0" i="0" u="none" strike="noStrike" cap="none">
                <a:solidFill>
                  <a:srgbClr val="888888"/>
                </a:solidFill>
                <a:latin typeface="Georgia"/>
                <a:ea typeface="Georgia"/>
                <a:cs typeface="Georgia"/>
                <a:sym typeface="Georgia"/>
              </a:defRPr>
            </a:lvl3pPr>
            <a:lvl4pPr marL="1371600" marR="0" lvl="3"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4pPr>
            <a:lvl5pPr marL="1828800" marR="0" lvl="4"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5pPr>
            <a:lvl6pPr marL="2286000" marR="0" lvl="5"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6pPr>
            <a:lvl7pPr marL="2743200" marR="0" lvl="6"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7pPr>
            <a:lvl8pPr marL="3200400" marR="0" lvl="7"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8pPr>
            <a:lvl9pPr marL="3657600" marR="0" lvl="8" indent="0" algn="l" rtl="0">
              <a:lnSpc>
                <a:spcPct val="100000"/>
              </a:lnSpc>
              <a:spcBef>
                <a:spcPts val="280"/>
              </a:spcBef>
              <a:spcAft>
                <a:spcPts val="0"/>
              </a:spcAft>
              <a:buClr>
                <a:srgbClr val="888888"/>
              </a:buClr>
              <a:buSzPct val="100000"/>
              <a:buFont typeface="Arial"/>
              <a:buNone/>
              <a:defRPr sz="1400" b="0" i="0" u="none" strike="noStrike" cap="none">
                <a:solidFill>
                  <a:srgbClr val="888888"/>
                </a:solidFill>
                <a:latin typeface="Georgia"/>
                <a:ea typeface="Georgia"/>
                <a:cs typeface="Georgia"/>
                <a:sym typeface="Georgia"/>
              </a:defRPr>
            </a:lvl9pPr>
          </a:lstStyle>
          <a:p>
            <a:endParaRPr/>
          </a:p>
        </p:txBody>
      </p:sp>
    </p:spTree>
    <p:extLst>
      <p:ext uri="{BB962C8B-B14F-4D97-AF65-F5344CB8AC3E}">
        <p14:creationId xmlns:p14="http://schemas.microsoft.com/office/powerpoint/2010/main" val="5870266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Divider Page - Icon Black">
    <p:bg>
      <p:bgPr>
        <a:solidFill>
          <a:srgbClr val="0C0C0C"/>
        </a:solidFill>
        <a:effectLst/>
      </p:bgPr>
    </p:bg>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307532" y="2218908"/>
            <a:ext cx="8529000" cy="492300"/>
          </a:xfrm>
          <a:prstGeom prst="rect">
            <a:avLst/>
          </a:prstGeom>
          <a:noFill/>
          <a:ln>
            <a:noFill/>
          </a:ln>
        </p:spPr>
        <p:txBody>
          <a:bodyPr wrap="square" lIns="91425" tIns="91425" rIns="91425" bIns="91425" anchor="t" anchorCtr="0"/>
          <a:lstStyle>
            <a:lvl1pPr marL="0" marR="0" lvl="0" indent="0" algn="ctr" rtl="0">
              <a:lnSpc>
                <a:spcPct val="100000"/>
              </a:lnSpc>
              <a:spcBef>
                <a:spcPts val="0"/>
              </a:spcBef>
              <a:spcAft>
                <a:spcPts val="0"/>
              </a:spcAft>
              <a:buClr>
                <a:schemeClr val="lt1"/>
              </a:buClr>
              <a:buSzPct val="100000"/>
              <a:buFont typeface="Georgia"/>
              <a:buNone/>
              <a:defRPr sz="3200" b="0" i="0" u="none" strike="noStrike" cap="none">
                <a:solidFill>
                  <a:schemeClr val="lt1"/>
                </a:solidFill>
                <a:latin typeface="Georgia"/>
                <a:ea typeface="Georgia"/>
                <a:cs typeface="Georgia"/>
                <a:sym typeface="Georgia"/>
              </a:defRPr>
            </a:lvl1pPr>
            <a:lvl2pPr lvl="1" indent="0" algn="ctr" rtl="0">
              <a:spcBef>
                <a:spcPts val="0"/>
              </a:spcBef>
              <a:buClr>
                <a:srgbClr val="333332"/>
              </a:buClr>
              <a:buSzPct val="100000"/>
              <a:buFont typeface="Arial"/>
              <a:buNone/>
              <a:defRPr sz="1800">
                <a:solidFill>
                  <a:srgbClr val="333332"/>
                </a:solidFill>
              </a:defRPr>
            </a:lvl2pPr>
            <a:lvl3pPr lvl="2" indent="0" algn="ctr" rtl="0">
              <a:spcBef>
                <a:spcPts val="0"/>
              </a:spcBef>
              <a:buClr>
                <a:srgbClr val="333332"/>
              </a:buClr>
              <a:buSzPct val="100000"/>
              <a:buFont typeface="Arial"/>
              <a:buNone/>
              <a:defRPr sz="1800">
                <a:solidFill>
                  <a:srgbClr val="333332"/>
                </a:solidFill>
              </a:defRPr>
            </a:lvl3pPr>
            <a:lvl4pPr lvl="3" indent="0" algn="ctr" rtl="0">
              <a:spcBef>
                <a:spcPts val="0"/>
              </a:spcBef>
              <a:buClr>
                <a:srgbClr val="333332"/>
              </a:buClr>
              <a:buSzPct val="100000"/>
              <a:buFont typeface="Arial"/>
              <a:buNone/>
              <a:defRPr sz="1800">
                <a:solidFill>
                  <a:srgbClr val="333332"/>
                </a:solidFill>
              </a:defRPr>
            </a:lvl4pPr>
            <a:lvl5pPr lvl="4" indent="0" algn="ctr" rtl="0">
              <a:spcBef>
                <a:spcPts val="0"/>
              </a:spcBef>
              <a:buClr>
                <a:srgbClr val="333332"/>
              </a:buClr>
              <a:buSzPct val="100000"/>
              <a:buFont typeface="Arial"/>
              <a:buNone/>
              <a:defRPr sz="1800">
                <a:solidFill>
                  <a:srgbClr val="333332"/>
                </a:solidFill>
              </a:defRPr>
            </a:lvl5pPr>
            <a:lvl6pPr lvl="5" indent="0" algn="ctr" rtl="0">
              <a:spcBef>
                <a:spcPts val="0"/>
              </a:spcBef>
              <a:buClr>
                <a:srgbClr val="333332"/>
              </a:buClr>
              <a:buSzPct val="100000"/>
              <a:buFont typeface="Arial"/>
              <a:buNone/>
              <a:defRPr sz="1800">
                <a:solidFill>
                  <a:srgbClr val="333332"/>
                </a:solidFill>
              </a:defRPr>
            </a:lvl6pPr>
            <a:lvl7pPr lvl="6" indent="0" algn="ctr" rtl="0">
              <a:spcBef>
                <a:spcPts val="0"/>
              </a:spcBef>
              <a:buClr>
                <a:srgbClr val="333332"/>
              </a:buClr>
              <a:buSzPct val="100000"/>
              <a:buFont typeface="Arial"/>
              <a:buNone/>
              <a:defRPr sz="1800">
                <a:solidFill>
                  <a:srgbClr val="333332"/>
                </a:solidFill>
              </a:defRPr>
            </a:lvl7pPr>
            <a:lvl8pPr lvl="7" indent="0" algn="ctr" rtl="0">
              <a:spcBef>
                <a:spcPts val="0"/>
              </a:spcBef>
              <a:buClr>
                <a:srgbClr val="333332"/>
              </a:buClr>
              <a:buSzPct val="100000"/>
              <a:buFont typeface="Arial"/>
              <a:buNone/>
              <a:defRPr sz="1800">
                <a:solidFill>
                  <a:srgbClr val="333332"/>
                </a:solidFill>
              </a:defRPr>
            </a:lvl8pPr>
            <a:lvl9pPr lvl="8" indent="0" algn="ctr" rtl="0">
              <a:spcBef>
                <a:spcPts val="0"/>
              </a:spcBef>
              <a:buClr>
                <a:srgbClr val="333332"/>
              </a:buClr>
              <a:buSzPct val="100000"/>
              <a:buFont typeface="Arial"/>
              <a:buNone/>
              <a:defRPr sz="1800">
                <a:solidFill>
                  <a:srgbClr val="333332"/>
                </a:solidFill>
              </a:defRPr>
            </a:lvl9pPr>
          </a:lstStyle>
          <a:p>
            <a:endParaRPr/>
          </a:p>
        </p:txBody>
      </p:sp>
      <p:cxnSp>
        <p:nvCxnSpPr>
          <p:cNvPr id="294" name="Shape 294"/>
          <p:cNvCxnSpPr/>
          <p:nvPr/>
        </p:nvCxnSpPr>
        <p:spPr>
          <a:xfrm>
            <a:off x="4198082" y="2142700"/>
            <a:ext cx="747900" cy="0"/>
          </a:xfrm>
          <a:prstGeom prst="straightConnector1">
            <a:avLst/>
          </a:prstGeom>
          <a:noFill/>
          <a:ln w="28575" cap="flat" cmpd="sng">
            <a:solidFill>
              <a:schemeClr val="dk2"/>
            </a:solidFill>
            <a:prstDash val="solid"/>
            <a:round/>
            <a:headEnd type="none" w="med" len="med"/>
            <a:tailEnd type="none" w="med" len="med"/>
          </a:ln>
        </p:spPr>
      </p:cxnSp>
    </p:spTree>
    <p:extLst>
      <p:ext uri="{BB962C8B-B14F-4D97-AF65-F5344CB8AC3E}">
        <p14:creationId xmlns:p14="http://schemas.microsoft.com/office/powerpoint/2010/main" val="20150434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1_Blank slide">
  <p:cSld name="1_Blank slide">
    <p:spTree>
      <p:nvGrpSpPr>
        <p:cNvPr id="1" name="Shape 1009"/>
        <p:cNvGrpSpPr/>
        <p:nvPr/>
      </p:nvGrpSpPr>
      <p:grpSpPr>
        <a:xfrm>
          <a:off x="0" y="0"/>
          <a:ext cx="0" cy="0"/>
          <a:chOff x="0" y="0"/>
          <a:chExt cx="0" cy="0"/>
        </a:xfrm>
      </p:grpSpPr>
      <p:sp>
        <p:nvSpPr>
          <p:cNvPr id="1010" name="Google Shape;1010;p99"/>
          <p:cNvSpPr txBox="1">
            <a:spLocks noGrp="1"/>
          </p:cNvSpPr>
          <p:nvPr>
            <p:ph type="dt" idx="10"/>
          </p:nvPr>
        </p:nvSpPr>
        <p:spPr>
          <a:xfrm>
            <a:off x="424070" y="5276021"/>
            <a:ext cx="2133675" cy="273825"/>
          </a:xfrm>
          <a:prstGeom prst="rect">
            <a:avLst/>
          </a:prstGeom>
          <a:noFill/>
          <a:ln>
            <a:noFill/>
          </a:ln>
        </p:spPr>
        <p:txBody>
          <a:bodyPr spcFirstLastPara="1" wrap="square" lIns="91425" tIns="45700" rIns="91425" bIns="45700" anchor="ctr" anchorCtr="0"/>
          <a:lstStyle>
            <a:lvl1pPr marR="0" lvl="0" algn="l">
              <a:lnSpc>
                <a:spcPct val="100000"/>
              </a:lnSpc>
              <a:spcBef>
                <a:spcPts val="0"/>
              </a:spcBef>
              <a:spcAft>
                <a:spcPts val="0"/>
              </a:spcAft>
              <a:buSzPts val="1500"/>
              <a:buNone/>
              <a:defRPr sz="1200">
                <a:solidFill>
                  <a:srgbClr val="888888"/>
                </a:solidFill>
                <a:latin typeface="Arial"/>
                <a:ea typeface="Arial"/>
                <a:cs typeface="Arial"/>
                <a:sym typeface="Arial"/>
              </a:defRPr>
            </a:lvl1pPr>
            <a:lvl2pPr marR="0" lvl="1"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SzPts val="1500"/>
              <a:buNone/>
              <a:defRPr sz="1425" b="0" i="0" u="none" strike="noStrike" cap="none">
                <a:solidFill>
                  <a:schemeClr val="dk1"/>
                </a:solidFill>
                <a:latin typeface="Arial"/>
                <a:ea typeface="Arial"/>
                <a:cs typeface="Arial"/>
                <a:sym typeface="Arial"/>
              </a:defRPr>
            </a:lvl9pPr>
          </a:lstStyle>
          <a:p>
            <a:endParaRPr/>
          </a:p>
        </p:txBody>
      </p:sp>
      <p:sp>
        <p:nvSpPr>
          <p:cNvPr id="4" name="Shape 464">
            <a:extLst>
              <a:ext uri="{FF2B5EF4-FFF2-40B4-BE49-F238E27FC236}">
                <a16:creationId xmlns="" xmlns:a16="http://schemas.microsoft.com/office/drawing/2014/main" id="{B8E05B7F-F9FE-E24A-B973-2DC10644B316}"/>
              </a:ext>
            </a:extLst>
          </p:cNvPr>
          <p:cNvSpPr txBox="1">
            <a:spLocks noGrp="1"/>
          </p:cNvSpPr>
          <p:nvPr>
            <p:ph type="sldNum" idx="12"/>
          </p:nvPr>
        </p:nvSpPr>
        <p:spPr>
          <a:xfrm>
            <a:off x="6700838" y="4770007"/>
            <a:ext cx="2133600" cy="123111"/>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041114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uncil 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501973"/>
            <a:ext cx="4648200" cy="742950"/>
          </a:xfrm>
        </p:spPr>
        <p:txBody>
          <a:bodyPr anchor="ctr"/>
          <a:lstStyle>
            <a:lvl1pPr algn="ctr">
              <a:defRPr>
                <a:solidFill>
                  <a:srgbClr val="2D8EC2"/>
                </a:solidFill>
              </a:defRPr>
            </a:lvl1pPr>
          </a:lstStyle>
          <a:p>
            <a:r>
              <a:rPr lang="en-US" smtClean="0"/>
              <a:t>Click to edit Master title style</a:t>
            </a:r>
            <a:endParaRPr lang="en-US" dirty="0"/>
          </a:p>
        </p:txBody>
      </p:sp>
      <p:pic>
        <p:nvPicPr>
          <p:cNvPr id="5" name="Picture 4" descr="title-bg.jpg"/>
          <p:cNvPicPr>
            <a:picLocks noChangeAspect="1"/>
          </p:cNvPicPr>
          <p:nvPr userDrawn="1"/>
        </p:nvPicPr>
        <p:blipFill rotWithShape="1">
          <a:blip r:embed="rId2">
            <a:extLst>
              <a:ext uri="{28A0092B-C50C-407E-A947-70E740481C1C}">
                <a14:useLocalDpi xmlns:a14="http://schemas.microsoft.com/office/drawing/2010/main" val="0"/>
              </a:ext>
            </a:extLst>
          </a:blip>
          <a:srcRect t="6749" b="45900"/>
          <a:stretch/>
        </p:blipFill>
        <p:spPr>
          <a:xfrm>
            <a:off x="0" y="3628571"/>
            <a:ext cx="9144000" cy="1533979"/>
          </a:xfrm>
          <a:prstGeom prst="rect">
            <a:avLst/>
          </a:prstGeom>
        </p:spPr>
      </p:pic>
      <p:pic>
        <p:nvPicPr>
          <p:cNvPr id="7" name="Picture 6" descr="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4800" y="275858"/>
            <a:ext cx="2527384" cy="905242"/>
          </a:xfrm>
          <a:prstGeom prst="rect">
            <a:avLst/>
          </a:prstGeom>
        </p:spPr>
      </p:pic>
      <p:sp>
        <p:nvSpPr>
          <p:cNvPr id="4" name="Text Placeholder 3"/>
          <p:cNvSpPr>
            <a:spLocks noGrp="1"/>
          </p:cNvSpPr>
          <p:nvPr>
            <p:ph type="body" sz="quarter" idx="10"/>
          </p:nvPr>
        </p:nvSpPr>
        <p:spPr>
          <a:xfrm>
            <a:off x="384048" y="3181350"/>
            <a:ext cx="3099816" cy="448056"/>
          </a:xfrm>
        </p:spPr>
        <p:txBody>
          <a:bodyPr anchor="ctr"/>
          <a:lstStyle>
            <a:lvl1pPr marL="0" indent="0" algn="l">
              <a:buFontTx/>
              <a:buNone/>
              <a:defRPr sz="1400"/>
            </a:lvl1pPr>
            <a:lvl2pPr marL="347472" indent="0" algn="l">
              <a:buFontTx/>
              <a:buNone/>
              <a:defRPr/>
            </a:lvl2pPr>
            <a:lvl3pPr marL="694944" indent="0" algn="l">
              <a:buFontTx/>
              <a:buNone/>
              <a:defRPr/>
            </a:lvl3pPr>
            <a:lvl4pPr marL="1042416" indent="0" algn="l">
              <a:buFontTx/>
              <a:buNone/>
              <a:defRPr/>
            </a:lvl4pPr>
            <a:lvl5pPr marL="1389888" indent="0" algn="l">
              <a:buFontTx/>
              <a:buNone/>
              <a:defRPr/>
            </a:lvl5pPr>
          </a:lstStyle>
          <a:p>
            <a:pPr lvl="0"/>
            <a:r>
              <a:rPr lang="en-US" smtClean="0"/>
              <a:t>Click to edit Master text styles</a:t>
            </a:r>
          </a:p>
        </p:txBody>
      </p:sp>
      <p:sp>
        <p:nvSpPr>
          <p:cNvPr id="11" name="Text Placeholder 3"/>
          <p:cNvSpPr>
            <a:spLocks noGrp="1"/>
          </p:cNvSpPr>
          <p:nvPr>
            <p:ph type="body" sz="quarter" idx="11"/>
          </p:nvPr>
        </p:nvSpPr>
        <p:spPr>
          <a:xfrm>
            <a:off x="7010400" y="3181350"/>
            <a:ext cx="2020824" cy="448056"/>
          </a:xfrm>
        </p:spPr>
        <p:txBody>
          <a:bodyPr anchor="ctr"/>
          <a:lstStyle>
            <a:lvl1pPr marL="0" indent="0" algn="l">
              <a:buFontTx/>
              <a:buNone/>
              <a:defRPr sz="1400"/>
            </a:lvl1pPr>
            <a:lvl2pPr marL="347472" indent="0" algn="l">
              <a:buFontTx/>
              <a:buNone/>
              <a:defRPr/>
            </a:lvl2pPr>
            <a:lvl3pPr marL="694944" indent="0" algn="l">
              <a:buFontTx/>
              <a:buNone/>
              <a:defRPr/>
            </a:lvl3pPr>
            <a:lvl4pPr marL="1042416" indent="0" algn="l">
              <a:buFontTx/>
              <a:buNone/>
              <a:defRPr/>
            </a:lvl4pPr>
            <a:lvl5pPr marL="1389888" indent="0" algn="l">
              <a:buFontTx/>
              <a:buNone/>
              <a:defRPr/>
            </a:lvl5pPr>
          </a:lstStyle>
          <a:p>
            <a:pPr lvl="0"/>
            <a:r>
              <a:rPr lang="en-US" smtClean="0"/>
              <a:t>Click to edit Master text styles</a:t>
            </a:r>
          </a:p>
        </p:txBody>
      </p:sp>
    </p:spTree>
    <p:extLst>
      <p:ext uri="{BB962C8B-B14F-4D97-AF65-F5344CB8AC3E}">
        <p14:creationId xmlns:p14="http://schemas.microsoft.com/office/powerpoint/2010/main" val="15579119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8" name="Picture 7" descr="title-bg.jpg"/>
          <p:cNvPicPr>
            <a:picLocks noChangeAspect="1"/>
          </p:cNvPicPr>
          <p:nvPr userDrawn="1"/>
        </p:nvPicPr>
        <p:blipFill rotWithShape="1">
          <a:blip r:embed="rId2">
            <a:extLst>
              <a:ext uri="{28A0092B-C50C-407E-A947-70E740481C1C}">
                <a14:useLocalDpi xmlns:a14="http://schemas.microsoft.com/office/drawing/2010/main" val="0"/>
              </a:ext>
            </a:extLst>
          </a:blip>
          <a:srcRect t="1" b="1208"/>
          <a:stretch/>
        </p:blipFill>
        <p:spPr>
          <a:xfrm>
            <a:off x="0" y="1428751"/>
            <a:ext cx="9144000" cy="3200400"/>
          </a:xfrm>
          <a:prstGeom prst="rect">
            <a:avLst/>
          </a:prstGeom>
        </p:spPr>
      </p:pic>
      <p:sp>
        <p:nvSpPr>
          <p:cNvPr id="2" name="Title 1"/>
          <p:cNvSpPr>
            <a:spLocks noGrp="1"/>
          </p:cNvSpPr>
          <p:nvPr>
            <p:ph type="ctrTitle" hasCustomPrompt="1"/>
          </p:nvPr>
        </p:nvSpPr>
        <p:spPr>
          <a:xfrm>
            <a:off x="2286000" y="590550"/>
            <a:ext cx="4648200" cy="742950"/>
          </a:xfrm>
        </p:spPr>
        <p:txBody>
          <a:bodyPr anchor="ctr"/>
          <a:lstStyle>
            <a:lvl1pPr algn="ctr">
              <a:defRPr>
                <a:solidFill>
                  <a:srgbClr val="2D8EC2"/>
                </a:solidFill>
              </a:defRPr>
            </a:lvl1pPr>
          </a:lstStyle>
          <a:p>
            <a:r>
              <a:rPr lang="en-US" dirty="0" smtClean="0"/>
              <a:t>Transition slide / new topic</a:t>
            </a:r>
            <a:endParaRPr lang="en-US" dirty="0"/>
          </a:p>
        </p:txBody>
      </p:sp>
      <p:sp>
        <p:nvSpPr>
          <p:cNvPr id="7" name="Slide Number Placeholder 3"/>
          <p:cNvSpPr txBox="1">
            <a:spLocks noGrp="1"/>
          </p:cNvSpPr>
          <p:nvPr userDrawn="1"/>
        </p:nvSpPr>
        <p:spPr bwMode="auto">
          <a:xfrm>
            <a:off x="5410200" y="4824412"/>
            <a:ext cx="3429001" cy="185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900" dirty="0" smtClean="0">
                <a:solidFill>
                  <a:srgbClr val="FFFFFF"/>
                </a:solidFill>
                <a:cs typeface="MS PGothic" charset="0"/>
              </a:rPr>
              <a:t>Page </a:t>
            </a:r>
            <a:fld id="{95158037-59F0-9C4B-B231-1C776117AADA}" type="slidenum">
              <a:rPr lang="en-US" sz="900" smtClean="0">
                <a:solidFill>
                  <a:srgbClr val="FFFFFF"/>
                </a:solidFill>
              </a:rPr>
              <a:pPr algn="r">
                <a:defRPr/>
              </a:pPr>
              <a:t>‹#›</a:t>
            </a:fld>
            <a:r>
              <a:rPr lang="en-US" sz="900" dirty="0" smtClean="0">
                <a:solidFill>
                  <a:srgbClr val="FFFFFF"/>
                </a:solidFill>
                <a:cs typeface="MS PGothic" charset="0"/>
              </a:rPr>
              <a:t> | IFAC Council Meeting 2017 | Brussels Belgium</a:t>
            </a:r>
          </a:p>
        </p:txBody>
      </p:sp>
      <p:sp>
        <p:nvSpPr>
          <p:cNvPr id="10" name="Slide Number Placeholder 3"/>
          <p:cNvSpPr txBox="1">
            <a:spLocks noGrp="1"/>
          </p:cNvSpPr>
          <p:nvPr userDrawn="1"/>
        </p:nvSpPr>
        <p:spPr bwMode="auto">
          <a:xfrm>
            <a:off x="5791200" y="4824412"/>
            <a:ext cx="3048001" cy="185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900" dirty="0" smtClean="0">
                <a:solidFill>
                  <a:srgbClr val="000000">
                    <a:lumMod val="65000"/>
                    <a:lumOff val="35000"/>
                  </a:srgbClr>
                </a:solidFill>
                <a:cs typeface="MS PGothic" charset="0"/>
              </a:rPr>
              <a:t>Page </a:t>
            </a:r>
            <a:fld id="{95158037-59F0-9C4B-B231-1C776117AADA}" type="slidenum">
              <a:rPr lang="en-US" sz="900" smtClean="0">
                <a:solidFill>
                  <a:srgbClr val="000000">
                    <a:lumMod val="65000"/>
                    <a:lumOff val="35000"/>
                  </a:srgbClr>
                </a:solidFill>
              </a:rPr>
              <a:pPr algn="r">
                <a:defRPr/>
              </a:pPr>
              <a:t>‹#›</a:t>
            </a:fld>
            <a:endParaRPr lang="en-US" sz="900" dirty="0" smtClean="0">
              <a:solidFill>
                <a:srgbClr val="000000">
                  <a:lumMod val="65000"/>
                  <a:lumOff val="35000"/>
                </a:srgbClr>
              </a:solidFill>
              <a:cs typeface="MS PGothic" charset="0"/>
            </a:endParaRPr>
          </a:p>
        </p:txBody>
      </p:sp>
      <p:pic>
        <p:nvPicPr>
          <p:cNvPr id="9" name="Picture 8" descr="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4650757"/>
            <a:ext cx="1216152" cy="435593"/>
          </a:xfrm>
          <a:prstGeom prst="rect">
            <a:avLst/>
          </a:prstGeom>
        </p:spPr>
      </p:pic>
    </p:spTree>
    <p:extLst>
      <p:ext uri="{BB962C8B-B14F-4D97-AF65-F5344CB8AC3E}">
        <p14:creationId xmlns:p14="http://schemas.microsoft.com/office/powerpoint/2010/main" val="33220823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p:nvPr>
        </p:nvSpPr>
        <p:spPr>
          <a:xfrm>
            <a:off x="381000" y="342900"/>
            <a:ext cx="7543800" cy="400050"/>
          </a:xfrm>
        </p:spPr>
        <p:txBody>
          <a:bodyPr/>
          <a:lstStyle/>
          <a:p>
            <a:r>
              <a:rPr lang="en-US" smtClean="0"/>
              <a:t>Click to edit Master title style</a:t>
            </a:r>
            <a:endParaRPr lang="en-US" dirty="0"/>
          </a:p>
        </p:txBody>
      </p:sp>
      <p:sp>
        <p:nvSpPr>
          <p:cNvPr id="9" name="Subtitle 2"/>
          <p:cNvSpPr>
            <a:spLocks noGrp="1"/>
          </p:cNvSpPr>
          <p:nvPr>
            <p:ph type="subTitle" idx="10"/>
          </p:nvPr>
        </p:nvSpPr>
        <p:spPr>
          <a:xfrm>
            <a:off x="381000" y="11430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1295739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78547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8252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7"/>
            <a:ext cx="5791200" cy="481013"/>
          </a:xfrm>
        </p:spPr>
        <p:txBody>
          <a:bodyPr/>
          <a:lstStyle>
            <a:lvl1pPr algn="l">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3575050" y="1200151"/>
            <a:ext cx="5111750" cy="3200400"/>
          </a:xfrm>
        </p:spPr>
        <p:txBody>
          <a:bodyPr/>
          <a:lstStyle>
            <a:lvl1pPr>
              <a:defRPr sz="24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81001" y="1200151"/>
            <a:ext cx="3084513" cy="32003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070496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1001" y="3305176"/>
            <a:ext cx="8113713" cy="1021556"/>
          </a:xfrm>
        </p:spPr>
        <p:txBody>
          <a:bodyPr/>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1" y="2180035"/>
            <a:ext cx="8113713" cy="1125140"/>
          </a:xfrm>
        </p:spPr>
        <p:txBody>
          <a:bodyPr anchor="b"/>
          <a:lstStyle>
            <a:lvl1pPr marL="0" indent="0">
              <a:buNone/>
              <a:defRPr sz="24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238200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1485900"/>
            <a:ext cx="4114800" cy="3086100"/>
          </a:xfrm>
        </p:spPr>
        <p:txBody>
          <a:bodyPr/>
          <a:lstStyle>
            <a:lvl1pPr>
              <a:defRPr sz="2400">
                <a:solidFill>
                  <a:srgbClr val="595959"/>
                </a:solidFill>
              </a:defRPr>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7100" y="1485900"/>
            <a:ext cx="4114800" cy="3086100"/>
          </a:xfrm>
        </p:spPr>
        <p:txBody>
          <a:bodyPr/>
          <a:lstStyle>
            <a:lvl1pPr>
              <a:defRPr sz="24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1"/>
          <p:cNvSpPr>
            <a:spLocks noGrp="1"/>
          </p:cNvSpPr>
          <p:nvPr>
            <p:ph type="title"/>
          </p:nvPr>
        </p:nvSpPr>
        <p:spPr>
          <a:xfrm>
            <a:off x="381000" y="342900"/>
            <a:ext cx="7543800" cy="400050"/>
          </a:xfrm>
        </p:spPr>
        <p:txBody>
          <a:bodyPr/>
          <a:lstStyle/>
          <a:p>
            <a:r>
              <a:rPr lang="en-US" smtClean="0"/>
              <a:t>Click to edit Master title style</a:t>
            </a:r>
            <a:endParaRPr lang="en-US" dirty="0"/>
          </a:p>
        </p:txBody>
      </p:sp>
      <p:sp>
        <p:nvSpPr>
          <p:cNvPr id="10" name="Subtitle 2"/>
          <p:cNvSpPr>
            <a:spLocks noGrp="1"/>
          </p:cNvSpPr>
          <p:nvPr>
            <p:ph type="subTitle" idx="10"/>
          </p:nvPr>
        </p:nvSpPr>
        <p:spPr>
          <a:xfrm>
            <a:off x="381000" y="11430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35097081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381000" y="342900"/>
            <a:ext cx="7543800" cy="400050"/>
          </a:xfrm>
        </p:spPr>
        <p:txBody>
          <a:bodyPr/>
          <a:lstStyle/>
          <a:p>
            <a:r>
              <a:rPr lang="en-US" smtClean="0"/>
              <a:t>Click to edit Master title style</a:t>
            </a:r>
            <a:endParaRPr lang="en-US" dirty="0"/>
          </a:p>
        </p:txBody>
      </p:sp>
      <p:sp>
        <p:nvSpPr>
          <p:cNvPr id="6" name="Subtitle 2"/>
          <p:cNvSpPr>
            <a:spLocks noGrp="1"/>
          </p:cNvSpPr>
          <p:nvPr>
            <p:ph type="subTitle" idx="10"/>
          </p:nvPr>
        </p:nvSpPr>
        <p:spPr>
          <a:xfrm>
            <a:off x="381000" y="11430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8971169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46967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81000" y="1200150"/>
            <a:ext cx="8458200" cy="3143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Tree>
    <p:extLst>
      <p:ext uri="{BB962C8B-B14F-4D97-AF65-F5344CB8AC3E}">
        <p14:creationId xmlns:p14="http://schemas.microsoft.com/office/powerpoint/2010/main" val="6003493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sp>
        <p:nvSpPr>
          <p:cNvPr id="6" name="Rectangle 5"/>
          <p:cNvSpPr>
            <a:spLocks noChangeArrowheads="1"/>
          </p:cNvSpPr>
          <p:nvPr userDrawn="1"/>
        </p:nvSpPr>
        <p:spPr bwMode="auto">
          <a:xfrm flipH="1">
            <a:off x="381000" y="4572000"/>
            <a:ext cx="8763000" cy="34529"/>
          </a:xfrm>
          <a:prstGeom prst="rect">
            <a:avLst/>
          </a:prstGeom>
          <a:gradFill rotWithShape="1">
            <a:gsLst>
              <a:gs pos="0">
                <a:srgbClr val="1A276D"/>
              </a:gs>
              <a:gs pos="999">
                <a:srgbClr val="1A276D"/>
              </a:gs>
              <a:gs pos="100000">
                <a:srgbClr val="2D8EC2"/>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dirty="0">
              <a:solidFill>
                <a:srgbClr val="000000"/>
              </a:solidFill>
            </a:endParaRPr>
          </a:p>
        </p:txBody>
      </p:sp>
      <p:sp>
        <p:nvSpPr>
          <p:cNvPr id="8" name="TextBox 7"/>
          <p:cNvSpPr txBox="1"/>
          <p:nvPr userDrawn="1"/>
        </p:nvSpPr>
        <p:spPr>
          <a:xfrm>
            <a:off x="3825611" y="3955018"/>
            <a:ext cx="1505954" cy="369332"/>
          </a:xfrm>
          <a:prstGeom prst="rect">
            <a:avLst/>
          </a:prstGeom>
          <a:noFill/>
        </p:spPr>
        <p:txBody>
          <a:bodyPr wrap="none" rtlCol="0">
            <a:spAutoFit/>
          </a:bodyPr>
          <a:lstStyle/>
          <a:p>
            <a:r>
              <a:rPr lang="en-US" sz="1800" dirty="0" smtClean="0">
                <a:solidFill>
                  <a:srgbClr val="2D8EC2"/>
                </a:solidFill>
                <a:hlinkClick r:id="rId2"/>
              </a:rPr>
              <a:t>www.ifac.org</a:t>
            </a:r>
            <a:endParaRPr lang="en-US" sz="1800" dirty="0">
              <a:solidFill>
                <a:srgbClr val="2D8EC2"/>
              </a:solidFill>
            </a:endParaRPr>
          </a:p>
        </p:txBody>
      </p:sp>
      <p:pic>
        <p:nvPicPr>
          <p:cNvPr id="5" name="Picture 4" descr="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24547" y="438150"/>
            <a:ext cx="3037706" cy="1088026"/>
          </a:xfrm>
          <a:prstGeom prst="rect">
            <a:avLst/>
          </a:prstGeom>
        </p:spPr>
      </p:pic>
      <p:sp>
        <p:nvSpPr>
          <p:cNvPr id="7" name="Rectangle 6"/>
          <p:cNvSpPr/>
          <p:nvPr userDrawn="1"/>
        </p:nvSpPr>
        <p:spPr>
          <a:xfrm>
            <a:off x="1524000" y="2444175"/>
            <a:ext cx="2514600" cy="584775"/>
          </a:xfrm>
          <a:prstGeom prst="rect">
            <a:avLst/>
          </a:prstGeom>
        </p:spPr>
        <p:txBody>
          <a:bodyPr wrap="square">
            <a:spAutoFit/>
          </a:bodyPr>
          <a:lstStyle/>
          <a:p>
            <a:r>
              <a:rPr lang="en-US" sz="1600" dirty="0">
                <a:solidFill>
                  <a:srgbClr val="000000"/>
                </a:solidFill>
                <a:hlinkClick r:id="rId4"/>
              </a:rPr>
              <a:t>@</a:t>
            </a:r>
            <a:r>
              <a:rPr lang="en-US" sz="1600" dirty="0" smtClean="0">
                <a:solidFill>
                  <a:srgbClr val="000000"/>
                </a:solidFill>
                <a:hlinkClick r:id="rId4"/>
              </a:rPr>
              <a:t>InternationalFederation</a:t>
            </a:r>
            <a:br>
              <a:rPr lang="en-US" sz="1600" dirty="0" smtClean="0">
                <a:solidFill>
                  <a:srgbClr val="000000"/>
                </a:solidFill>
                <a:hlinkClick r:id="rId4"/>
              </a:rPr>
            </a:br>
            <a:r>
              <a:rPr lang="en-US" sz="1600" dirty="0" smtClean="0">
                <a:solidFill>
                  <a:srgbClr val="000000"/>
                </a:solidFill>
                <a:hlinkClick r:id="rId4"/>
              </a:rPr>
              <a:t>OfAccountants</a:t>
            </a:r>
            <a:endParaRPr lang="en-US" sz="1600" dirty="0">
              <a:solidFill>
                <a:srgbClr val="000000"/>
              </a:solidFill>
            </a:endParaRPr>
          </a:p>
        </p:txBody>
      </p:sp>
      <p:sp>
        <p:nvSpPr>
          <p:cNvPr id="9" name="Rectangle 8"/>
          <p:cNvSpPr/>
          <p:nvPr userDrawn="1"/>
        </p:nvSpPr>
        <p:spPr>
          <a:xfrm>
            <a:off x="1524000" y="3257550"/>
            <a:ext cx="905889" cy="338554"/>
          </a:xfrm>
          <a:prstGeom prst="rect">
            <a:avLst/>
          </a:prstGeom>
        </p:spPr>
        <p:txBody>
          <a:bodyPr wrap="none">
            <a:spAutoFit/>
          </a:bodyPr>
          <a:lstStyle/>
          <a:p>
            <a:r>
              <a:rPr lang="en-US" sz="1600" dirty="0">
                <a:solidFill>
                  <a:srgbClr val="000000"/>
                </a:solidFill>
                <a:hlinkClick r:id="rId5"/>
              </a:rPr>
              <a:t>@</a:t>
            </a:r>
            <a:r>
              <a:rPr lang="en-US" sz="1600" dirty="0" smtClean="0">
                <a:solidFill>
                  <a:srgbClr val="000000"/>
                </a:solidFill>
                <a:hlinkClick r:id="rId5"/>
              </a:rPr>
              <a:t>IFAC </a:t>
            </a:r>
            <a:endParaRPr lang="en-US" sz="1600" dirty="0">
              <a:solidFill>
                <a:srgbClr val="000000"/>
              </a:solidFill>
            </a:endParaRPr>
          </a:p>
        </p:txBody>
      </p:sp>
      <p:sp>
        <p:nvSpPr>
          <p:cNvPr id="10" name="Rectangle 9"/>
          <p:cNvSpPr/>
          <p:nvPr userDrawn="1"/>
        </p:nvSpPr>
        <p:spPr>
          <a:xfrm>
            <a:off x="5867400" y="2444175"/>
            <a:ext cx="2514600" cy="584775"/>
          </a:xfrm>
          <a:prstGeom prst="rect">
            <a:avLst/>
          </a:prstGeom>
        </p:spPr>
        <p:txBody>
          <a:bodyPr wrap="square">
            <a:spAutoFit/>
          </a:bodyPr>
          <a:lstStyle/>
          <a:p>
            <a:r>
              <a:rPr lang="en-US" sz="1600" dirty="0">
                <a:solidFill>
                  <a:srgbClr val="000000"/>
                </a:solidFill>
                <a:hlinkClick r:id="rId6"/>
              </a:rPr>
              <a:t>International </a:t>
            </a:r>
            <a:r>
              <a:rPr lang="en-US" sz="1600" dirty="0" smtClean="0">
                <a:solidFill>
                  <a:srgbClr val="000000"/>
                </a:solidFill>
                <a:hlinkClick r:id="rId6"/>
              </a:rPr>
              <a:t>Federation</a:t>
            </a:r>
            <a:br>
              <a:rPr lang="en-US" sz="1600" dirty="0" smtClean="0">
                <a:solidFill>
                  <a:srgbClr val="000000"/>
                </a:solidFill>
                <a:hlinkClick r:id="rId6"/>
              </a:rPr>
            </a:br>
            <a:r>
              <a:rPr lang="en-US" sz="1600" dirty="0" smtClean="0">
                <a:solidFill>
                  <a:srgbClr val="000000"/>
                </a:solidFill>
                <a:hlinkClick r:id="rId6"/>
              </a:rPr>
              <a:t>of </a:t>
            </a:r>
            <a:r>
              <a:rPr lang="en-US" sz="1600" dirty="0">
                <a:solidFill>
                  <a:srgbClr val="000000"/>
                </a:solidFill>
                <a:hlinkClick r:id="rId6"/>
              </a:rPr>
              <a:t>Accountants</a:t>
            </a:r>
            <a:endParaRPr lang="en-US" sz="1600" dirty="0">
              <a:solidFill>
                <a:srgbClr val="000000"/>
              </a:solidFill>
            </a:endParaRPr>
          </a:p>
        </p:txBody>
      </p:sp>
      <p:sp>
        <p:nvSpPr>
          <p:cNvPr id="11" name="TextBox 10"/>
          <p:cNvSpPr txBox="1"/>
          <p:nvPr userDrawn="1"/>
        </p:nvSpPr>
        <p:spPr>
          <a:xfrm>
            <a:off x="5867400" y="3333750"/>
            <a:ext cx="1346844" cy="338554"/>
          </a:xfrm>
          <a:prstGeom prst="rect">
            <a:avLst/>
          </a:prstGeom>
          <a:noFill/>
        </p:spPr>
        <p:txBody>
          <a:bodyPr wrap="none" rtlCol="0">
            <a:spAutoFit/>
          </a:bodyPr>
          <a:lstStyle/>
          <a:p>
            <a:r>
              <a:rPr lang="en-US" sz="1600" dirty="0" smtClean="0">
                <a:solidFill>
                  <a:srgbClr val="000000"/>
                </a:solidFill>
                <a:hlinkClick r:id="rId7"/>
              </a:rPr>
              <a:t>ifacpresident</a:t>
            </a:r>
            <a:endParaRPr lang="en-US" sz="1600" dirty="0">
              <a:solidFill>
                <a:srgbClr val="000000"/>
              </a:solidFill>
            </a:endParaRPr>
          </a:p>
        </p:txBody>
      </p:sp>
      <p:pic>
        <p:nvPicPr>
          <p:cNvPr id="12" name="Picture 1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62000" y="2291775"/>
            <a:ext cx="685800" cy="685800"/>
          </a:xfrm>
          <a:prstGeom prst="rect">
            <a:avLst/>
          </a:prstGeom>
        </p:spPr>
      </p:pic>
      <p:pic>
        <p:nvPicPr>
          <p:cNvPr id="13" name="Picture 12"/>
          <p:cNvPicPr>
            <a:picLocks noChangeAspect="1"/>
          </p:cNvPicPr>
          <p:nvPr userDrawn="1"/>
        </p:nvPicPr>
        <p:blipFill rotWithShape="1">
          <a:blip r:embed="rId9">
            <a:extLst>
              <a:ext uri="{28A0092B-C50C-407E-A947-70E740481C1C}">
                <a14:useLocalDpi xmlns:a14="http://schemas.microsoft.com/office/drawing/2010/main" val="0"/>
              </a:ext>
            </a:extLst>
          </a:blip>
          <a:srcRect l="10223" r="10638"/>
          <a:stretch/>
        </p:blipFill>
        <p:spPr>
          <a:xfrm>
            <a:off x="4800600" y="2291775"/>
            <a:ext cx="723649" cy="685800"/>
          </a:xfrm>
          <a:prstGeom prst="rect">
            <a:avLst/>
          </a:prstGeom>
        </p:spPr>
      </p:pic>
      <p:pic>
        <p:nvPicPr>
          <p:cNvPr id="14" name="Picture 13"/>
          <p:cNvPicPr>
            <a:picLocks noChangeAspect="1"/>
          </p:cNvPicPr>
          <p:nvPr userDrawn="1"/>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3400" y="3028950"/>
            <a:ext cx="1066800" cy="1066800"/>
          </a:xfrm>
          <a:prstGeom prst="rect">
            <a:avLst/>
          </a:prstGeom>
        </p:spPr>
      </p:pic>
      <p:pic>
        <p:nvPicPr>
          <p:cNvPr id="15" name="Picture 14"/>
          <p:cNvPicPr>
            <a:picLocks noChangeAspect="1"/>
          </p:cNvPicPr>
          <p:nvPr userDrawn="1"/>
        </p:nvPicPr>
        <p:blipFill rotWithShape="1">
          <a:blip r:embed="rId11">
            <a:extLst>
              <a:ext uri="{28A0092B-C50C-407E-A947-70E740481C1C}">
                <a14:useLocalDpi xmlns:a14="http://schemas.microsoft.com/office/drawing/2010/main" val="0"/>
              </a:ext>
            </a:extLst>
          </a:blip>
          <a:srcRect l="14444" t="14303" r="14444" b="14319"/>
          <a:stretch/>
        </p:blipFill>
        <p:spPr>
          <a:xfrm>
            <a:off x="4781973" y="3111045"/>
            <a:ext cx="789629" cy="792598"/>
          </a:xfrm>
          <a:prstGeom prst="rect">
            <a:avLst/>
          </a:prstGeom>
        </p:spPr>
      </p:pic>
      <p:sp>
        <p:nvSpPr>
          <p:cNvPr id="2" name="TextBox 1"/>
          <p:cNvSpPr txBox="1"/>
          <p:nvPr userDrawn="1"/>
        </p:nvSpPr>
        <p:spPr>
          <a:xfrm>
            <a:off x="0" y="1581150"/>
            <a:ext cx="9144000" cy="523220"/>
          </a:xfrm>
          <a:prstGeom prst="rect">
            <a:avLst/>
          </a:prstGeom>
          <a:noFill/>
        </p:spPr>
        <p:txBody>
          <a:bodyPr wrap="square" rtlCol="0">
            <a:spAutoFit/>
          </a:bodyPr>
          <a:lstStyle/>
          <a:p>
            <a:pPr algn="ctr"/>
            <a:r>
              <a:rPr lang="en-US" sz="2800" dirty="0" smtClean="0">
                <a:solidFill>
                  <a:srgbClr val="595959"/>
                </a:solidFill>
              </a:rPr>
              <a:t>Follow us!</a:t>
            </a:r>
            <a:endParaRPr lang="en-US" sz="2800" dirty="0">
              <a:solidFill>
                <a:srgbClr val="595959"/>
              </a:solidFill>
            </a:endParaRPr>
          </a:p>
        </p:txBody>
      </p:sp>
    </p:spTree>
    <p:extLst>
      <p:ext uri="{BB962C8B-B14F-4D97-AF65-F5344CB8AC3E}">
        <p14:creationId xmlns:p14="http://schemas.microsoft.com/office/powerpoint/2010/main" val="1787658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39078"/>
            <a:ext cx="5791200" cy="481012"/>
          </a:xfrm>
        </p:spPr>
        <p:txBody>
          <a:bodyPr/>
          <a:lstStyle>
            <a:lvl1pPr algn="l">
              <a:defRPr sz="2400" b="1"/>
            </a:lvl1pPr>
          </a:lstStyle>
          <a:p>
            <a:r>
              <a:rPr lang="en-US" smtClean="0"/>
              <a:t>Click to edit Master title style</a:t>
            </a:r>
            <a:endParaRPr lang="en-US" dirty="0"/>
          </a:p>
        </p:txBody>
      </p:sp>
      <p:sp>
        <p:nvSpPr>
          <p:cNvPr id="3" name="Content Placeholder 2"/>
          <p:cNvSpPr>
            <a:spLocks noGrp="1"/>
          </p:cNvSpPr>
          <p:nvPr>
            <p:ph idx="1"/>
          </p:nvPr>
        </p:nvSpPr>
        <p:spPr>
          <a:xfrm>
            <a:off x="3575050" y="1349374"/>
            <a:ext cx="5111750" cy="3070225"/>
          </a:xfrm>
        </p:spPr>
        <p:txBody>
          <a:bodyPr/>
          <a:lstStyle>
            <a:lvl1pPr>
              <a:defRPr sz="2400"/>
            </a:lvl1pPr>
            <a:lvl2pPr>
              <a:defRPr sz="1800"/>
            </a:lvl2pPr>
            <a:lvl3pPr>
              <a:defRPr sz="1600"/>
            </a:lvl3pPr>
            <a:lvl4pPr>
              <a:defRPr sz="1400"/>
            </a:lvl4pPr>
            <a:lvl5pPr>
              <a:defRPr sz="12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81006" y="1349377"/>
            <a:ext cx="3084513" cy="30702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60684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1006" y="3305177"/>
            <a:ext cx="8113713" cy="1021557"/>
          </a:xfrm>
        </p:spPr>
        <p:txBody>
          <a:bodyPr/>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6" y="2180035"/>
            <a:ext cx="8113713" cy="1125140"/>
          </a:xfrm>
        </p:spPr>
        <p:txBody>
          <a:bodyPr anchor="b"/>
          <a:lstStyle>
            <a:lvl1pPr marL="0" indent="0">
              <a:buNone/>
              <a:defRPr sz="24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330276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1349375"/>
            <a:ext cx="4114800" cy="3070225"/>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349375"/>
            <a:ext cx="4114800" cy="3070225"/>
          </a:xfrm>
        </p:spPr>
        <p:txBody>
          <a:bodyPr/>
          <a:lstStyle>
            <a:lvl1pPr>
              <a:defRPr sz="24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1"/>
          <p:cNvSpPr>
            <a:spLocks noGrp="1"/>
          </p:cNvSpPr>
          <p:nvPr>
            <p:ph type="title"/>
          </p:nvPr>
        </p:nvSpPr>
        <p:spPr>
          <a:xfrm>
            <a:off x="381000" y="457200"/>
            <a:ext cx="7543800" cy="400050"/>
          </a:xfrm>
        </p:spPr>
        <p:txBody>
          <a:bodyPr/>
          <a:lstStyle/>
          <a:p>
            <a:r>
              <a:rPr lang="en-US" smtClean="0"/>
              <a:t>Click to edit Master title style</a:t>
            </a:r>
            <a:endParaRPr lang="en-US" dirty="0"/>
          </a:p>
        </p:txBody>
      </p:sp>
      <p:sp>
        <p:nvSpPr>
          <p:cNvPr id="10" name="Subtitle 2"/>
          <p:cNvSpPr>
            <a:spLocks noGrp="1"/>
          </p:cNvSpPr>
          <p:nvPr>
            <p:ph type="subTitle" idx="10"/>
          </p:nvPr>
        </p:nvSpPr>
        <p:spPr>
          <a:xfrm>
            <a:off x="381000" y="13716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73328381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381000" y="457200"/>
            <a:ext cx="7543800" cy="400050"/>
          </a:xfrm>
        </p:spPr>
        <p:txBody>
          <a:bodyPr/>
          <a:lstStyle/>
          <a:p>
            <a:r>
              <a:rPr lang="en-US" smtClean="0"/>
              <a:t>Click to edit Master title style</a:t>
            </a:r>
            <a:endParaRPr lang="en-US" dirty="0"/>
          </a:p>
        </p:txBody>
      </p:sp>
      <p:sp>
        <p:nvSpPr>
          <p:cNvPr id="6" name="Subtitle 2"/>
          <p:cNvSpPr>
            <a:spLocks noGrp="1"/>
          </p:cNvSpPr>
          <p:nvPr>
            <p:ph type="subTitle" idx="10"/>
          </p:nvPr>
        </p:nvSpPr>
        <p:spPr>
          <a:xfrm>
            <a:off x="381000" y="137160"/>
            <a:ext cx="2667000" cy="171450"/>
          </a:xfrm>
        </p:spPr>
        <p:txBody>
          <a:bodyPr lIns="0" tIns="0" rIns="0" bIns="0"/>
          <a:lstStyle>
            <a:lvl1pPr marL="0" indent="0" algn="l">
              <a:buNone/>
              <a:defRPr sz="140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3004901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9119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81000" y="1349375"/>
            <a:ext cx="8458200" cy="30702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Tree>
    <p:extLst>
      <p:ext uri="{BB962C8B-B14F-4D97-AF65-F5344CB8AC3E}">
        <p14:creationId xmlns:p14="http://schemas.microsoft.com/office/powerpoint/2010/main" val="34129119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5.png"/><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28">
            <a:extLst>
              <a:ext uri="{28A0092B-C50C-407E-A947-70E740481C1C}">
                <a14:useLocalDpi xmlns:a14="http://schemas.microsoft.com/office/drawing/2010/main" val="0"/>
              </a:ext>
            </a:extLst>
          </a:blip>
          <a:stretch>
            <a:fillRect/>
          </a:stretch>
        </p:blipFill>
        <p:spPr bwMode="auto">
          <a:xfrm>
            <a:off x="3029" y="2"/>
            <a:ext cx="9140971" cy="1258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384175" y="4572000"/>
            <a:ext cx="8759825" cy="46038"/>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1268" name="Rectangle 2"/>
          <p:cNvSpPr>
            <a:spLocks noGrp="1" noChangeArrowheads="1"/>
          </p:cNvSpPr>
          <p:nvPr>
            <p:ph type="title"/>
          </p:nvPr>
        </p:nvSpPr>
        <p:spPr bwMode="auto">
          <a:xfrm>
            <a:off x="381000" y="461930"/>
            <a:ext cx="754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smtClean="0"/>
              <a:t>Click to edit Master title style</a:t>
            </a:r>
            <a:endParaRPr lang="en-US" dirty="0"/>
          </a:p>
        </p:txBody>
      </p:sp>
      <p:sp>
        <p:nvSpPr>
          <p:cNvPr id="11269" name="Rectangle 3"/>
          <p:cNvSpPr>
            <a:spLocks noGrp="1" noChangeArrowheads="1"/>
          </p:cNvSpPr>
          <p:nvPr>
            <p:ph type="body" idx="1"/>
          </p:nvPr>
        </p:nvSpPr>
        <p:spPr bwMode="auto">
          <a:xfrm>
            <a:off x="381000" y="1345876"/>
            <a:ext cx="8458200" cy="306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noGrp="1"/>
          </p:cNvSpPr>
          <p:nvPr/>
        </p:nvSpPr>
        <p:spPr bwMode="auto">
          <a:xfrm>
            <a:off x="6424616" y="4824412"/>
            <a:ext cx="2414587"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800" dirty="0" smtClean="0">
                <a:solidFill>
                  <a:schemeClr val="bg2"/>
                </a:solidFill>
                <a:cs typeface="MS PGothic" charset="0"/>
              </a:rPr>
              <a:t>Page </a:t>
            </a:r>
            <a:fld id="{95158037-59F0-9C4B-B231-1C776117AADA}" type="slidenum">
              <a:rPr lang="en-US" sz="800" smtClean="0">
                <a:solidFill>
                  <a:schemeClr val="bg2"/>
                </a:solidFill>
              </a:rPr>
              <a:pPr algn="r">
                <a:defRPr/>
              </a:pPr>
              <a:t>‹#›</a:t>
            </a:fld>
            <a:r>
              <a:rPr lang="en-US" sz="800" dirty="0" smtClean="0">
                <a:solidFill>
                  <a:schemeClr val="bg2"/>
                </a:solidFill>
                <a:cs typeface="MS PGothic" charset="0"/>
              </a:rPr>
              <a:t> | Proprietary and Copyrighted Information</a:t>
            </a:r>
          </a:p>
        </p:txBody>
      </p:sp>
      <p:pic>
        <p:nvPicPr>
          <p:cNvPr id="9" name="Picture 8"/>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85693" y="4739925"/>
            <a:ext cx="1028458" cy="300280"/>
          </a:xfrm>
          <a:prstGeom prst="rect">
            <a:avLst/>
          </a:prstGeom>
        </p:spPr>
      </p:pic>
    </p:spTree>
  </p:cSld>
  <p:clrMap bg1="lt1" tx1="dk1" bg2="lt2" tx2="dk2" accent1="accent1" accent2="accent2" accent3="accent3" accent4="accent4" accent5="accent5" accent6="accent6" hlink="hlink" folHlink="folHlink"/>
  <p:sldLayoutIdLst>
    <p:sldLayoutId id="2147483843" r:id="rId1"/>
    <p:sldLayoutId id="2147483825" r:id="rId2"/>
    <p:sldLayoutId id="2147483845" r:id="rId3"/>
    <p:sldLayoutId id="2147483846" r:id="rId4"/>
    <p:sldLayoutId id="2147483826" r:id="rId5"/>
    <p:sldLayoutId id="2147483827" r:id="rId6"/>
    <p:sldLayoutId id="2147483828" r:id="rId7"/>
    <p:sldLayoutId id="2147483829" r:id="rId8"/>
    <p:sldLayoutId id="2147483830" r:id="rId9"/>
    <p:sldLayoutId id="2147483844" r:id="rId10"/>
    <p:sldLayoutId id="2147483859" r:id="rId11"/>
    <p:sldLayoutId id="2147483860" r:id="rId12"/>
    <p:sldLayoutId id="2147483861" r:id="rId13"/>
    <p:sldLayoutId id="2147483862" r:id="rId14"/>
    <p:sldLayoutId id="2147483863" r:id="rId15"/>
    <p:sldLayoutId id="2147483864" r:id="rId16"/>
    <p:sldLayoutId id="2147483865" r:id="rId17"/>
    <p:sldLayoutId id="2147483866" r:id="rId18"/>
    <p:sldLayoutId id="2147483867" r:id="rId19"/>
    <p:sldLayoutId id="2147483868" r:id="rId20"/>
    <p:sldLayoutId id="2147483869" r:id="rId21"/>
    <p:sldLayoutId id="2147483870" r:id="rId22"/>
    <p:sldLayoutId id="2147483871" r:id="rId23"/>
    <p:sldLayoutId id="2147483872" r:id="rId24"/>
    <p:sldLayoutId id="2147483873" r:id="rId25"/>
    <p:sldLayoutId id="2147483874" r:id="rId26"/>
  </p:sldLayoutIdLst>
  <p:timing>
    <p:tnLst>
      <p:par>
        <p:cTn id="1" dur="indefinite" restart="never" nodeType="tmRoot"/>
      </p:par>
    </p:tnLst>
  </p:timing>
  <p:txStyles>
    <p:titleStyle>
      <a:lvl1pPr algn="l" rtl="0" eaLnBrk="1" fontAlgn="base" hangingPunct="1">
        <a:spcBef>
          <a:spcPct val="0"/>
        </a:spcBef>
        <a:spcAft>
          <a:spcPct val="0"/>
        </a:spcAft>
        <a:defRPr sz="24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6pPr>
      <a:lvl7pPr marL="9144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7pPr>
      <a:lvl8pPr marL="13716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8pPr>
      <a:lvl9pPr marL="18288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9pPr>
    </p:titleStyle>
    <p:bodyStyle>
      <a:lvl1pPr marL="342900" indent="-342900" algn="l" rtl="0" eaLnBrk="1" fontAlgn="base" hangingPunct="1">
        <a:spcBef>
          <a:spcPts val="776"/>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sz="200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sz="180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sz="160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sz="140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top-banner.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751114"/>
          </a:xfrm>
          <a:prstGeom prst="rect">
            <a:avLst/>
          </a:prstGeom>
        </p:spPr>
      </p:pic>
      <p:sp>
        <p:nvSpPr>
          <p:cNvPr id="11267" name="Rectangle 5"/>
          <p:cNvSpPr>
            <a:spLocks noChangeArrowheads="1"/>
          </p:cNvSpPr>
          <p:nvPr userDrawn="1"/>
        </p:nvSpPr>
        <p:spPr bwMode="auto">
          <a:xfrm flipH="1" flipV="1">
            <a:off x="381000" y="4552950"/>
            <a:ext cx="8763000" cy="45719"/>
          </a:xfrm>
          <a:prstGeom prst="rect">
            <a:avLst/>
          </a:prstGeom>
          <a:gradFill rotWithShape="1">
            <a:gsLst>
              <a:gs pos="0">
                <a:srgbClr val="1A276D"/>
              </a:gs>
              <a:gs pos="999">
                <a:srgbClr val="1A276D"/>
              </a:gs>
              <a:gs pos="100000">
                <a:srgbClr val="2D8EC2"/>
              </a:gs>
            </a:gsLst>
            <a:lin ang="0" scaled="1"/>
          </a:gradFill>
          <a:ln w="9525">
            <a:noFill/>
            <a:miter lim="800000"/>
            <a:headEnd/>
            <a:tailEnd/>
          </a:ln>
          <a:extLst/>
        </p:spPr>
        <p:txBody>
          <a:bodyPr wrap="none" anchor="ctr"/>
          <a:lstStyle/>
          <a:p>
            <a:endParaRPr lang="en-US" dirty="0">
              <a:solidFill>
                <a:srgbClr val="000000"/>
              </a:solidFill>
            </a:endParaRPr>
          </a:p>
        </p:txBody>
      </p:sp>
      <p:sp>
        <p:nvSpPr>
          <p:cNvPr id="11268" name="Rectangle 2"/>
          <p:cNvSpPr>
            <a:spLocks noGrp="1" noChangeArrowheads="1"/>
          </p:cNvSpPr>
          <p:nvPr>
            <p:ph type="title"/>
          </p:nvPr>
        </p:nvSpPr>
        <p:spPr bwMode="auto">
          <a:xfrm>
            <a:off x="381000" y="285750"/>
            <a:ext cx="75438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smtClean="0"/>
              <a:t>Click to edit Master title style</a:t>
            </a:r>
            <a:endParaRPr lang="en-US"/>
          </a:p>
        </p:txBody>
      </p:sp>
      <p:sp>
        <p:nvSpPr>
          <p:cNvPr id="11269" name="Rectangle 3"/>
          <p:cNvSpPr>
            <a:spLocks noGrp="1" noChangeArrowheads="1"/>
          </p:cNvSpPr>
          <p:nvPr>
            <p:ph type="body" idx="1"/>
          </p:nvPr>
        </p:nvSpPr>
        <p:spPr bwMode="auto">
          <a:xfrm>
            <a:off x="381000" y="1143000"/>
            <a:ext cx="8458200" cy="308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3"/>
          <p:cNvSpPr txBox="1">
            <a:spLocks noGrp="1"/>
          </p:cNvSpPr>
          <p:nvPr/>
        </p:nvSpPr>
        <p:spPr bwMode="auto">
          <a:xfrm>
            <a:off x="5791200" y="4824412"/>
            <a:ext cx="3048001" cy="185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900" dirty="0" smtClean="0">
                <a:solidFill>
                  <a:srgbClr val="000000">
                    <a:lumMod val="65000"/>
                    <a:lumOff val="35000"/>
                  </a:srgbClr>
                </a:solidFill>
                <a:cs typeface="MS PGothic" charset="0"/>
              </a:rPr>
              <a:t>Page </a:t>
            </a:r>
            <a:fld id="{95158037-59F0-9C4B-B231-1C776117AADA}" type="slidenum">
              <a:rPr lang="en-US" sz="900" smtClean="0">
                <a:solidFill>
                  <a:srgbClr val="000000">
                    <a:lumMod val="65000"/>
                    <a:lumOff val="35000"/>
                  </a:srgbClr>
                </a:solidFill>
              </a:rPr>
              <a:pPr algn="r">
                <a:defRPr/>
              </a:pPr>
              <a:t>‹#›</a:t>
            </a:fld>
            <a:endParaRPr lang="en-US" sz="900" dirty="0" smtClean="0">
              <a:solidFill>
                <a:srgbClr val="000000">
                  <a:lumMod val="65000"/>
                  <a:lumOff val="35000"/>
                </a:srgbClr>
              </a:solidFill>
              <a:cs typeface="MS PGothic" charset="0"/>
            </a:endParaRPr>
          </a:p>
        </p:txBody>
      </p:sp>
      <p:pic>
        <p:nvPicPr>
          <p:cNvPr id="8" name="Picture 7" descr="logo.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81000" y="4650757"/>
            <a:ext cx="1216152" cy="435593"/>
          </a:xfrm>
          <a:prstGeom prst="rect">
            <a:avLst/>
          </a:prstGeom>
        </p:spPr>
      </p:pic>
    </p:spTree>
    <p:extLst>
      <p:ext uri="{BB962C8B-B14F-4D97-AF65-F5344CB8AC3E}">
        <p14:creationId xmlns:p14="http://schemas.microsoft.com/office/powerpoint/2010/main" val="1528377595"/>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xStyles>
    <p:titleStyle>
      <a:lvl1pPr algn="l" rtl="0" eaLnBrk="1" fontAlgn="base" hangingPunct="1">
        <a:spcBef>
          <a:spcPct val="0"/>
        </a:spcBef>
        <a:spcAft>
          <a:spcPct val="0"/>
        </a:spcAft>
        <a:defRPr sz="24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2400" b="1">
          <a:solidFill>
            <a:schemeClr val="bg1"/>
          </a:solidFill>
          <a:latin typeface="Arial" charset="0"/>
          <a:ea typeface="ＭＳ Ｐゴシック" charset="0"/>
          <a:cs typeface="ＭＳ Ｐゴシック" charset="0"/>
        </a:defRPr>
      </a:lvl5pPr>
      <a:lvl6pPr marL="4572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6pPr>
      <a:lvl7pPr marL="9144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7pPr>
      <a:lvl8pPr marL="13716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8pPr>
      <a:lvl9pPr marL="1828800" algn="l" rtl="0" eaLnBrk="1" fontAlgn="base" hangingPunct="1">
        <a:spcBef>
          <a:spcPct val="0"/>
        </a:spcBef>
        <a:spcAft>
          <a:spcPct val="0"/>
        </a:spcAft>
        <a:defRPr sz="2400">
          <a:solidFill>
            <a:schemeClr val="bg1"/>
          </a:solidFill>
          <a:latin typeface="Arial" charset="0"/>
          <a:ea typeface="ヒラギノ角ゴ Pro W3" charset="-128"/>
          <a:cs typeface="ヒラギノ角ゴ Pro W3" charset="-128"/>
        </a:defRPr>
      </a:lvl9pPr>
    </p:titleStyle>
    <p:bodyStyle>
      <a:lvl1pPr marL="342900" indent="-342900" algn="l" rtl="0" eaLnBrk="1" fontAlgn="base" hangingPunct="1">
        <a:spcBef>
          <a:spcPts val="776"/>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sz="200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sz="180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sz="160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sz="140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20.jpe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hyperlink" Target="https://www.pwc.com/gx/en/issues/analytics/assets/pwc-ai-analysis-sizing-the-prize-report.pdf" TargetMode="External"/><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hyperlink" Target="https://www.aicpa.org/content/dam/aicpa/interestareas/frc/assuranceadvisoryservices/downloadabledocuments/cpas-introduction-to-ai-from-algorithms.p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0.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28.emf"/><Relationship Id="rId5" Type="http://schemas.openxmlformats.org/officeDocument/2006/relationships/oleObject" Target="../embeddings/oleObject1.bin"/><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hyperlink" Target="https://thenextweb.com/artificial-intelligence/2018/03/21/killer-robots-cambridge-analytica-and-facebook-show-us-the-real-danger-of-ai/" TargetMode="External"/><Relationship Id="rId3" Type="http://schemas.openxmlformats.org/officeDocument/2006/relationships/slideLayout" Target="../slideLayouts/slideLayout18.xml"/><Relationship Id="rId7" Type="http://schemas.openxmlformats.org/officeDocument/2006/relationships/image" Target="../media/image30.png"/><Relationship Id="rId12" Type="http://schemas.openxmlformats.org/officeDocument/2006/relationships/hyperlink" Target="https://blogs.wsj.com/cio/2018/05/11/bank-of-america-confronts-ais-black-box-with-fraud-detection-effort/" TargetMode="External"/><Relationship Id="rId2" Type="http://schemas.openxmlformats.org/officeDocument/2006/relationships/tags" Target="../tags/tag2.xml"/><Relationship Id="rId16" Type="http://schemas.openxmlformats.org/officeDocument/2006/relationships/hyperlink" Target="https://www.theguardian.com/technology/2018/apr/16/cambridge-analytica-scandal-highlights-need-for-ai-regulation" TargetMode="External"/><Relationship Id="rId1" Type="http://schemas.openxmlformats.org/officeDocument/2006/relationships/vmlDrawing" Target="../drawings/vmlDrawing2.vml"/><Relationship Id="rId6" Type="http://schemas.openxmlformats.org/officeDocument/2006/relationships/image" Target="../media/image28.emf"/><Relationship Id="rId11" Type="http://schemas.openxmlformats.org/officeDocument/2006/relationships/image" Target="../media/image34.png"/><Relationship Id="rId5" Type="http://schemas.openxmlformats.org/officeDocument/2006/relationships/oleObject" Target="../embeddings/oleObject2.bin"/><Relationship Id="rId15" Type="http://schemas.openxmlformats.org/officeDocument/2006/relationships/hyperlink" Target="https://www.agcs.allianz.com/assets/Insights/Artificial%20Intelligence/Artificial_Intelligence_Outlook_and_Risks.pdf" TargetMode="External"/><Relationship Id="rId10" Type="http://schemas.openxmlformats.org/officeDocument/2006/relationships/image" Target="../media/image33.png"/><Relationship Id="rId4" Type="http://schemas.openxmlformats.org/officeDocument/2006/relationships/notesSlide" Target="../notesSlides/notesSlide22.xml"/><Relationship Id="rId9" Type="http://schemas.openxmlformats.org/officeDocument/2006/relationships/image" Target="../media/image32.png"/><Relationship Id="rId14" Type="http://schemas.openxmlformats.org/officeDocument/2006/relationships/hyperlink" Target="https://www.artificialintelligence-news.com/2018/04/10/microsoft-ai-ethical-concern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blog.openai.com/better-language-models/" TargetMode="External"/><Relationship Id="rId2" Type="http://schemas.openxmlformats.org/officeDocument/2006/relationships/notesSlide" Target="../notesSlides/notesSlide23.xml"/><Relationship Id="rId1" Type="http://schemas.openxmlformats.org/officeDocument/2006/relationships/slideLayout" Target="../slideLayouts/slideLayout22.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hyperlink" Target="https://github.com/openai/gpt-2/" TargetMode="External"/><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image" Target="../media/image42.gif"/><Relationship Id="rId7"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eg"/><Relationship Id="rId9"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20.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5.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20.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43.xml"/><Relationship Id="rId1" Type="http://schemas.openxmlformats.org/officeDocument/2006/relationships/slideLayout" Target="../slideLayouts/slideLayout20.xml"/><Relationship Id="rId4" Type="http://schemas.openxmlformats.org/officeDocument/2006/relationships/hyperlink" Target="https://www.accaglobal.com/gb/en/technical-activities/technical-resources-search/2017/august/ethics-and-trust-in-a-digital-age.html"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44.xml"/><Relationship Id="rId1" Type="http://schemas.openxmlformats.org/officeDocument/2006/relationships/slideLayout" Target="../slideLayouts/slideLayout20.xml"/><Relationship Id="rId4" Type="http://schemas.openxmlformats.org/officeDocument/2006/relationships/hyperlink" Target="https://www.accaglobal.com/gb/en/technical-activities/technical-resources-search/2017/august/ethics-and-trust-in-a-digital-age.html"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45.xml"/><Relationship Id="rId1" Type="http://schemas.openxmlformats.org/officeDocument/2006/relationships/slideLayout" Target="../slideLayouts/slideLayout20.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6.xml"/><Relationship Id="rId1" Type="http://schemas.openxmlformats.org/officeDocument/2006/relationships/slideLayout" Target="../slideLayouts/slideLayout20.xml"/><Relationship Id="rId4" Type="http://schemas.openxmlformats.org/officeDocument/2006/relationships/hyperlink" Target="https://www.accaglobal.com/gb/en/technical-activities/technical-resources-search/2017/august/ethics-and-trust-in-a-digital-age.htm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1.png"/><Relationship Id="rId2" Type="http://schemas.openxmlformats.org/officeDocument/2006/relationships/notesSlide" Target="../notesSlides/notesSlide47.xml"/><Relationship Id="rId1" Type="http://schemas.openxmlformats.org/officeDocument/2006/relationships/slideLayout" Target="../slideLayouts/slideLayout14.xml"/><Relationship Id="rId6" Type="http://schemas.openxmlformats.org/officeDocument/2006/relationships/hyperlink" Target="https://www.strategy-business.com/article/A-Strategists-Guide-to-Artificial-Intelligence?gko=0abb5" TargetMode="External"/><Relationship Id="rId5" Type="http://schemas.openxmlformats.org/officeDocument/2006/relationships/image" Target="../media/image70.png"/><Relationship Id="rId4" Type="http://schemas.openxmlformats.org/officeDocument/2006/relationships/hyperlink" Target="https://www.pwc.com/gx/en/issues/analytics/assets/pwc-ai-analysis-sizing-the-prize-report.pdf"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1.xml"/><Relationship Id="rId1" Type="http://schemas.openxmlformats.org/officeDocument/2006/relationships/slideLayout" Target="../slideLayouts/slideLayout20.xml"/><Relationship Id="rId5" Type="http://schemas.openxmlformats.org/officeDocument/2006/relationships/image" Target="../media/image75.jpeg"/><Relationship Id="rId4" Type="http://schemas.openxmlformats.org/officeDocument/2006/relationships/image" Target="../media/image74.png"/></Relationships>
</file>

<file path=ppt/slides/_rels/slide5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52.xml"/><Relationship Id="rId1" Type="http://schemas.openxmlformats.org/officeDocument/2006/relationships/slideLayout" Target="../slideLayouts/slideLayout20.xml"/><Relationship Id="rId6" Type="http://schemas.openxmlformats.org/officeDocument/2006/relationships/image" Target="../media/image79.png"/><Relationship Id="rId5" Type="http://schemas.openxmlformats.org/officeDocument/2006/relationships/image" Target="../media/image78.jpeg"/><Relationship Id="rId4" Type="http://schemas.openxmlformats.org/officeDocument/2006/relationships/image" Target="../media/image77.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hyperlink" Target="http://35.226.212.153/demo"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5.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6.xml"/><Relationship Id="rId1" Type="http://schemas.openxmlformats.org/officeDocument/2006/relationships/slideLayout" Target="../slideLayouts/slideLayout26.xml"/><Relationship Id="rId4" Type="http://schemas.openxmlformats.org/officeDocument/2006/relationships/image" Target="../media/image84.jpeg"/></Relationships>
</file>

<file path=ppt/slides/_rels/slide5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7.xml"/><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0.xml"/><Relationship Id="rId1" Type="http://schemas.openxmlformats.org/officeDocument/2006/relationships/slideLayout" Target="../slideLayouts/slideLayout23.xml"/><Relationship Id="rId4" Type="http://schemas.openxmlformats.org/officeDocument/2006/relationships/image" Target="../media/image88.png"/></Relationships>
</file>

<file path=ppt/slides/_rels/slide6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1.xml"/><Relationship Id="rId1" Type="http://schemas.openxmlformats.org/officeDocument/2006/relationships/slideLayout" Target="../slideLayouts/slideLayout23.xml"/><Relationship Id="rId5" Type="http://schemas.openxmlformats.org/officeDocument/2006/relationships/image" Target="../media/image91.png"/><Relationship Id="rId4"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2.xml"/><Relationship Id="rId1" Type="http://schemas.openxmlformats.org/officeDocument/2006/relationships/slideLayout" Target="../slideLayouts/slideLayout23.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jpeg"/></Relationships>
</file>

<file path=ppt/slides/_rels/slide6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3.xml"/><Relationship Id="rId1" Type="http://schemas.openxmlformats.org/officeDocument/2006/relationships/slideLayout" Target="../slideLayouts/slideLayout23.xml"/><Relationship Id="rId4" Type="http://schemas.openxmlformats.org/officeDocument/2006/relationships/image" Target="../media/image97.png"/></Relationships>
</file>

<file path=ppt/slides/_rels/slide6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4.xml"/><Relationship Id="rId1" Type="http://schemas.openxmlformats.org/officeDocument/2006/relationships/slideLayout" Target="../slideLayouts/slideLayout18.xml"/><Relationship Id="rId5" Type="http://schemas.openxmlformats.org/officeDocument/2006/relationships/image" Target="../media/image100.png"/><Relationship Id="rId4" Type="http://schemas.openxmlformats.org/officeDocument/2006/relationships/image" Target="../media/image99.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ctrTitle"/>
          </p:nvPr>
        </p:nvSpPr>
        <p:spPr>
          <a:xfrm>
            <a:off x="3962400" y="1398986"/>
            <a:ext cx="4800600" cy="742950"/>
          </a:xfrm>
        </p:spPr>
        <p:txBody>
          <a:bodyPr/>
          <a:lstStyle/>
          <a:p>
            <a:r>
              <a:rPr lang="en-US" dirty="0" smtClean="0"/>
              <a:t>Technology</a:t>
            </a:r>
            <a:endParaRPr lang="en-US" dirty="0">
              <a:latin typeface="Arial" charset="0"/>
            </a:endParaRPr>
          </a:p>
        </p:txBody>
      </p:sp>
      <p:sp>
        <p:nvSpPr>
          <p:cNvPr id="5" name="Subtitle 3"/>
          <p:cNvSpPr txBox="1">
            <a:spLocks/>
          </p:cNvSpPr>
          <p:nvPr/>
        </p:nvSpPr>
        <p:spPr bwMode="auto">
          <a:xfrm>
            <a:off x="4114800" y="2771773"/>
            <a:ext cx="4724400" cy="942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val="1"/>
            </a:ext>
          </a:extLst>
        </p:spPr>
        <p:txBody>
          <a:bodyPr vert="horz" wrap="square" lIns="0" tIns="0" rIns="0" bIns="0" numCol="1" anchor="t" anchorCtr="0" compatLnSpc="1">
            <a:prstTxWarp prst="textNoShape">
              <a:avLst/>
            </a:prstTxWarp>
          </a:bodyPr>
          <a:lstStyle>
            <a:lvl1pPr marL="0" indent="0" algn="l" rtl="0" eaLnBrk="1" fontAlgn="base" hangingPunct="1">
              <a:spcBef>
                <a:spcPct val="20000"/>
              </a:spcBef>
              <a:spcAft>
                <a:spcPct val="0"/>
              </a:spcAft>
              <a:buNone/>
              <a:defRPr sz="1400">
                <a:solidFill>
                  <a:schemeClr val="bg1"/>
                </a:solidFill>
                <a:latin typeface="+mn-lt"/>
                <a:ea typeface="ＭＳ Ｐゴシック" charset="0"/>
                <a:cs typeface="ＭＳ Ｐゴシック" charset="0"/>
              </a:defRPr>
            </a:lvl1pPr>
            <a:lvl2pPr marL="457200" indent="0" algn="ctr" rtl="0" eaLnBrk="1" fontAlgn="base" hangingPunct="1">
              <a:spcBef>
                <a:spcPct val="20000"/>
              </a:spcBef>
              <a:spcAft>
                <a:spcPct val="0"/>
              </a:spcAft>
              <a:buNone/>
              <a:defRPr>
                <a:solidFill>
                  <a:schemeClr val="tx2">
                    <a:lumMod val="65000"/>
                    <a:lumOff val="35000"/>
                  </a:schemeClr>
                </a:solidFill>
                <a:latin typeface="+mn-lt"/>
                <a:ea typeface="ＭＳ Ｐゴシック" charset="0"/>
                <a:cs typeface="+mn-cs"/>
              </a:defRPr>
            </a:lvl2pPr>
            <a:lvl3pPr marL="914400" indent="0" algn="ctr" rtl="0" eaLnBrk="1" fontAlgn="base" hangingPunct="1">
              <a:spcBef>
                <a:spcPct val="20000"/>
              </a:spcBef>
              <a:spcAft>
                <a:spcPct val="0"/>
              </a:spcAft>
              <a:buNone/>
              <a:defRPr sz="1600">
                <a:solidFill>
                  <a:schemeClr val="tx2">
                    <a:lumMod val="65000"/>
                    <a:lumOff val="35000"/>
                  </a:schemeClr>
                </a:solidFill>
                <a:latin typeface="+mn-lt"/>
                <a:ea typeface="ＭＳ Ｐゴシック" charset="0"/>
                <a:cs typeface="+mn-cs"/>
              </a:defRPr>
            </a:lvl3pPr>
            <a:lvl4pPr marL="1371600" indent="0" algn="ctr" rtl="0" eaLnBrk="1" fontAlgn="base" hangingPunct="1">
              <a:spcBef>
                <a:spcPct val="20000"/>
              </a:spcBef>
              <a:spcAft>
                <a:spcPct val="0"/>
              </a:spcAft>
              <a:buNone/>
              <a:defRPr sz="1400">
                <a:solidFill>
                  <a:schemeClr val="tx2">
                    <a:lumMod val="65000"/>
                    <a:lumOff val="35000"/>
                  </a:schemeClr>
                </a:solidFill>
                <a:latin typeface="+mn-lt"/>
                <a:ea typeface="ＭＳ Ｐゴシック" charset="0"/>
                <a:cs typeface="+mn-cs"/>
              </a:defRPr>
            </a:lvl4pPr>
            <a:lvl5pPr marL="1828800" indent="0" algn="ctr" rtl="0" eaLnBrk="1" fontAlgn="base" hangingPunct="1">
              <a:spcBef>
                <a:spcPct val="20000"/>
              </a:spcBef>
              <a:spcAft>
                <a:spcPct val="0"/>
              </a:spcAft>
              <a:buNone/>
              <a:defRPr sz="1200">
                <a:solidFill>
                  <a:schemeClr val="tx2">
                    <a:lumMod val="65000"/>
                    <a:lumOff val="35000"/>
                  </a:schemeClr>
                </a:solidFill>
                <a:latin typeface="+mn-lt"/>
                <a:ea typeface="ＭＳ Ｐゴシック" charset="0"/>
                <a:cs typeface="+mn-cs"/>
              </a:defRPr>
            </a:lvl5pPr>
            <a:lvl6pPr marL="2286000" indent="0" algn="ctr" rtl="0" eaLnBrk="1" fontAlgn="base" hangingPunct="1">
              <a:spcBef>
                <a:spcPct val="20000"/>
              </a:spcBef>
              <a:spcAft>
                <a:spcPct val="0"/>
              </a:spcAft>
              <a:buNone/>
              <a:defRPr sz="2000">
                <a:solidFill>
                  <a:schemeClr val="tx1"/>
                </a:solidFill>
                <a:latin typeface="+mn-lt"/>
                <a:ea typeface="+mn-ea"/>
                <a:cs typeface="+mn-cs"/>
              </a:defRPr>
            </a:lvl6pPr>
            <a:lvl7pPr marL="2743200" indent="0" algn="ctr" rtl="0" eaLnBrk="1" fontAlgn="base" hangingPunct="1">
              <a:spcBef>
                <a:spcPct val="20000"/>
              </a:spcBef>
              <a:spcAft>
                <a:spcPct val="0"/>
              </a:spcAft>
              <a:buNone/>
              <a:defRPr sz="2000">
                <a:solidFill>
                  <a:schemeClr val="tx1"/>
                </a:solidFill>
                <a:latin typeface="+mn-lt"/>
                <a:ea typeface="+mn-ea"/>
                <a:cs typeface="+mn-cs"/>
              </a:defRPr>
            </a:lvl7pPr>
            <a:lvl8pPr marL="3200400" indent="0" algn="ctr" rtl="0" eaLnBrk="1" fontAlgn="base" hangingPunct="1">
              <a:spcBef>
                <a:spcPct val="20000"/>
              </a:spcBef>
              <a:spcAft>
                <a:spcPct val="0"/>
              </a:spcAft>
              <a:buNone/>
              <a:defRPr sz="2000">
                <a:solidFill>
                  <a:schemeClr val="tx1"/>
                </a:solidFill>
                <a:latin typeface="+mn-lt"/>
                <a:ea typeface="+mn-ea"/>
                <a:cs typeface="+mn-cs"/>
              </a:defRPr>
            </a:lvl8pPr>
            <a:lvl9pPr marL="3657600" indent="0" algn="ctr" rtl="0" eaLnBrk="1" fontAlgn="base" hangingPunct="1">
              <a:spcBef>
                <a:spcPct val="20000"/>
              </a:spcBef>
              <a:spcAft>
                <a:spcPct val="0"/>
              </a:spcAft>
              <a:buNone/>
              <a:defRPr sz="2000">
                <a:solidFill>
                  <a:schemeClr val="tx1"/>
                </a:solidFill>
                <a:latin typeface="+mn-lt"/>
                <a:ea typeface="+mn-ea"/>
                <a:cs typeface="+mn-cs"/>
              </a:defRPr>
            </a:lvl9pPr>
          </a:lstStyle>
          <a:p>
            <a:r>
              <a:rPr lang="en-US" sz="2200" dirty="0" smtClean="0">
                <a:latin typeface="Arial" charset="0"/>
              </a:rPr>
              <a:t>Patricia Mulvaney, IESBA Member, Technology Working Group Chair</a:t>
            </a:r>
          </a:p>
        </p:txBody>
      </p:sp>
      <p:sp>
        <p:nvSpPr>
          <p:cNvPr id="6" name="Subtitle 3"/>
          <p:cNvSpPr>
            <a:spLocks noGrp="1"/>
          </p:cNvSpPr>
          <p:nvPr>
            <p:ph type="subTitle" idx="1"/>
          </p:nvPr>
        </p:nvSpPr>
        <p:spPr>
          <a:xfrm>
            <a:off x="4191000" y="3943350"/>
            <a:ext cx="4876800" cy="990600"/>
          </a:xfrm>
        </p:spPr>
        <p:txBody>
          <a:bodyPr/>
          <a:lstStyle/>
          <a:p>
            <a:pPr marL="236538" indent="-236538"/>
            <a:r>
              <a:rPr lang="en-US" dirty="0"/>
              <a:t>IESBA </a:t>
            </a:r>
            <a:r>
              <a:rPr lang="en-US" dirty="0" smtClean="0"/>
              <a:t>Meeting</a:t>
            </a:r>
            <a:endParaRPr lang="en-US" dirty="0"/>
          </a:p>
          <a:p>
            <a:pPr marL="236538" indent="-236538"/>
            <a:r>
              <a:rPr lang="en-US" dirty="0" smtClean="0"/>
              <a:t>New York, USA</a:t>
            </a:r>
            <a:endParaRPr lang="en-US" dirty="0"/>
          </a:p>
          <a:p>
            <a:pPr marL="236538" indent="-236538"/>
            <a:r>
              <a:rPr lang="en-US" dirty="0" smtClean="0"/>
              <a:t>March 11, 2019</a:t>
            </a:r>
            <a:endParaRPr lang="en-US" dirty="0"/>
          </a:p>
          <a:p>
            <a:pPr marL="236538" indent="-236538"/>
            <a:endParaRPr lang="en-US" sz="1800" dirty="0" smtClean="0"/>
          </a:p>
        </p:txBody>
      </p:sp>
    </p:spTree>
    <p:extLst>
      <p:ext uri="{BB962C8B-B14F-4D97-AF65-F5344CB8AC3E}">
        <p14:creationId xmlns:p14="http://schemas.microsoft.com/office/powerpoint/2010/main" val="10011280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AlphaGo v. </a:t>
            </a:r>
            <a:r>
              <a:rPr lang="en-US" dirty="0" err="1"/>
              <a:t>AlphaGo</a:t>
            </a:r>
            <a:r>
              <a:rPr lang="en-US" dirty="0"/>
              <a:t> Zero vs </a:t>
            </a:r>
            <a:r>
              <a:rPr lang="en-US" dirty="0" err="1"/>
              <a:t>AlphaZero</a:t>
            </a:r>
            <a:r>
              <a:rPr lang="en-US" dirty="0"/>
              <a:t> (2016-2017)</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6771" y="1219208"/>
            <a:ext cx="2331720" cy="131094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96049" y="1218284"/>
            <a:ext cx="2331720" cy="1312720"/>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10553" y="1218285"/>
            <a:ext cx="2331720" cy="1311593"/>
          </a:xfrm>
          <a:prstGeom prst="rect">
            <a:avLst/>
          </a:prstGeom>
        </p:spPr>
      </p:pic>
      <p:sp>
        <p:nvSpPr>
          <p:cNvPr id="7" name="TextBox 6"/>
          <p:cNvSpPr txBox="1"/>
          <p:nvPr/>
        </p:nvSpPr>
        <p:spPr>
          <a:xfrm>
            <a:off x="517262" y="2604070"/>
            <a:ext cx="2530739" cy="1985159"/>
          </a:xfrm>
          <a:prstGeom prst="rect">
            <a:avLst/>
          </a:prstGeom>
          <a:noFill/>
        </p:spPr>
        <p:txBody>
          <a:bodyPr wrap="square" rtlCol="0">
            <a:spAutoFit/>
          </a:bodyPr>
          <a:lstStyle/>
          <a:p>
            <a:pPr marL="119063" indent="-119063">
              <a:spcAft>
                <a:spcPts val="600"/>
              </a:spcAft>
              <a:buClr>
                <a:schemeClr val="accent2"/>
              </a:buClr>
              <a:buFont typeface="Arial" charset="0"/>
              <a:buChar char="•"/>
            </a:pPr>
            <a:r>
              <a:rPr lang="en-US" sz="1200" dirty="0">
                <a:solidFill>
                  <a:schemeClr val="accent2"/>
                </a:solidFill>
                <a:latin typeface="Georgia" charset="0"/>
                <a:ea typeface="Georgia" charset="0"/>
                <a:cs typeface="Georgia" charset="0"/>
              </a:rPr>
              <a:t>Trained with data from human Go Players</a:t>
            </a:r>
          </a:p>
          <a:p>
            <a:pPr marL="119063" indent="-119063">
              <a:spcAft>
                <a:spcPts val="600"/>
              </a:spcAft>
              <a:buClr>
                <a:schemeClr val="accent2"/>
              </a:buClr>
              <a:buFont typeface="Arial" charset="0"/>
              <a:buChar char="•"/>
            </a:pPr>
            <a:r>
              <a:rPr lang="en-US" sz="1200" dirty="0">
                <a:solidFill>
                  <a:schemeClr val="accent2"/>
                </a:solidFill>
                <a:latin typeface="Georgia" charset="0"/>
                <a:ea typeface="Georgia" charset="0"/>
                <a:cs typeface="Georgia" charset="0"/>
              </a:rPr>
              <a:t>Uses data from playing with itself</a:t>
            </a:r>
          </a:p>
          <a:p>
            <a:pPr marL="119063" indent="-119063">
              <a:spcAft>
                <a:spcPts val="600"/>
              </a:spcAft>
              <a:buClr>
                <a:schemeClr val="accent2"/>
              </a:buClr>
              <a:buFont typeface="Arial" charset="0"/>
              <a:buChar char="•"/>
            </a:pPr>
            <a:r>
              <a:rPr lang="en-US" sz="1200" dirty="0">
                <a:latin typeface="Georgia" charset="0"/>
                <a:ea typeface="Georgia" charset="0"/>
                <a:cs typeface="Georgia" charset="0"/>
              </a:rPr>
              <a:t>Generated ’new’ moves that humans had not used</a:t>
            </a:r>
            <a:endParaRPr lang="en-US" sz="1200" dirty="0">
              <a:solidFill>
                <a:schemeClr val="accent2"/>
              </a:solidFill>
              <a:latin typeface="Georgia" charset="0"/>
              <a:ea typeface="Georgia" charset="0"/>
              <a:cs typeface="Georgia" charset="0"/>
            </a:endParaRPr>
          </a:p>
          <a:p>
            <a:pPr marL="119063" indent="-119063">
              <a:spcAft>
                <a:spcPts val="600"/>
              </a:spcAft>
              <a:buClr>
                <a:schemeClr val="accent2"/>
              </a:buClr>
              <a:buFont typeface="Arial" charset="0"/>
              <a:buChar char="•"/>
            </a:pPr>
            <a:r>
              <a:rPr lang="en-US" sz="1200" dirty="0" err="1">
                <a:solidFill>
                  <a:schemeClr val="accent2"/>
                </a:solidFill>
                <a:latin typeface="Georgia" charset="0"/>
                <a:ea typeface="Georgia" charset="0"/>
                <a:cs typeface="Georgia" charset="0"/>
              </a:rPr>
              <a:t>AlphaGo</a:t>
            </a:r>
            <a:r>
              <a:rPr lang="en-US" sz="1200" dirty="0">
                <a:solidFill>
                  <a:schemeClr val="accent2"/>
                </a:solidFill>
                <a:latin typeface="Georgia" charset="0"/>
                <a:ea typeface="Georgia" charset="0"/>
                <a:cs typeface="Georgia" charset="0"/>
              </a:rPr>
              <a:t> Lee beats Go Grandmaster Lee </a:t>
            </a:r>
            <a:r>
              <a:rPr lang="en-US" sz="1200" dirty="0" err="1">
                <a:solidFill>
                  <a:schemeClr val="accent2"/>
                </a:solidFill>
                <a:latin typeface="Georgia" charset="0"/>
                <a:ea typeface="Georgia" charset="0"/>
                <a:cs typeface="Georgia" charset="0"/>
              </a:rPr>
              <a:t>Sedol</a:t>
            </a:r>
            <a:r>
              <a:rPr lang="en-US" sz="1200" dirty="0">
                <a:solidFill>
                  <a:schemeClr val="accent2"/>
                </a:solidFill>
                <a:latin typeface="Georgia" charset="0"/>
                <a:ea typeface="Georgia" charset="0"/>
                <a:cs typeface="Georgia" charset="0"/>
              </a:rPr>
              <a:t> 4-1 in March 2016</a:t>
            </a:r>
          </a:p>
        </p:txBody>
      </p:sp>
      <p:sp>
        <p:nvSpPr>
          <p:cNvPr id="8" name="TextBox 7"/>
          <p:cNvSpPr txBox="1"/>
          <p:nvPr/>
        </p:nvSpPr>
        <p:spPr>
          <a:xfrm>
            <a:off x="3372959" y="2604070"/>
            <a:ext cx="2377901" cy="1092607"/>
          </a:xfrm>
          <a:prstGeom prst="rect">
            <a:avLst/>
          </a:prstGeom>
          <a:noFill/>
        </p:spPr>
        <p:txBody>
          <a:bodyPr wrap="square" rtlCol="0">
            <a:spAutoFit/>
          </a:bodyPr>
          <a:lstStyle/>
          <a:p>
            <a:pPr marL="119063" indent="-119063">
              <a:spcAft>
                <a:spcPts val="600"/>
              </a:spcAft>
              <a:buFont typeface="Arial" charset="0"/>
              <a:buChar char="•"/>
            </a:pPr>
            <a:r>
              <a:rPr lang="en-US" sz="1200" dirty="0">
                <a:solidFill>
                  <a:schemeClr val="accent2"/>
                </a:solidFill>
                <a:latin typeface="Georgia" charset="0"/>
                <a:ea typeface="Georgia" charset="0"/>
                <a:cs typeface="Georgia" charset="0"/>
              </a:rPr>
              <a:t>Uses just the rules of the game with no human data</a:t>
            </a:r>
          </a:p>
          <a:p>
            <a:pPr marL="119063" indent="-119063">
              <a:spcAft>
                <a:spcPts val="600"/>
              </a:spcAft>
              <a:buFont typeface="Arial" charset="0"/>
              <a:buChar char="•"/>
            </a:pPr>
            <a:r>
              <a:rPr lang="en-US" sz="1200" dirty="0" err="1">
                <a:solidFill>
                  <a:schemeClr val="accent2"/>
                </a:solidFill>
                <a:latin typeface="Georgia" charset="0"/>
                <a:ea typeface="Georgia" charset="0"/>
                <a:cs typeface="Georgia" charset="0"/>
              </a:rPr>
              <a:t>AlphaGo</a:t>
            </a:r>
            <a:r>
              <a:rPr lang="en-US" sz="1200" dirty="0">
                <a:solidFill>
                  <a:schemeClr val="accent2"/>
                </a:solidFill>
                <a:latin typeface="Georgia" charset="0"/>
                <a:ea typeface="Georgia" charset="0"/>
                <a:cs typeface="Georgia" charset="0"/>
              </a:rPr>
              <a:t> Zero beats </a:t>
            </a:r>
            <a:r>
              <a:rPr lang="en-US" sz="1200" dirty="0" err="1">
                <a:solidFill>
                  <a:schemeClr val="accent2"/>
                </a:solidFill>
                <a:latin typeface="Georgia" charset="0"/>
                <a:ea typeface="Georgia" charset="0"/>
                <a:cs typeface="Georgia" charset="0"/>
              </a:rPr>
              <a:t>AlphaGo</a:t>
            </a:r>
            <a:r>
              <a:rPr lang="en-US" sz="1200" dirty="0">
                <a:solidFill>
                  <a:schemeClr val="accent2"/>
                </a:solidFill>
                <a:latin typeface="Georgia" charset="0"/>
                <a:ea typeface="Georgia" charset="0"/>
                <a:cs typeface="Georgia" charset="0"/>
              </a:rPr>
              <a:t> Lee in 3 days of training in 2017</a:t>
            </a:r>
          </a:p>
        </p:txBody>
      </p:sp>
      <p:sp>
        <p:nvSpPr>
          <p:cNvPr id="9" name="TextBox 8"/>
          <p:cNvSpPr txBox="1"/>
          <p:nvPr/>
        </p:nvSpPr>
        <p:spPr>
          <a:xfrm>
            <a:off x="6219486" y="2604070"/>
            <a:ext cx="2313854" cy="1354217"/>
          </a:xfrm>
          <a:prstGeom prst="rect">
            <a:avLst/>
          </a:prstGeom>
          <a:noFill/>
        </p:spPr>
        <p:txBody>
          <a:bodyPr wrap="square" rtlCol="0">
            <a:spAutoFit/>
          </a:bodyPr>
          <a:lstStyle/>
          <a:p>
            <a:pPr marL="119063" indent="-119063">
              <a:spcAft>
                <a:spcPts val="600"/>
              </a:spcAft>
              <a:buFont typeface="Arial" charset="0"/>
              <a:buChar char="•"/>
            </a:pPr>
            <a:r>
              <a:rPr lang="en-US" sz="1200" dirty="0">
                <a:solidFill>
                  <a:schemeClr val="accent2"/>
                </a:solidFill>
                <a:latin typeface="Georgia" charset="0"/>
                <a:ea typeface="Georgia" charset="0"/>
                <a:cs typeface="Georgia" charset="0"/>
              </a:rPr>
              <a:t>The same program now uses the rules of Chess</a:t>
            </a:r>
          </a:p>
          <a:p>
            <a:pPr marL="119063" indent="-119063">
              <a:spcAft>
                <a:spcPts val="600"/>
              </a:spcAft>
              <a:buFont typeface="Arial" charset="0"/>
              <a:buChar char="•"/>
            </a:pPr>
            <a:r>
              <a:rPr lang="en-US" sz="1200" dirty="0" err="1">
                <a:solidFill>
                  <a:schemeClr val="accent2"/>
                </a:solidFill>
                <a:latin typeface="Georgia" charset="0"/>
                <a:ea typeface="Georgia" charset="0"/>
                <a:cs typeface="Georgia" charset="0"/>
              </a:rPr>
              <a:t>AlphaZero</a:t>
            </a:r>
            <a:r>
              <a:rPr lang="en-US" sz="1200" dirty="0">
                <a:solidFill>
                  <a:schemeClr val="accent2"/>
                </a:solidFill>
                <a:latin typeface="Georgia" charset="0"/>
                <a:ea typeface="Georgia" charset="0"/>
                <a:cs typeface="Georgia" charset="0"/>
              </a:rPr>
              <a:t> AI beats </a:t>
            </a:r>
            <a:r>
              <a:rPr lang="en-US" sz="1200" dirty="0" err="1">
                <a:solidFill>
                  <a:schemeClr val="accent2"/>
                </a:solidFill>
                <a:latin typeface="Georgia" charset="0"/>
                <a:ea typeface="Georgia" charset="0"/>
                <a:cs typeface="Georgia" charset="0"/>
              </a:rPr>
              <a:t>Stockfish</a:t>
            </a:r>
            <a:r>
              <a:rPr lang="en-US" sz="1200" dirty="0">
                <a:solidFill>
                  <a:schemeClr val="accent2"/>
                </a:solidFill>
                <a:latin typeface="Georgia" charset="0"/>
                <a:ea typeface="Georgia" charset="0"/>
                <a:cs typeface="Georgia" charset="0"/>
              </a:rPr>
              <a:t> (best Chess program) 64-36</a:t>
            </a:r>
          </a:p>
          <a:p>
            <a:pPr marL="119063" indent="-119063">
              <a:spcAft>
                <a:spcPts val="600"/>
              </a:spcAft>
              <a:buFont typeface="Arial" charset="0"/>
              <a:buChar char="•"/>
            </a:pPr>
            <a:r>
              <a:rPr lang="en-US" sz="1200" dirty="0">
                <a:solidFill>
                  <a:schemeClr val="accent2"/>
                </a:solidFill>
                <a:latin typeface="Georgia" charset="0"/>
                <a:ea typeface="Georgia" charset="0"/>
                <a:cs typeface="Georgia" charset="0"/>
              </a:rPr>
              <a:t>System was trained in 4 hours using 5,000 TPUs</a:t>
            </a:r>
          </a:p>
        </p:txBody>
      </p:sp>
      <p:sp>
        <p:nvSpPr>
          <p:cNvPr id="13" name="Shape 706">
            <a:extLst>
              <a:ext uri="{FF2B5EF4-FFF2-40B4-BE49-F238E27FC236}">
                <a16:creationId xmlns="" xmlns:a16="http://schemas.microsoft.com/office/drawing/2014/main" id="{4ECFD526-E526-274D-A08D-03A1120CB480}"/>
              </a:ext>
            </a:extLst>
          </p:cNvPr>
          <p:cNvSpPr txBox="1">
            <a:spLocks noGrp="1"/>
          </p:cNvSpPr>
          <p:nvPr>
            <p:ph type="sldNum" idx="12"/>
          </p:nvPr>
        </p:nvSpPr>
        <p:spPr>
          <a:xfrm>
            <a:off x="6700838" y="4770007"/>
            <a:ext cx="2133600" cy="123000"/>
          </a:xfrm>
          <a:prstGeom prst="rect">
            <a:avLst/>
          </a:prstGeom>
          <a:noFill/>
          <a:ln>
            <a:noFill/>
          </a:ln>
        </p:spPr>
        <p:txBody>
          <a:bodyPr spcFirstLastPara="1" wrap="square" lIns="0" tIns="0" rIns="0" bIns="0" anchor="ctr" anchorCtr="0">
            <a:noAutofit/>
          </a:bodyPr>
          <a:lstStyle>
            <a:lvl1pPr marL="0" marR="0" lvl="0" indent="0" algn="r" rtl="0">
              <a:spcBef>
                <a:spcPts val="0"/>
              </a:spcBef>
              <a:buNone/>
              <a:defRPr sz="800">
                <a:solidFill>
                  <a:schemeClr val="dk1"/>
                </a:solidFill>
                <a:latin typeface="Arial"/>
                <a:ea typeface="Arial"/>
                <a:cs typeface="Arial"/>
                <a:sym typeface="Arial"/>
              </a:defRPr>
            </a:lvl1pPr>
            <a:lvl2pPr marL="0" marR="0" lvl="1" indent="0" algn="r" rtl="0">
              <a:spcBef>
                <a:spcPts val="0"/>
              </a:spcBef>
              <a:buNone/>
              <a:defRPr sz="800">
                <a:solidFill>
                  <a:schemeClr val="dk1"/>
                </a:solidFill>
                <a:latin typeface="Arial"/>
                <a:ea typeface="Arial"/>
                <a:cs typeface="Arial"/>
                <a:sym typeface="Arial"/>
              </a:defRPr>
            </a:lvl2pPr>
            <a:lvl3pPr marL="0" marR="0" lvl="2" indent="0" algn="r" rtl="0">
              <a:spcBef>
                <a:spcPts val="0"/>
              </a:spcBef>
              <a:buNone/>
              <a:defRPr sz="800">
                <a:solidFill>
                  <a:schemeClr val="dk1"/>
                </a:solidFill>
                <a:latin typeface="Arial"/>
                <a:ea typeface="Arial"/>
                <a:cs typeface="Arial"/>
                <a:sym typeface="Arial"/>
              </a:defRPr>
            </a:lvl3pPr>
            <a:lvl4pPr marL="0" marR="0" lvl="3" indent="0" algn="r" rtl="0">
              <a:spcBef>
                <a:spcPts val="0"/>
              </a:spcBef>
              <a:buNone/>
              <a:defRPr sz="800">
                <a:solidFill>
                  <a:schemeClr val="dk1"/>
                </a:solidFill>
                <a:latin typeface="Arial"/>
                <a:ea typeface="Arial"/>
                <a:cs typeface="Arial"/>
                <a:sym typeface="Arial"/>
              </a:defRPr>
            </a:lvl4pPr>
            <a:lvl5pPr marL="0" marR="0" lvl="4" indent="0" algn="r" rtl="0">
              <a:spcBef>
                <a:spcPts val="0"/>
              </a:spcBef>
              <a:buNone/>
              <a:defRPr sz="800">
                <a:solidFill>
                  <a:schemeClr val="dk1"/>
                </a:solidFill>
                <a:latin typeface="Arial"/>
                <a:ea typeface="Arial"/>
                <a:cs typeface="Arial"/>
                <a:sym typeface="Arial"/>
              </a:defRPr>
            </a:lvl5pPr>
            <a:lvl6pPr marL="0" marR="0" lvl="5" indent="0" algn="r" rtl="0">
              <a:spcBef>
                <a:spcPts val="0"/>
              </a:spcBef>
              <a:buNone/>
              <a:defRPr sz="800">
                <a:solidFill>
                  <a:schemeClr val="dk1"/>
                </a:solidFill>
                <a:latin typeface="Arial"/>
                <a:ea typeface="Arial"/>
                <a:cs typeface="Arial"/>
                <a:sym typeface="Arial"/>
              </a:defRPr>
            </a:lvl6pPr>
            <a:lvl7pPr marL="0" marR="0" lvl="6" indent="0" algn="r" rtl="0">
              <a:spcBef>
                <a:spcPts val="0"/>
              </a:spcBef>
              <a:buNone/>
              <a:defRPr sz="800">
                <a:solidFill>
                  <a:schemeClr val="dk1"/>
                </a:solidFill>
                <a:latin typeface="Arial"/>
                <a:ea typeface="Arial"/>
                <a:cs typeface="Arial"/>
                <a:sym typeface="Arial"/>
              </a:defRPr>
            </a:lvl7pPr>
            <a:lvl8pPr marL="0" marR="0" lvl="7" indent="0" algn="r" rtl="0">
              <a:spcBef>
                <a:spcPts val="0"/>
              </a:spcBef>
              <a:buNone/>
              <a:defRPr sz="800">
                <a:solidFill>
                  <a:schemeClr val="dk1"/>
                </a:solidFill>
                <a:latin typeface="Arial"/>
                <a:ea typeface="Arial"/>
                <a:cs typeface="Arial"/>
                <a:sym typeface="Arial"/>
              </a:defRPr>
            </a:lvl8pPr>
            <a:lvl9pPr marL="0" marR="0" lvl="8" indent="0" algn="r" rtl="0">
              <a:spcBef>
                <a:spcPts val="0"/>
              </a:spcBef>
              <a:buNone/>
              <a:defRPr sz="800">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461437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A3A3A3"/>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subTnLst>
                                    <p:animClr clrSpc="rgb" dir="cw">
                                      <p:cBhvr override="childStyle">
                                        <p:cTn dur="1" fill="hold" display="0" masterRel="nextClick" afterEffect="1"/>
                                        <p:tgtEl>
                                          <p:spTgt spid="8"/>
                                        </p:tgtEl>
                                        <p:attrNameLst>
                                          <p:attrName>ppt_c</p:attrName>
                                        </p:attrNameLst>
                                      </p:cBhvr>
                                      <p:to>
                                        <a:srgbClr val="A3A3A3"/>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92"/>
        <p:cNvGrpSpPr/>
        <p:nvPr/>
      </p:nvGrpSpPr>
      <p:grpSpPr>
        <a:xfrm>
          <a:off x="0" y="0"/>
          <a:ext cx="0" cy="0"/>
          <a:chOff x="0" y="0"/>
          <a:chExt cx="0" cy="0"/>
        </a:xfrm>
      </p:grpSpPr>
      <p:sp>
        <p:nvSpPr>
          <p:cNvPr id="3593" name="Google Shape;3593;p457"/>
          <p:cNvSpPr/>
          <p:nvPr/>
        </p:nvSpPr>
        <p:spPr>
          <a:xfrm>
            <a:off x="1588" y="1588"/>
            <a:ext cx="1500" cy="15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94" name="Google Shape;3594;p457"/>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11</a:t>
            </a:fld>
            <a:endParaRPr sz="600" b="0" i="0" u="none" strike="noStrike" cap="none">
              <a:solidFill>
                <a:schemeClr val="lt2"/>
              </a:solidFill>
              <a:latin typeface="Arial"/>
              <a:ea typeface="Arial"/>
              <a:cs typeface="Arial"/>
              <a:sym typeface="Arial"/>
            </a:endParaRPr>
          </a:p>
        </p:txBody>
      </p:sp>
      <p:sp>
        <p:nvSpPr>
          <p:cNvPr id="3595" name="Google Shape;3595;p457"/>
          <p:cNvSpPr txBox="1">
            <a:spLocks noGrp="1"/>
          </p:cNvSpPr>
          <p:nvPr>
            <p:ph type="title"/>
          </p:nvPr>
        </p:nvSpPr>
        <p:spPr>
          <a:xfrm>
            <a:off x="309563" y="219983"/>
            <a:ext cx="8526300" cy="632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1800"/>
              <a:buFont typeface="Georgia"/>
              <a:buNone/>
            </a:pPr>
            <a:r>
              <a:rPr lang="en-US" sz="2000" b="0" i="0" u="none" strike="noStrike" cap="none">
                <a:solidFill>
                  <a:schemeClr val="dk1"/>
                </a:solidFill>
                <a:latin typeface="Georgia"/>
                <a:ea typeface="Georgia"/>
                <a:cs typeface="Georgia"/>
                <a:sym typeface="Georgia"/>
              </a:rPr>
              <a:t>AI will contribute to substantial gains in productivity and consumption</a:t>
            </a:r>
            <a:endParaRPr sz="2000" b="0" i="0" u="none" strike="noStrike" cap="none">
              <a:solidFill>
                <a:schemeClr val="dk1"/>
              </a:solidFill>
              <a:latin typeface="Georgia"/>
              <a:ea typeface="Georgia"/>
              <a:cs typeface="Georgia"/>
              <a:sym typeface="Georgia"/>
            </a:endParaRPr>
          </a:p>
        </p:txBody>
      </p:sp>
      <p:sp>
        <p:nvSpPr>
          <p:cNvPr id="3596" name="Google Shape;3596;p457"/>
          <p:cNvSpPr txBox="1"/>
          <p:nvPr/>
        </p:nvSpPr>
        <p:spPr>
          <a:xfrm rot="-5400000">
            <a:off x="-477896" y="2958000"/>
            <a:ext cx="1989600" cy="400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
              <a:buFont typeface="Arial"/>
              <a:buNone/>
            </a:pPr>
            <a:r>
              <a:rPr lang="en-US" sz="1100" b="1" i="0" u="none" strike="noStrike" cap="none">
                <a:solidFill>
                  <a:schemeClr val="dk1"/>
                </a:solidFill>
                <a:latin typeface="Arial"/>
                <a:ea typeface="Arial"/>
                <a:cs typeface="Arial"/>
                <a:sym typeface="Arial"/>
              </a:rPr>
              <a:t>Global GDP uplift due to AI </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
              <a:buFont typeface="Arial"/>
              <a:buNone/>
            </a:pPr>
            <a:r>
              <a:rPr lang="en-US" sz="1100" b="1" i="0" u="none" strike="noStrike" cap="none">
                <a:solidFill>
                  <a:schemeClr val="dk1"/>
                </a:solidFill>
                <a:latin typeface="Arial"/>
                <a:ea typeface="Arial"/>
                <a:cs typeface="Arial"/>
                <a:sym typeface="Arial"/>
              </a:rPr>
              <a:t>($ in trillions)</a:t>
            </a:r>
            <a:endParaRPr sz="1100" b="0" i="0" u="none" strike="noStrike" cap="none">
              <a:solidFill>
                <a:srgbClr val="000000"/>
              </a:solidFill>
              <a:latin typeface="Arial"/>
              <a:ea typeface="Arial"/>
              <a:cs typeface="Arial"/>
              <a:sym typeface="Arial"/>
            </a:endParaRPr>
          </a:p>
        </p:txBody>
      </p:sp>
      <p:sp>
        <p:nvSpPr>
          <p:cNvPr id="3597" name="Google Shape;3597;p457"/>
          <p:cNvSpPr txBox="1"/>
          <p:nvPr/>
        </p:nvSpPr>
        <p:spPr>
          <a:xfrm>
            <a:off x="7324163" y="2146581"/>
            <a:ext cx="1443600" cy="2206200"/>
          </a:xfrm>
          <a:prstGeom prst="rect">
            <a:avLst/>
          </a:prstGeom>
          <a:noFill/>
          <a:ln w="9525" cap="flat" cmpd="sng">
            <a:solidFill>
              <a:srgbClr val="BFBFBF"/>
            </a:solidFill>
            <a:prstDash val="solid"/>
            <a:round/>
            <a:headEnd type="none" w="sm" len="sm"/>
            <a:tailEnd type="none" w="sm" len="sm"/>
          </a:ln>
        </p:spPr>
        <p:txBody>
          <a:bodyPr spcFirstLastPara="1" wrap="square" lIns="72000" tIns="72000" rIns="36000" bIns="0" anchor="t" anchorCtr="0">
            <a:noAutofit/>
          </a:bodyPr>
          <a:lstStyle/>
          <a:p>
            <a:pPr marL="0" marR="0" lvl="0" indent="0" algn="l" rtl="0">
              <a:lnSpc>
                <a:spcPct val="100000"/>
              </a:lnSpc>
              <a:spcBef>
                <a:spcPts val="0"/>
              </a:spcBef>
              <a:spcAft>
                <a:spcPts val="0"/>
              </a:spcAft>
              <a:buClr>
                <a:srgbClr val="000000"/>
              </a:buClr>
              <a:buSzPts val="350"/>
              <a:buFont typeface="Arial"/>
              <a:buNone/>
            </a:pPr>
            <a:r>
              <a:rPr lang="en-US" sz="1400" b="1" i="0" u="none" strike="noStrike" cap="none">
                <a:solidFill>
                  <a:schemeClr val="dk1"/>
                </a:solidFill>
                <a:latin typeface="Arial"/>
                <a:ea typeface="Arial"/>
                <a:cs typeface="Arial"/>
                <a:sym typeface="Arial"/>
              </a:rPr>
              <a:t>2030 IMPACT: $15.7T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lt1"/>
              </a:solidFill>
              <a:latin typeface="Arial"/>
              <a:ea typeface="Arial"/>
              <a:cs typeface="Arial"/>
              <a:sym typeface="Arial"/>
            </a:endParaRPr>
          </a:p>
        </p:txBody>
      </p:sp>
      <p:sp>
        <p:nvSpPr>
          <p:cNvPr id="3598" name="Google Shape;3598;p457"/>
          <p:cNvSpPr txBox="1"/>
          <p:nvPr/>
        </p:nvSpPr>
        <p:spPr>
          <a:xfrm>
            <a:off x="7366231" y="2754967"/>
            <a:ext cx="14436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3"/>
              <a:buFont typeface="Arial"/>
              <a:buNone/>
            </a:pPr>
            <a:r>
              <a:rPr lang="en-US" sz="1100" b="0" i="0" u="none" strike="noStrike" cap="none">
                <a:solidFill>
                  <a:schemeClr val="dk1"/>
                </a:solidFill>
                <a:latin typeface="Arial"/>
                <a:ea typeface="Arial"/>
                <a:cs typeface="Arial"/>
                <a:sym typeface="Arial"/>
              </a:rPr>
              <a:t>Consumption Contribution: </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50"/>
              <a:buFont typeface="Arial"/>
              <a:buNone/>
            </a:pPr>
            <a:r>
              <a:rPr lang="en-US" b="1" i="0" u="none" strike="noStrike" cap="none">
                <a:solidFill>
                  <a:schemeClr val="dk2"/>
                </a:solidFill>
                <a:latin typeface="Arial"/>
                <a:ea typeface="Arial"/>
                <a:cs typeface="Arial"/>
                <a:sym typeface="Arial"/>
              </a:rPr>
              <a:t>60%</a:t>
            </a:r>
            <a:endParaRPr b="0" i="0" u="none" strike="noStrike" cap="none">
              <a:solidFill>
                <a:srgbClr val="000000"/>
              </a:solidFill>
              <a:latin typeface="Arial"/>
              <a:ea typeface="Arial"/>
              <a:cs typeface="Arial"/>
              <a:sym typeface="Arial"/>
            </a:endParaRPr>
          </a:p>
        </p:txBody>
      </p:sp>
      <p:sp>
        <p:nvSpPr>
          <p:cNvPr id="3599" name="Google Shape;3599;p457"/>
          <p:cNvSpPr txBox="1"/>
          <p:nvPr/>
        </p:nvSpPr>
        <p:spPr>
          <a:xfrm>
            <a:off x="309562" y="4634413"/>
            <a:ext cx="8542337" cy="20030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75"/>
              <a:buFont typeface="Arial"/>
              <a:buNone/>
            </a:pPr>
            <a:r>
              <a:rPr lang="en-US" sz="700" b="0" i="0" u="none" strike="noStrike" cap="none" dirty="0">
                <a:solidFill>
                  <a:srgbClr val="404041"/>
                </a:solidFill>
                <a:latin typeface="Arial"/>
                <a:ea typeface="Arial"/>
                <a:cs typeface="Arial"/>
                <a:sym typeface="Arial"/>
              </a:rPr>
              <a:t>Source: </a:t>
            </a:r>
            <a:r>
              <a:rPr lang="en-US" sz="700" b="0" i="0" u="none" strike="noStrike" cap="none" dirty="0">
                <a:solidFill>
                  <a:srgbClr val="404041"/>
                </a:solidFill>
                <a:latin typeface="Arial"/>
                <a:ea typeface="Arial"/>
                <a:cs typeface="Arial"/>
                <a:sym typeface="Arial"/>
                <a:hlinkClick r:id="rId3"/>
              </a:rPr>
              <a:t>Sizing the Prize</a:t>
            </a:r>
            <a:r>
              <a:rPr lang="en-US" sz="700" b="0" i="0" u="none" strike="noStrike" cap="none" dirty="0">
                <a:solidFill>
                  <a:srgbClr val="404041"/>
                </a:solidFill>
                <a:latin typeface="Arial"/>
                <a:ea typeface="Arial"/>
                <a:cs typeface="Arial"/>
                <a:sym typeface="Arial"/>
              </a:rPr>
              <a:t>, PwC Report, 2017; </a:t>
            </a:r>
            <a:r>
              <a:rPr lang="en-US" sz="700" b="0" i="0" u="none" strike="noStrike" cap="none" dirty="0">
                <a:solidFill>
                  <a:srgbClr val="404041"/>
                </a:solidFill>
                <a:latin typeface="Arial"/>
                <a:ea typeface="Arial"/>
                <a:cs typeface="Arial"/>
                <a:sym typeface="Arial"/>
                <a:hlinkClick r:id="rId4"/>
              </a:rPr>
              <a:t>A CPA’s Introduction to AI: From Algorithms to Deep Learning, What you need to know</a:t>
            </a:r>
            <a:r>
              <a:rPr lang="en-US" sz="700" b="0" i="0" u="none" strike="noStrike" cap="none" dirty="0">
                <a:solidFill>
                  <a:srgbClr val="404041"/>
                </a:solidFill>
                <a:latin typeface="Arial"/>
                <a:ea typeface="Arial"/>
                <a:cs typeface="Arial"/>
                <a:sym typeface="Arial"/>
              </a:rPr>
              <a:t>, CPA of Canada, 2019.  </a:t>
            </a:r>
            <a:endParaRPr sz="1400" b="0" i="0" u="none" strike="noStrike" cap="none" dirty="0">
              <a:solidFill>
                <a:srgbClr val="000000"/>
              </a:solidFill>
              <a:latin typeface="Arial"/>
              <a:ea typeface="Arial"/>
              <a:cs typeface="Arial"/>
              <a:sym typeface="Arial"/>
            </a:endParaRPr>
          </a:p>
        </p:txBody>
      </p:sp>
      <p:sp>
        <p:nvSpPr>
          <p:cNvPr id="3600" name="Google Shape;3600;p457"/>
          <p:cNvSpPr txBox="1"/>
          <p:nvPr/>
        </p:nvSpPr>
        <p:spPr>
          <a:xfrm>
            <a:off x="7366231" y="3539089"/>
            <a:ext cx="14436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63"/>
              <a:buFont typeface="Arial"/>
              <a:buNone/>
            </a:pPr>
            <a:r>
              <a:rPr lang="en-US" sz="1100" b="0" i="0" u="none" strike="noStrike" cap="none">
                <a:solidFill>
                  <a:schemeClr val="dk1"/>
                </a:solidFill>
                <a:latin typeface="Arial"/>
                <a:ea typeface="Arial"/>
                <a:cs typeface="Arial"/>
                <a:sym typeface="Arial"/>
              </a:rPr>
              <a:t>Productivity Contribution: </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50"/>
              <a:buFont typeface="Arial"/>
              <a:buNone/>
            </a:pPr>
            <a:r>
              <a:rPr lang="en-US" b="1" i="0" u="none" strike="noStrike" cap="none">
                <a:solidFill>
                  <a:schemeClr val="dk2"/>
                </a:solidFill>
                <a:latin typeface="Arial"/>
                <a:ea typeface="Arial"/>
                <a:cs typeface="Arial"/>
                <a:sym typeface="Arial"/>
              </a:rPr>
              <a:t>40%</a:t>
            </a:r>
            <a:endParaRPr b="0" i="0" u="none" strike="noStrike" cap="none">
              <a:solidFill>
                <a:srgbClr val="000000"/>
              </a:solidFill>
              <a:latin typeface="Arial"/>
              <a:ea typeface="Arial"/>
              <a:cs typeface="Arial"/>
              <a:sym typeface="Arial"/>
            </a:endParaRPr>
          </a:p>
        </p:txBody>
      </p:sp>
      <p:sp>
        <p:nvSpPr>
          <p:cNvPr id="3601" name="Google Shape;3601;p457"/>
          <p:cNvSpPr txBox="1"/>
          <p:nvPr/>
        </p:nvSpPr>
        <p:spPr>
          <a:xfrm>
            <a:off x="406848" y="1794156"/>
            <a:ext cx="2574600" cy="216900"/>
          </a:xfrm>
          <a:prstGeom prst="rect">
            <a:avLst/>
          </a:prstGeom>
          <a:solidFill>
            <a:schemeClr val="lt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00"/>
              <a:buFont typeface="Arial"/>
              <a:buNone/>
            </a:pPr>
            <a:r>
              <a:rPr lang="en-US" sz="1100" b="1" i="0" u="none" strike="noStrike" cap="none">
                <a:solidFill>
                  <a:schemeClr val="dk2"/>
                </a:solidFill>
                <a:latin typeface="Arial"/>
                <a:ea typeface="Arial"/>
                <a:cs typeface="Arial"/>
                <a:sym typeface="Arial"/>
              </a:rPr>
              <a:t>Global GDP Impact of AI through 2030</a:t>
            </a:r>
            <a:endParaRPr sz="1050" b="0" i="0" u="none" strike="noStrike" cap="none">
              <a:solidFill>
                <a:schemeClr val="dk2"/>
              </a:solidFill>
              <a:latin typeface="Arial"/>
              <a:ea typeface="Arial"/>
              <a:cs typeface="Arial"/>
              <a:sym typeface="Arial"/>
            </a:endParaRPr>
          </a:p>
        </p:txBody>
      </p:sp>
      <p:cxnSp>
        <p:nvCxnSpPr>
          <p:cNvPr id="3602" name="Google Shape;3602;p457"/>
          <p:cNvCxnSpPr/>
          <p:nvPr/>
        </p:nvCxnSpPr>
        <p:spPr>
          <a:xfrm>
            <a:off x="7196370" y="2146581"/>
            <a:ext cx="0" cy="2206200"/>
          </a:xfrm>
          <a:prstGeom prst="straightConnector1">
            <a:avLst/>
          </a:prstGeom>
          <a:noFill/>
          <a:ln w="9525" cap="flat" cmpd="sng">
            <a:solidFill>
              <a:srgbClr val="D8D8D8"/>
            </a:solidFill>
            <a:prstDash val="solid"/>
            <a:round/>
            <a:headEnd type="none" w="sm" len="sm"/>
            <a:tailEnd type="none" w="sm" len="sm"/>
          </a:ln>
        </p:spPr>
      </p:cxnSp>
      <p:sp>
        <p:nvSpPr>
          <p:cNvPr id="3603" name="Google Shape;3603;p457"/>
          <p:cNvSpPr/>
          <p:nvPr/>
        </p:nvSpPr>
        <p:spPr>
          <a:xfrm flipH="1">
            <a:off x="7088277" y="3060498"/>
            <a:ext cx="174768" cy="244677"/>
          </a:xfrm>
          <a:custGeom>
            <a:avLst/>
            <a:gdLst/>
            <a:ahLst/>
            <a:cxnLst/>
            <a:rect l="l" t="t" r="r" b="b"/>
            <a:pathLst>
              <a:path w="115" h="161" extrusionOk="0">
                <a:moveTo>
                  <a:pt x="0" y="0"/>
                </a:moveTo>
                <a:lnTo>
                  <a:pt x="0" y="161"/>
                </a:lnTo>
                <a:lnTo>
                  <a:pt x="115" y="81"/>
                </a:lnTo>
                <a:lnTo>
                  <a:pt x="0" y="0"/>
                </a:lnTo>
                <a:close/>
              </a:path>
            </a:pathLst>
          </a:custGeom>
          <a:solidFill>
            <a:srgbClr val="BFBFBF"/>
          </a:solidFill>
          <a:ln w="19050" cap="flat" cmpd="sng">
            <a:solidFill>
              <a:schemeClr val="lt1"/>
            </a:solidFill>
            <a:prstDash val="solid"/>
            <a:round/>
            <a:headEnd type="none" w="sm" len="sm"/>
            <a:tailEnd type="none" w="sm" len="sm"/>
          </a:ln>
        </p:spPr>
        <p:txBody>
          <a:bodyPr spcFirstLastPara="1" wrap="square" lIns="106925" tIns="53450" rIns="106925" bIns="53450" anchor="t" anchorCtr="0">
            <a:noAutofit/>
          </a:bodyPr>
          <a:lstStyle/>
          <a:p>
            <a:pPr marL="0" marR="0" lvl="0" indent="0" algn="l" rtl="0">
              <a:lnSpc>
                <a:spcPct val="100000"/>
              </a:lnSpc>
              <a:spcBef>
                <a:spcPts val="0"/>
              </a:spcBef>
              <a:spcAft>
                <a:spcPts val="0"/>
              </a:spcAft>
              <a:buNone/>
            </a:pPr>
            <a:endParaRPr sz="2339" b="0" i="0" u="none" strike="noStrike" cap="none">
              <a:solidFill>
                <a:srgbClr val="000000"/>
              </a:solidFill>
              <a:latin typeface="Arial"/>
              <a:ea typeface="Arial"/>
              <a:cs typeface="Arial"/>
              <a:sym typeface="Arial"/>
            </a:endParaRPr>
          </a:p>
        </p:txBody>
      </p:sp>
      <p:pic>
        <p:nvPicPr>
          <p:cNvPr id="3604" name="Google Shape;3604;p457"/>
          <p:cNvPicPr preferRelativeResize="0"/>
          <p:nvPr/>
        </p:nvPicPr>
        <p:blipFill>
          <a:blip r:embed="rId5" cstate="email">
            <a:alphaModFix/>
            <a:extLst>
              <a:ext uri="{28A0092B-C50C-407E-A947-70E740481C1C}">
                <a14:useLocalDpi xmlns:a14="http://schemas.microsoft.com/office/drawing/2010/main"/>
              </a:ext>
            </a:extLst>
          </a:blip>
          <a:stretch>
            <a:fillRect/>
          </a:stretch>
        </p:blipFill>
        <p:spPr>
          <a:xfrm>
            <a:off x="869403" y="2315763"/>
            <a:ext cx="6066473" cy="2026084"/>
          </a:xfrm>
          <a:prstGeom prst="rect">
            <a:avLst/>
          </a:prstGeom>
          <a:noFill/>
          <a:ln>
            <a:noFill/>
          </a:ln>
        </p:spPr>
      </p:pic>
      <p:sp>
        <p:nvSpPr>
          <p:cNvPr id="3605" name="Google Shape;3605;p457"/>
          <p:cNvSpPr txBox="1"/>
          <p:nvPr/>
        </p:nvSpPr>
        <p:spPr>
          <a:xfrm>
            <a:off x="309561" y="1208347"/>
            <a:ext cx="8524800" cy="215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solidFill>
                  <a:schemeClr val="dk2"/>
                </a:solidFill>
              </a:rPr>
              <a:t>Are you ready to exploit the opportunities from AI &amp; overcome the challenges?</a:t>
            </a:r>
            <a:br>
              <a:rPr lang="en-US" b="1">
                <a:solidFill>
                  <a:schemeClr val="dk2"/>
                </a:solidFill>
              </a:rPr>
            </a:br>
            <a:endParaRPr b="1" i="0" u="none" strike="noStrike" cap="none">
              <a:solidFill>
                <a:schemeClr val="dk2"/>
              </a:solidFill>
              <a:latin typeface="Arial"/>
              <a:ea typeface="Arial"/>
              <a:cs typeface="Arial"/>
              <a:sym typeface="Arial"/>
            </a:endParaRPr>
          </a:p>
        </p:txBody>
      </p:sp>
    </p:spTree>
    <p:extLst>
      <p:ext uri="{BB962C8B-B14F-4D97-AF65-F5344CB8AC3E}">
        <p14:creationId xmlns:p14="http://schemas.microsoft.com/office/powerpoint/2010/main" val="2631666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03"/>
        <p:cNvGrpSpPr/>
        <p:nvPr/>
      </p:nvGrpSpPr>
      <p:grpSpPr>
        <a:xfrm>
          <a:off x="0" y="0"/>
          <a:ext cx="0" cy="0"/>
          <a:chOff x="0" y="0"/>
          <a:chExt cx="0" cy="0"/>
        </a:xfrm>
      </p:grpSpPr>
      <p:sp>
        <p:nvSpPr>
          <p:cNvPr id="3604" name="Google Shape;3604;p344"/>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pPr>
              <a:buSzPts val="1100"/>
            </a:pPr>
            <a:fld id="{00000000-1234-1234-1234-123412341234}" type="slidenum">
              <a:rPr lang="en-US"/>
              <a:pPr>
                <a:buSzPts val="1100"/>
              </a:pPr>
              <a:t>12</a:t>
            </a:fld>
            <a:endParaRPr dirty="0"/>
          </a:p>
        </p:txBody>
      </p:sp>
      <p:sp>
        <p:nvSpPr>
          <p:cNvPr id="3605" name="Google Shape;3605;p344"/>
          <p:cNvSpPr txBox="1">
            <a:spLocks noGrp="1"/>
          </p:cNvSpPr>
          <p:nvPr>
            <p:ph type="title"/>
          </p:nvPr>
        </p:nvSpPr>
        <p:spPr>
          <a:xfrm>
            <a:off x="333595" y="114956"/>
            <a:ext cx="8511713" cy="718755"/>
          </a:xfrm>
          <a:prstGeom prst="rect">
            <a:avLst/>
          </a:prstGeom>
          <a:noFill/>
          <a:ln>
            <a:noFill/>
          </a:ln>
        </p:spPr>
        <p:txBody>
          <a:bodyPr spcFirstLastPara="1" wrap="square" lIns="0" tIns="0" rIns="0" bIns="0" anchor="b" anchorCtr="0">
            <a:noAutofit/>
          </a:bodyPr>
          <a:lstStyle/>
          <a:p>
            <a:pPr>
              <a:buSzPts val="1900"/>
            </a:pPr>
            <a:r>
              <a:rPr lang="en-US" sz="1800" dirty="0">
                <a:solidFill>
                  <a:schemeClr val="tx1"/>
                </a:solidFill>
              </a:rPr>
              <a:t>Artificial intelligence </a:t>
            </a:r>
            <a:r>
              <a:rPr lang="en-US" sz="1800" dirty="0"/>
              <a:t>is growing and is here to stay. It will impact all geographies and sectors.</a:t>
            </a:r>
            <a:endParaRPr sz="1800" dirty="0"/>
          </a:p>
        </p:txBody>
      </p:sp>
      <p:pic>
        <p:nvPicPr>
          <p:cNvPr id="3606" name="Google Shape;3606;p34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09821" y="1430512"/>
            <a:ext cx="3263382" cy="3172144"/>
          </a:xfrm>
          <a:prstGeom prst="rect">
            <a:avLst/>
          </a:prstGeom>
          <a:noFill/>
          <a:ln>
            <a:noFill/>
          </a:ln>
        </p:spPr>
      </p:pic>
      <p:graphicFrame>
        <p:nvGraphicFramePr>
          <p:cNvPr id="3607" name="Google Shape;3607;p344"/>
          <p:cNvGraphicFramePr/>
          <p:nvPr>
            <p:extLst/>
          </p:nvPr>
        </p:nvGraphicFramePr>
        <p:xfrm>
          <a:off x="4685715" y="1783021"/>
          <a:ext cx="3193913" cy="2244892"/>
        </p:xfrm>
        <a:graphic>
          <a:graphicData uri="http://schemas.openxmlformats.org/drawingml/2006/table">
            <a:tbl>
              <a:tblPr firstRow="1" bandRow="1">
                <a:noFill/>
              </a:tblPr>
              <a:tblGrid>
                <a:gridCol w="1492238">
                  <a:extLst>
                    <a:ext uri="{9D8B030D-6E8A-4147-A177-3AD203B41FA5}">
                      <a16:colId xmlns="" xmlns:a16="http://schemas.microsoft.com/office/drawing/2014/main" val="20000"/>
                    </a:ext>
                  </a:extLst>
                </a:gridCol>
                <a:gridCol w="1701675">
                  <a:extLst>
                    <a:ext uri="{9D8B030D-6E8A-4147-A177-3AD203B41FA5}">
                      <a16:colId xmlns="" xmlns:a16="http://schemas.microsoft.com/office/drawing/2014/main" val="20001"/>
                    </a:ext>
                  </a:extLst>
                </a:gridCol>
              </a:tblGrid>
              <a:tr h="271256">
                <a:tc>
                  <a:txBody>
                    <a:bodyPr/>
                    <a:lstStyle/>
                    <a:p>
                      <a:pPr marL="0" marR="0" lvl="0" indent="0" algn="l" rtl="0">
                        <a:lnSpc>
                          <a:spcPct val="100000"/>
                        </a:lnSpc>
                        <a:spcBef>
                          <a:spcPts val="0"/>
                        </a:spcBef>
                        <a:spcAft>
                          <a:spcPts val="0"/>
                        </a:spcAft>
                        <a:buClr>
                          <a:srgbClr val="000000"/>
                        </a:buClr>
                        <a:buSzPts val="1300"/>
                        <a:buFont typeface="Arial"/>
                        <a:buNone/>
                      </a:pPr>
                      <a:r>
                        <a:rPr lang="en-US" sz="1000" b="1" u="none" strike="noStrike" cap="none"/>
                        <a:t>Sector</a:t>
                      </a:r>
                      <a:endParaRPr sz="1000" b="1" u="none" strike="noStrike" cap="none">
                        <a:solidFill>
                          <a:schemeClr val="lt2"/>
                        </a:solidFill>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300"/>
                        <a:buFont typeface="Arial"/>
                        <a:buNone/>
                      </a:pPr>
                      <a:r>
                        <a:rPr lang="en-US" sz="1000" b="1" u="none" strike="noStrike" cap="none" dirty="0"/>
                        <a:t>$ trillion</a:t>
                      </a:r>
                      <a:endParaRPr sz="1000" b="1" u="none" strike="noStrike" cap="none" dirty="0">
                        <a:solidFill>
                          <a:schemeClr val="lt2"/>
                        </a:solidFill>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Healthcare</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$5.1</a:t>
                      </a:r>
                      <a:endParaRPr sz="1400"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882974795"/>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Manufacturing</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$4.0</a:t>
                      </a:r>
                      <a:endParaRPr sz="1400" b="1"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Financial Services</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a:solidFill>
                            <a:schemeClr val="tx1"/>
                          </a:solidFill>
                          <a:latin typeface="Georgia" panose="02040502050405020303" pitchFamily="18" charset="0"/>
                          <a:ea typeface="Georgia"/>
                          <a:cs typeface="Georgia"/>
                          <a:sym typeface="Georgia"/>
                        </a:rPr>
                        <a:t>$2.1</a:t>
                      </a:r>
                      <a:endParaRPr sz="1400" u="none" strike="noStrike" cap="none">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Retail</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$2.0</a:t>
                      </a:r>
                      <a:endParaRPr sz="1400"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Energy</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$1.7</a:t>
                      </a:r>
                      <a:endParaRPr sz="1400" b="1"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3243684833"/>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dirty="0">
                          <a:solidFill>
                            <a:schemeClr val="tx1"/>
                          </a:solidFill>
                          <a:latin typeface="Georgia" panose="02040502050405020303" pitchFamily="18" charset="0"/>
                        </a:rPr>
                        <a:t>Transport &amp; Logistics</a:t>
                      </a:r>
                      <a:endParaRPr sz="1000" u="none" strike="noStrike" cap="none" dirty="0">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$0.6</a:t>
                      </a:r>
                      <a:endParaRPr sz="1400"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281475">
                <a:tc>
                  <a:txBody>
                    <a:bodyPr/>
                    <a:lstStyle/>
                    <a:p>
                      <a:pPr marL="0" marR="0" lvl="0" indent="0" algn="l" rtl="0">
                        <a:lnSpc>
                          <a:spcPct val="100000"/>
                        </a:lnSpc>
                        <a:spcBef>
                          <a:spcPts val="0"/>
                        </a:spcBef>
                        <a:spcAft>
                          <a:spcPts val="0"/>
                        </a:spcAft>
                        <a:buClr>
                          <a:srgbClr val="000000"/>
                        </a:buClr>
                        <a:buSzPts val="1300"/>
                        <a:buFont typeface="Arial"/>
                        <a:buNone/>
                      </a:pPr>
                      <a:r>
                        <a:rPr lang="en-US" sz="1000" u="none" strike="noStrike" cap="none">
                          <a:solidFill>
                            <a:schemeClr val="tx1"/>
                          </a:solidFill>
                          <a:latin typeface="Georgia" panose="02040502050405020303" pitchFamily="18" charset="0"/>
                        </a:rPr>
                        <a:t>Tech, media, telecom</a:t>
                      </a:r>
                      <a:endParaRPr sz="1000" u="none" strike="noStrike" cap="none">
                        <a:solidFill>
                          <a:schemeClr val="tx1"/>
                        </a:solidFill>
                        <a:latin typeface="Georgia" panose="02040502050405020303" pitchFamily="18" charset="0"/>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400" u="none" strike="noStrike" cap="none" dirty="0">
                          <a:solidFill>
                            <a:schemeClr val="tx1"/>
                          </a:solidFill>
                          <a:latin typeface="Georgia" panose="02040502050405020303" pitchFamily="18" charset="0"/>
                          <a:ea typeface="Georgia"/>
                          <a:cs typeface="Georgia"/>
                          <a:sym typeface="Georgia"/>
                        </a:rPr>
                        <a:t>$0.3</a:t>
                      </a:r>
                      <a:endParaRPr sz="1400" u="none" strike="noStrike" cap="none" dirty="0">
                        <a:solidFill>
                          <a:schemeClr val="tx1"/>
                        </a:solidFill>
                        <a:latin typeface="Georgia" panose="02040502050405020303" pitchFamily="18" charset="0"/>
                        <a:ea typeface="Georgia"/>
                        <a:cs typeface="Georgia"/>
                        <a:sym typeface="Georgia"/>
                      </a:endParaRPr>
                    </a:p>
                  </a:txBody>
                  <a:tcPr marL="68588" marR="68588" marT="34294" marB="34294">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bl>
          </a:graphicData>
        </a:graphic>
      </p:graphicFrame>
      <p:sp>
        <p:nvSpPr>
          <p:cNvPr id="3608" name="Google Shape;3608;p344"/>
          <p:cNvSpPr txBox="1"/>
          <p:nvPr/>
        </p:nvSpPr>
        <p:spPr>
          <a:xfrm>
            <a:off x="4715434" y="1379299"/>
            <a:ext cx="3280079" cy="191639"/>
          </a:xfrm>
          <a:prstGeom prst="rect">
            <a:avLst/>
          </a:prstGeom>
          <a:noFill/>
          <a:ln>
            <a:noFill/>
          </a:ln>
        </p:spPr>
        <p:txBody>
          <a:bodyPr spcFirstLastPara="1" wrap="square" lIns="0" tIns="0" rIns="0" bIns="0" anchor="t" anchorCtr="0">
            <a:noAutofit/>
          </a:bodyPr>
          <a:lstStyle/>
          <a:p>
            <a:pPr>
              <a:buSzPts val="1400"/>
            </a:pPr>
            <a:r>
              <a:rPr lang="en-US" sz="1200" dirty="0">
                <a:solidFill>
                  <a:srgbClr val="C00000"/>
                </a:solidFill>
                <a:latin typeface="Georgia"/>
                <a:ea typeface="Georgia"/>
                <a:cs typeface="Georgia"/>
                <a:sym typeface="Georgia"/>
              </a:rPr>
              <a:t>Global economic impact of AI in 2030 by sector</a:t>
            </a:r>
            <a:endParaRPr sz="1200" dirty="0">
              <a:solidFill>
                <a:srgbClr val="C00000"/>
              </a:solidFill>
              <a:latin typeface="Georgia"/>
              <a:ea typeface="Georgia"/>
              <a:cs typeface="Georgia"/>
              <a:sym typeface="Georgia"/>
            </a:endParaRPr>
          </a:p>
        </p:txBody>
      </p:sp>
      <p:cxnSp>
        <p:nvCxnSpPr>
          <p:cNvPr id="3609" name="Google Shape;3609;p344"/>
          <p:cNvCxnSpPr/>
          <p:nvPr/>
        </p:nvCxnSpPr>
        <p:spPr>
          <a:xfrm>
            <a:off x="4185357" y="1490700"/>
            <a:ext cx="0" cy="2889000"/>
          </a:xfrm>
          <a:prstGeom prst="straightConnector1">
            <a:avLst/>
          </a:prstGeom>
          <a:noFill/>
          <a:ln w="9525" cap="flat" cmpd="sng">
            <a:solidFill>
              <a:srgbClr val="D9D9D9"/>
            </a:solidFill>
            <a:prstDash val="solid"/>
            <a:round/>
            <a:headEnd type="none" w="sm" len="sm"/>
            <a:tailEnd type="none" w="sm" len="sm"/>
          </a:ln>
        </p:spPr>
      </p:cxnSp>
      <p:sp>
        <p:nvSpPr>
          <p:cNvPr id="3620" name="Google Shape;3620;p344"/>
          <p:cNvSpPr txBox="1"/>
          <p:nvPr/>
        </p:nvSpPr>
        <p:spPr>
          <a:xfrm>
            <a:off x="384803" y="1379299"/>
            <a:ext cx="3413782" cy="375176"/>
          </a:xfrm>
          <a:prstGeom prst="rect">
            <a:avLst/>
          </a:prstGeom>
          <a:solidFill>
            <a:schemeClr val="lt1"/>
          </a:solidFill>
          <a:ln>
            <a:noFill/>
          </a:ln>
        </p:spPr>
        <p:txBody>
          <a:bodyPr spcFirstLastPara="1" wrap="square" lIns="0" tIns="0" rIns="0" bIns="0" anchor="t" anchorCtr="0">
            <a:noAutofit/>
          </a:bodyPr>
          <a:lstStyle/>
          <a:p>
            <a:pPr>
              <a:buSzPts val="1400"/>
            </a:pPr>
            <a:r>
              <a:rPr lang="en-US" sz="1200" dirty="0">
                <a:solidFill>
                  <a:srgbClr val="C00000"/>
                </a:solidFill>
                <a:latin typeface="Georgia"/>
                <a:ea typeface="Georgia"/>
                <a:cs typeface="Georgia"/>
                <a:sym typeface="Georgia"/>
              </a:rPr>
              <a:t>China and North America will see biggest </a:t>
            </a:r>
            <a:br>
              <a:rPr lang="en-US" sz="1200" dirty="0">
                <a:solidFill>
                  <a:srgbClr val="C00000"/>
                </a:solidFill>
                <a:latin typeface="Georgia"/>
                <a:ea typeface="Georgia"/>
                <a:cs typeface="Georgia"/>
                <a:sym typeface="Georgia"/>
              </a:rPr>
            </a:br>
            <a:r>
              <a:rPr lang="en-US" sz="1200" dirty="0">
                <a:solidFill>
                  <a:srgbClr val="C00000"/>
                </a:solidFill>
                <a:latin typeface="Georgia"/>
                <a:ea typeface="Georgia"/>
                <a:cs typeface="Georgia"/>
                <a:sym typeface="Georgia"/>
              </a:rPr>
              <a:t>AI gains by 2030</a:t>
            </a:r>
            <a:endParaRPr sz="1200" dirty="0">
              <a:solidFill>
                <a:srgbClr val="C00000"/>
              </a:solidFill>
              <a:latin typeface="Georgia"/>
              <a:ea typeface="Georgia"/>
              <a:cs typeface="Georgia"/>
              <a:sym typeface="Georgia"/>
            </a:endParaRPr>
          </a:p>
        </p:txBody>
      </p:sp>
    </p:spTree>
    <p:extLst>
      <p:ext uri="{BB962C8B-B14F-4D97-AF65-F5344CB8AC3E}">
        <p14:creationId xmlns:p14="http://schemas.microsoft.com/office/powerpoint/2010/main" val="10831581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6" name="Shape 1426"/>
          <p:cNvSpPr txBox="1">
            <a:spLocks noGrp="1"/>
          </p:cNvSpPr>
          <p:nvPr>
            <p:ph type="title"/>
          </p:nvPr>
        </p:nvSpPr>
        <p:spPr>
          <a:prstGeom prst="rect">
            <a:avLst/>
          </a:prstGeom>
        </p:spPr>
        <p:txBody>
          <a:bodyPr spcFirstLastPara="1" wrap="square" lIns="91425" tIns="91425" rIns="91425" bIns="91425" anchor="b" anchorCtr="0">
            <a:noAutofit/>
          </a:bodyPr>
          <a:lstStyle/>
          <a:p>
            <a:pPr lvl="0"/>
            <a:r>
              <a:rPr lang="en-US" sz="1800" dirty="0"/>
              <a:t>Enterprises are realizing the value from digitization to AI along two distinct but related paths, to enhance productivity, increase profits and enhance experience</a:t>
            </a:r>
            <a:endParaRPr sz="1800" dirty="0"/>
          </a:p>
        </p:txBody>
      </p:sp>
      <p:sp>
        <p:nvSpPr>
          <p:cNvPr id="1422" name="Shape 1422"/>
          <p:cNvSpPr txBox="1">
            <a:spLocks noGrp="1"/>
          </p:cNvSpPr>
          <p:nvPr>
            <p:ph type="sldNum" idx="12"/>
          </p:nvPr>
        </p:nvSpPr>
        <p:spPr>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13</a:t>
            </a:fld>
            <a:endParaRPr dirty="0"/>
          </a:p>
        </p:txBody>
      </p:sp>
      <p:sp>
        <p:nvSpPr>
          <p:cNvPr id="17" name="Rectangle 16">
            <a:extLst>
              <a:ext uri="{FF2B5EF4-FFF2-40B4-BE49-F238E27FC236}">
                <a16:creationId xmlns="" xmlns:a16="http://schemas.microsoft.com/office/drawing/2014/main" id="{3C17F222-A2D9-724C-BAE7-C0FC670F893C}"/>
              </a:ext>
            </a:extLst>
          </p:cNvPr>
          <p:cNvSpPr/>
          <p:nvPr/>
        </p:nvSpPr>
        <p:spPr>
          <a:xfrm>
            <a:off x="3892043" y="1109762"/>
            <a:ext cx="1385316" cy="369332"/>
          </a:xfrm>
          <a:prstGeom prst="rect">
            <a:avLst/>
          </a:prstGeom>
          <a:solidFill>
            <a:schemeClr val="accent1">
              <a:lumMod val="20000"/>
              <a:lumOff val="80000"/>
            </a:schemeClr>
          </a:solidFill>
          <a:ln w="6350">
            <a:solidFill>
              <a:srgbClr val="C00000"/>
            </a:solidFill>
          </a:ln>
        </p:spPr>
        <p:txBody>
          <a:bodyPr wrap="none">
            <a:spAutoFit/>
          </a:bodyPr>
          <a:lstStyle/>
          <a:p>
            <a:pPr lvl="0" indent="-91440" algn="ctr"/>
            <a:r>
              <a:rPr lang="en-US" sz="1800" dirty="0">
                <a:solidFill>
                  <a:schemeClr val="tx1"/>
                </a:solidFill>
                <a:latin typeface="Georgia" panose="02040502050405020303" pitchFamily="18" charset="0"/>
              </a:rPr>
              <a:t>Digitization</a:t>
            </a:r>
          </a:p>
        </p:txBody>
      </p:sp>
      <p:sp>
        <p:nvSpPr>
          <p:cNvPr id="52" name="Rectangle 51">
            <a:extLst>
              <a:ext uri="{FF2B5EF4-FFF2-40B4-BE49-F238E27FC236}">
                <a16:creationId xmlns="" xmlns:a16="http://schemas.microsoft.com/office/drawing/2014/main" id="{CB8A82EB-0021-CF4C-85F3-E972278E585A}"/>
              </a:ext>
            </a:extLst>
          </p:cNvPr>
          <p:cNvSpPr/>
          <p:nvPr/>
        </p:nvSpPr>
        <p:spPr>
          <a:xfrm>
            <a:off x="1663701" y="4094262"/>
            <a:ext cx="5816600" cy="369332"/>
          </a:xfrm>
          <a:prstGeom prst="rect">
            <a:avLst/>
          </a:prstGeom>
          <a:solidFill>
            <a:schemeClr val="accent1">
              <a:lumMod val="20000"/>
              <a:lumOff val="80000"/>
            </a:schemeClr>
          </a:solidFill>
          <a:ln w="6350">
            <a:solidFill>
              <a:srgbClr val="C00000"/>
            </a:solidFill>
          </a:ln>
        </p:spPr>
        <p:txBody>
          <a:bodyPr wrap="square">
            <a:spAutoFit/>
          </a:bodyPr>
          <a:lstStyle/>
          <a:p>
            <a:pPr lvl="0" indent="-91440" algn="ctr"/>
            <a:r>
              <a:rPr lang="en-US" sz="1800" dirty="0">
                <a:solidFill>
                  <a:schemeClr val="tx1"/>
                </a:solidFill>
                <a:latin typeface="Georgia" panose="02040502050405020303" pitchFamily="18" charset="0"/>
              </a:rPr>
              <a:t>Artificial Intelligence</a:t>
            </a:r>
          </a:p>
        </p:txBody>
      </p:sp>
      <p:sp>
        <p:nvSpPr>
          <p:cNvPr id="53" name="Rectangle 52">
            <a:extLst>
              <a:ext uri="{FF2B5EF4-FFF2-40B4-BE49-F238E27FC236}">
                <a16:creationId xmlns="" xmlns:a16="http://schemas.microsoft.com/office/drawing/2014/main" id="{929ABF21-B7CB-0841-9949-2E5633C58A93}"/>
              </a:ext>
            </a:extLst>
          </p:cNvPr>
          <p:cNvSpPr/>
          <p:nvPr/>
        </p:nvSpPr>
        <p:spPr>
          <a:xfrm>
            <a:off x="1792592" y="4526062"/>
            <a:ext cx="1200970" cy="276999"/>
          </a:xfrm>
          <a:prstGeom prst="rect">
            <a:avLst/>
          </a:prstGeom>
        </p:spPr>
        <p:txBody>
          <a:bodyPr wrap="none">
            <a:spAutoFit/>
          </a:bodyPr>
          <a:lstStyle/>
          <a:p>
            <a:pPr lvl="0" indent="-91440"/>
            <a:r>
              <a:rPr lang="en-US" sz="1200" b="1" i="1" dirty="0">
                <a:latin typeface="Georgia" panose="02040502050405020303" pitchFamily="18" charset="0"/>
              </a:rPr>
              <a:t>Productivity</a:t>
            </a:r>
          </a:p>
        </p:txBody>
      </p:sp>
      <p:sp>
        <p:nvSpPr>
          <p:cNvPr id="54" name="Rectangle 53">
            <a:extLst>
              <a:ext uri="{FF2B5EF4-FFF2-40B4-BE49-F238E27FC236}">
                <a16:creationId xmlns="" xmlns:a16="http://schemas.microsoft.com/office/drawing/2014/main" id="{E6136D29-9B2D-FB45-AAE7-BAD8E89D6E57}"/>
              </a:ext>
            </a:extLst>
          </p:cNvPr>
          <p:cNvSpPr/>
          <p:nvPr/>
        </p:nvSpPr>
        <p:spPr>
          <a:xfrm>
            <a:off x="3467350" y="4526062"/>
            <a:ext cx="1067921" cy="276999"/>
          </a:xfrm>
          <a:prstGeom prst="rect">
            <a:avLst/>
          </a:prstGeom>
        </p:spPr>
        <p:txBody>
          <a:bodyPr wrap="none">
            <a:spAutoFit/>
          </a:bodyPr>
          <a:lstStyle/>
          <a:p>
            <a:pPr lvl="0" indent="-91440"/>
            <a:r>
              <a:rPr lang="en-US" sz="1200" b="1" i="1" dirty="0">
                <a:latin typeface="Georgia" panose="02040502050405020303" pitchFamily="18" charset="0"/>
              </a:rPr>
              <a:t>Experience</a:t>
            </a:r>
          </a:p>
        </p:txBody>
      </p:sp>
      <p:sp>
        <p:nvSpPr>
          <p:cNvPr id="55" name="Rectangle 54">
            <a:extLst>
              <a:ext uri="{FF2B5EF4-FFF2-40B4-BE49-F238E27FC236}">
                <a16:creationId xmlns="" xmlns:a16="http://schemas.microsoft.com/office/drawing/2014/main" id="{510863A0-1CC2-0B46-BA30-009EB834144C}"/>
              </a:ext>
            </a:extLst>
          </p:cNvPr>
          <p:cNvSpPr/>
          <p:nvPr/>
        </p:nvSpPr>
        <p:spPr>
          <a:xfrm>
            <a:off x="6554434" y="4526062"/>
            <a:ext cx="732893" cy="276999"/>
          </a:xfrm>
          <a:prstGeom prst="rect">
            <a:avLst/>
          </a:prstGeom>
        </p:spPr>
        <p:txBody>
          <a:bodyPr wrap="none">
            <a:spAutoFit/>
          </a:bodyPr>
          <a:lstStyle/>
          <a:p>
            <a:pPr lvl="0" indent="-91440"/>
            <a:r>
              <a:rPr lang="en-US" sz="1200" b="1" i="1" dirty="0">
                <a:latin typeface="Georgia" panose="02040502050405020303" pitchFamily="18" charset="0"/>
              </a:rPr>
              <a:t>Profits</a:t>
            </a:r>
          </a:p>
        </p:txBody>
      </p:sp>
      <p:cxnSp>
        <p:nvCxnSpPr>
          <p:cNvPr id="1428" name="Elbow Connector 1427">
            <a:extLst>
              <a:ext uri="{FF2B5EF4-FFF2-40B4-BE49-F238E27FC236}">
                <a16:creationId xmlns="" xmlns:a16="http://schemas.microsoft.com/office/drawing/2014/main" id="{6CEE5505-1249-8F49-B1F4-16EBB1362FBB}"/>
              </a:ext>
            </a:extLst>
          </p:cNvPr>
          <p:cNvCxnSpPr>
            <a:stCxn id="17" idx="2"/>
            <a:endCxn id="47" idx="0"/>
          </p:cNvCxnSpPr>
          <p:nvPr/>
        </p:nvCxnSpPr>
        <p:spPr>
          <a:xfrm rot="5400000">
            <a:off x="3053541" y="835902"/>
            <a:ext cx="887968" cy="217435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430" name="Straight Arrow Connector 1429">
            <a:extLst>
              <a:ext uri="{FF2B5EF4-FFF2-40B4-BE49-F238E27FC236}">
                <a16:creationId xmlns="" xmlns:a16="http://schemas.microsoft.com/office/drawing/2014/main" id="{E42B7648-891E-1F42-A09A-C1D5408E8E9B}"/>
              </a:ext>
            </a:extLst>
          </p:cNvPr>
          <p:cNvCxnSpPr>
            <a:cxnSpLocks/>
            <a:stCxn id="47" idx="0"/>
          </p:cNvCxnSpPr>
          <p:nvPr/>
        </p:nvCxnSpPr>
        <p:spPr>
          <a:xfrm flipH="1">
            <a:off x="2385501" y="2367062"/>
            <a:ext cx="24847" cy="170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 xmlns:a16="http://schemas.microsoft.com/office/drawing/2014/main" id="{EF4CB937-4272-404E-9838-1A7CD79957BB}"/>
              </a:ext>
            </a:extLst>
          </p:cNvPr>
          <p:cNvSpPr/>
          <p:nvPr/>
        </p:nvSpPr>
        <p:spPr>
          <a:xfrm>
            <a:off x="1651165" y="2887762"/>
            <a:ext cx="1483098" cy="338554"/>
          </a:xfrm>
          <a:prstGeom prst="rect">
            <a:avLst/>
          </a:prstGeom>
          <a:solidFill>
            <a:schemeClr val="bg1"/>
          </a:solidFill>
        </p:spPr>
        <p:txBody>
          <a:bodyPr wrap="none">
            <a:spAutoFit/>
          </a:bodyPr>
          <a:lstStyle/>
          <a:p>
            <a:pPr lvl="0" indent="-91440"/>
            <a:r>
              <a:rPr lang="en-US" sz="1600" i="1" dirty="0">
                <a:latin typeface="Georgia" panose="02040502050405020303" pitchFamily="18" charset="0"/>
              </a:rPr>
              <a:t>Simplification</a:t>
            </a:r>
          </a:p>
        </p:txBody>
      </p:sp>
      <p:sp>
        <p:nvSpPr>
          <p:cNvPr id="47" name="Rectangle 46">
            <a:extLst>
              <a:ext uri="{FF2B5EF4-FFF2-40B4-BE49-F238E27FC236}">
                <a16:creationId xmlns="" xmlns:a16="http://schemas.microsoft.com/office/drawing/2014/main" id="{5B68BD6A-F23D-044A-ABFA-0E84A2419DED}"/>
              </a:ext>
            </a:extLst>
          </p:cNvPr>
          <p:cNvSpPr/>
          <p:nvPr/>
        </p:nvSpPr>
        <p:spPr>
          <a:xfrm>
            <a:off x="1564603" y="2367062"/>
            <a:ext cx="1691489" cy="338554"/>
          </a:xfrm>
          <a:prstGeom prst="rect">
            <a:avLst/>
          </a:prstGeom>
          <a:solidFill>
            <a:schemeClr val="bg1"/>
          </a:solidFill>
        </p:spPr>
        <p:txBody>
          <a:bodyPr wrap="none">
            <a:spAutoFit/>
          </a:bodyPr>
          <a:lstStyle/>
          <a:p>
            <a:pPr lvl="0" indent="-91440"/>
            <a:r>
              <a:rPr lang="en-US" sz="1600" i="1" dirty="0">
                <a:latin typeface="Georgia" panose="02040502050405020303" pitchFamily="18" charset="0"/>
              </a:rPr>
              <a:t>Standardization</a:t>
            </a:r>
          </a:p>
        </p:txBody>
      </p:sp>
      <p:sp>
        <p:nvSpPr>
          <p:cNvPr id="48" name="Rectangle 47">
            <a:extLst>
              <a:ext uri="{FF2B5EF4-FFF2-40B4-BE49-F238E27FC236}">
                <a16:creationId xmlns="" xmlns:a16="http://schemas.microsoft.com/office/drawing/2014/main" id="{F7EFC96E-AEAC-1D47-8DB8-E3C3D858F0F5}"/>
              </a:ext>
            </a:extLst>
          </p:cNvPr>
          <p:cNvSpPr/>
          <p:nvPr/>
        </p:nvSpPr>
        <p:spPr>
          <a:xfrm>
            <a:off x="1681622" y="3421162"/>
            <a:ext cx="1407758" cy="369332"/>
          </a:xfrm>
          <a:prstGeom prst="rect">
            <a:avLst/>
          </a:prstGeom>
          <a:solidFill>
            <a:schemeClr val="accent1">
              <a:lumMod val="20000"/>
              <a:lumOff val="80000"/>
            </a:schemeClr>
          </a:solidFill>
          <a:ln>
            <a:solidFill>
              <a:schemeClr val="accent1"/>
            </a:solidFill>
          </a:ln>
        </p:spPr>
        <p:txBody>
          <a:bodyPr wrap="none">
            <a:spAutoFit/>
          </a:bodyPr>
          <a:lstStyle/>
          <a:p>
            <a:pPr lvl="0" indent="-91440"/>
            <a:r>
              <a:rPr lang="en-US" sz="1800" dirty="0">
                <a:latin typeface="Georgia" panose="02040502050405020303" pitchFamily="18" charset="0"/>
              </a:rPr>
              <a:t>Automation</a:t>
            </a:r>
          </a:p>
        </p:txBody>
      </p:sp>
      <p:cxnSp>
        <p:nvCxnSpPr>
          <p:cNvPr id="1434" name="Elbow Connector 1433">
            <a:extLst>
              <a:ext uri="{FF2B5EF4-FFF2-40B4-BE49-F238E27FC236}">
                <a16:creationId xmlns="" xmlns:a16="http://schemas.microsoft.com/office/drawing/2014/main" id="{7C2AB9A8-B81E-194E-869C-54B5397DBA75}"/>
              </a:ext>
            </a:extLst>
          </p:cNvPr>
          <p:cNvCxnSpPr>
            <a:cxnSpLocks/>
            <a:stCxn id="17" idx="2"/>
            <a:endCxn id="50" idx="0"/>
          </p:cNvCxnSpPr>
          <p:nvPr/>
        </p:nvCxnSpPr>
        <p:spPr>
          <a:xfrm rot="16200000" flipH="1">
            <a:off x="5291670" y="772125"/>
            <a:ext cx="887968" cy="230190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437" name="Straight Arrow Connector 1436">
            <a:extLst>
              <a:ext uri="{FF2B5EF4-FFF2-40B4-BE49-F238E27FC236}">
                <a16:creationId xmlns="" xmlns:a16="http://schemas.microsoft.com/office/drawing/2014/main" id="{E645E096-9028-EF4E-AD5B-81F150DD5C52}"/>
              </a:ext>
            </a:extLst>
          </p:cNvPr>
          <p:cNvCxnSpPr>
            <a:stCxn id="50" idx="0"/>
          </p:cNvCxnSpPr>
          <p:nvPr/>
        </p:nvCxnSpPr>
        <p:spPr>
          <a:xfrm>
            <a:off x="6886607" y="2367062"/>
            <a:ext cx="22193" cy="17096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 xmlns:a16="http://schemas.microsoft.com/office/drawing/2014/main" id="{434EC23E-5409-E94A-9182-23AFB7E79B5A}"/>
              </a:ext>
            </a:extLst>
          </p:cNvPr>
          <p:cNvSpPr/>
          <p:nvPr/>
        </p:nvSpPr>
        <p:spPr>
          <a:xfrm>
            <a:off x="6009603" y="2887762"/>
            <a:ext cx="1754006" cy="338554"/>
          </a:xfrm>
          <a:prstGeom prst="rect">
            <a:avLst/>
          </a:prstGeom>
          <a:solidFill>
            <a:schemeClr val="bg1"/>
          </a:solidFill>
        </p:spPr>
        <p:txBody>
          <a:bodyPr wrap="none">
            <a:spAutoFit/>
          </a:bodyPr>
          <a:lstStyle/>
          <a:p>
            <a:pPr lvl="0" indent="-91440"/>
            <a:r>
              <a:rPr lang="en-US" sz="1600" i="1" dirty="0">
                <a:latin typeface="Georgia" panose="02040502050405020303" pitchFamily="18" charset="0"/>
              </a:rPr>
              <a:t>Decision-making</a:t>
            </a:r>
          </a:p>
        </p:txBody>
      </p:sp>
      <p:sp>
        <p:nvSpPr>
          <p:cNvPr id="50" name="Rectangle 49">
            <a:extLst>
              <a:ext uri="{FF2B5EF4-FFF2-40B4-BE49-F238E27FC236}">
                <a16:creationId xmlns="" xmlns:a16="http://schemas.microsoft.com/office/drawing/2014/main" id="{E45CB741-FA0F-8542-9182-0BE1CE3435C4}"/>
              </a:ext>
            </a:extLst>
          </p:cNvPr>
          <p:cNvSpPr/>
          <p:nvPr/>
        </p:nvSpPr>
        <p:spPr>
          <a:xfrm>
            <a:off x="6071319" y="2367062"/>
            <a:ext cx="1630575" cy="338554"/>
          </a:xfrm>
          <a:prstGeom prst="rect">
            <a:avLst/>
          </a:prstGeom>
          <a:solidFill>
            <a:schemeClr val="bg1"/>
          </a:solidFill>
        </p:spPr>
        <p:txBody>
          <a:bodyPr wrap="none">
            <a:spAutoFit/>
          </a:bodyPr>
          <a:lstStyle/>
          <a:p>
            <a:pPr lvl="0" indent="-91440"/>
            <a:r>
              <a:rPr lang="en-US" sz="1600" i="1" dirty="0">
                <a:latin typeface="Georgia" panose="02040502050405020303" pitchFamily="18" charset="0"/>
              </a:rPr>
              <a:t>Personalization</a:t>
            </a:r>
          </a:p>
        </p:txBody>
      </p:sp>
      <p:sp>
        <p:nvSpPr>
          <p:cNvPr id="51" name="Rectangle 50">
            <a:extLst>
              <a:ext uri="{FF2B5EF4-FFF2-40B4-BE49-F238E27FC236}">
                <a16:creationId xmlns="" xmlns:a16="http://schemas.microsoft.com/office/drawing/2014/main" id="{DD30AD4C-7123-DE45-B6AA-616AFC6D7967}"/>
              </a:ext>
            </a:extLst>
          </p:cNvPr>
          <p:cNvSpPr/>
          <p:nvPr/>
        </p:nvSpPr>
        <p:spPr>
          <a:xfrm>
            <a:off x="6324593" y="3421162"/>
            <a:ext cx="1124026" cy="369332"/>
          </a:xfrm>
          <a:prstGeom prst="rect">
            <a:avLst/>
          </a:prstGeom>
          <a:solidFill>
            <a:schemeClr val="accent1">
              <a:lumMod val="20000"/>
              <a:lumOff val="80000"/>
            </a:schemeClr>
          </a:solidFill>
          <a:ln>
            <a:solidFill>
              <a:schemeClr val="accent1"/>
            </a:solidFill>
          </a:ln>
        </p:spPr>
        <p:txBody>
          <a:bodyPr wrap="none">
            <a:spAutoFit/>
          </a:bodyPr>
          <a:lstStyle/>
          <a:p>
            <a:pPr lvl="0" indent="-91440"/>
            <a:r>
              <a:rPr lang="en-US" sz="1800" dirty="0">
                <a:latin typeface="Georgia" panose="02040502050405020303" pitchFamily="18" charset="0"/>
              </a:rPr>
              <a:t>Analytics</a:t>
            </a:r>
          </a:p>
        </p:txBody>
      </p:sp>
      <p:sp>
        <p:nvSpPr>
          <p:cNvPr id="94" name="Rectangle 93">
            <a:extLst>
              <a:ext uri="{FF2B5EF4-FFF2-40B4-BE49-F238E27FC236}">
                <a16:creationId xmlns="" xmlns:a16="http://schemas.microsoft.com/office/drawing/2014/main" id="{C9BEF9B0-7E92-954A-99D0-3319EB1FE57E}"/>
              </a:ext>
            </a:extLst>
          </p:cNvPr>
          <p:cNvSpPr/>
          <p:nvPr/>
        </p:nvSpPr>
        <p:spPr>
          <a:xfrm>
            <a:off x="5143750" y="4526062"/>
            <a:ext cx="949299" cy="276999"/>
          </a:xfrm>
          <a:prstGeom prst="rect">
            <a:avLst/>
          </a:prstGeom>
        </p:spPr>
        <p:txBody>
          <a:bodyPr wrap="none">
            <a:spAutoFit/>
          </a:bodyPr>
          <a:lstStyle/>
          <a:p>
            <a:pPr lvl="0" indent="-91440"/>
            <a:r>
              <a:rPr lang="en-US" sz="1200" b="1" i="1" dirty="0">
                <a:latin typeface="Georgia" panose="02040502050405020303" pitchFamily="18" charset="0"/>
              </a:rPr>
              <a:t>Revenues</a:t>
            </a:r>
          </a:p>
        </p:txBody>
      </p:sp>
      <p:sp>
        <p:nvSpPr>
          <p:cNvPr id="1438" name="Striped Right Arrow 1437">
            <a:extLst>
              <a:ext uri="{FF2B5EF4-FFF2-40B4-BE49-F238E27FC236}">
                <a16:creationId xmlns="" xmlns:a16="http://schemas.microsoft.com/office/drawing/2014/main" id="{52409275-60EB-5F43-B97D-64174A710456}"/>
              </a:ext>
            </a:extLst>
          </p:cNvPr>
          <p:cNvSpPr/>
          <p:nvPr/>
        </p:nvSpPr>
        <p:spPr>
          <a:xfrm rot="5400000">
            <a:off x="-285750" y="2800350"/>
            <a:ext cx="2514600" cy="1003300"/>
          </a:xfrm>
          <a:prstGeom prst="stripedRightArrow">
            <a:avLst>
              <a:gd name="adj1" fmla="val 50000"/>
              <a:gd name="adj2" fmla="val 43671"/>
            </a:avLst>
          </a:prstGeom>
          <a:solidFill>
            <a:schemeClr val="bg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2"/>
                </a:solidFill>
                <a:latin typeface="Georgia" panose="02040502050405020303" pitchFamily="18" charset="0"/>
              </a:rPr>
              <a:t>Automation Path</a:t>
            </a:r>
          </a:p>
        </p:txBody>
      </p:sp>
      <p:sp>
        <p:nvSpPr>
          <p:cNvPr id="96" name="Striped Right Arrow 95">
            <a:extLst>
              <a:ext uri="{FF2B5EF4-FFF2-40B4-BE49-F238E27FC236}">
                <a16:creationId xmlns="" xmlns:a16="http://schemas.microsoft.com/office/drawing/2014/main" id="{4EF6D947-CCC5-6643-9242-BF156805FCBB}"/>
              </a:ext>
            </a:extLst>
          </p:cNvPr>
          <p:cNvSpPr/>
          <p:nvPr/>
        </p:nvSpPr>
        <p:spPr>
          <a:xfrm rot="5400000">
            <a:off x="6991350" y="2800350"/>
            <a:ext cx="2514600" cy="1003300"/>
          </a:xfrm>
          <a:prstGeom prst="stripedRightArrow">
            <a:avLst>
              <a:gd name="adj1" fmla="val 50000"/>
              <a:gd name="adj2" fmla="val 43671"/>
            </a:avLst>
          </a:prstGeom>
          <a:solidFill>
            <a:schemeClr val="bg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2"/>
                </a:solidFill>
                <a:latin typeface="Georgia" panose="02040502050405020303" pitchFamily="18" charset="0"/>
              </a:rPr>
              <a:t>Analytics Path</a:t>
            </a:r>
          </a:p>
        </p:txBody>
      </p:sp>
      <p:sp>
        <p:nvSpPr>
          <p:cNvPr id="24" name="Rectangle 23">
            <a:extLst>
              <a:ext uri="{FF2B5EF4-FFF2-40B4-BE49-F238E27FC236}">
                <a16:creationId xmlns="" xmlns:a16="http://schemas.microsoft.com/office/drawing/2014/main" id="{D8C0F6EC-A191-024C-9C60-52CE671ADDD7}"/>
              </a:ext>
            </a:extLst>
          </p:cNvPr>
          <p:cNvSpPr/>
          <p:nvPr/>
        </p:nvSpPr>
        <p:spPr>
          <a:xfrm>
            <a:off x="2853919" y="1732062"/>
            <a:ext cx="3664786" cy="369332"/>
          </a:xfrm>
          <a:prstGeom prst="rect">
            <a:avLst/>
          </a:prstGeom>
          <a:solidFill>
            <a:schemeClr val="accent1">
              <a:lumMod val="20000"/>
              <a:lumOff val="80000"/>
            </a:schemeClr>
          </a:solidFill>
          <a:ln w="6350">
            <a:solidFill>
              <a:srgbClr val="C00000"/>
            </a:solidFill>
          </a:ln>
        </p:spPr>
        <p:txBody>
          <a:bodyPr wrap="none">
            <a:spAutoFit/>
          </a:bodyPr>
          <a:lstStyle/>
          <a:p>
            <a:pPr lvl="0" indent="-91440" algn="ctr"/>
            <a:r>
              <a:rPr lang="en-US" sz="1800" dirty="0">
                <a:solidFill>
                  <a:schemeClr val="tx1"/>
                </a:solidFill>
                <a:latin typeface="Georgia" panose="02040502050405020303" pitchFamily="18" charset="0"/>
              </a:rPr>
              <a:t>Data </a:t>
            </a:r>
            <a:r>
              <a:rPr lang="en-US" sz="1200" dirty="0">
                <a:solidFill>
                  <a:schemeClr val="tx1"/>
                </a:solidFill>
                <a:latin typeface="Georgia" panose="02040502050405020303" pitchFamily="18" charset="0"/>
              </a:rPr>
              <a:t>(Volume, Velocity, Variety, Veracity, Value)</a:t>
            </a:r>
            <a:endParaRPr lang="en-US" sz="1800" dirty="0">
              <a:solidFill>
                <a:schemeClr val="tx1"/>
              </a:solidFill>
              <a:latin typeface="Georgia" panose="02040502050405020303" pitchFamily="18" charset="0"/>
            </a:endParaRPr>
          </a:p>
        </p:txBody>
      </p:sp>
      <p:sp>
        <p:nvSpPr>
          <p:cNvPr id="4" name="TextBox 3">
            <a:extLst>
              <a:ext uri="{FF2B5EF4-FFF2-40B4-BE49-F238E27FC236}">
                <a16:creationId xmlns="" xmlns:a16="http://schemas.microsoft.com/office/drawing/2014/main" id="{2D4700B4-579C-9C42-812E-E84D06EBEA7B}"/>
              </a:ext>
            </a:extLst>
          </p:cNvPr>
          <p:cNvSpPr txBox="1"/>
          <p:nvPr/>
        </p:nvSpPr>
        <p:spPr>
          <a:xfrm>
            <a:off x="10350500" y="2679700"/>
            <a:ext cx="184731" cy="307777"/>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7720840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2" grpId="0" animBg="1"/>
      <p:bldP spid="53" grpId="0"/>
      <p:bldP spid="54" grpId="0"/>
      <p:bldP spid="55" grpId="0"/>
      <p:bldP spid="46" grpId="0" animBg="1"/>
      <p:bldP spid="47" grpId="0" animBg="1"/>
      <p:bldP spid="48" grpId="0" animBg="1"/>
      <p:bldP spid="49" grpId="0" animBg="1"/>
      <p:bldP spid="50" grpId="0" animBg="1"/>
      <p:bldP spid="51" grpId="0" animBg="1"/>
      <p:bldP spid="94" grpId="0"/>
      <p:bldP spid="1438" grpId="0" animBg="1"/>
      <p:bldP spid="96"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DA97CD-3F8A-E346-BECB-71CC23FBB8C3}"/>
              </a:ext>
            </a:extLst>
          </p:cNvPr>
          <p:cNvSpPr>
            <a:spLocks noGrp="1"/>
          </p:cNvSpPr>
          <p:nvPr>
            <p:ph type="title"/>
          </p:nvPr>
        </p:nvSpPr>
        <p:spPr>
          <a:xfrm>
            <a:off x="309562" y="621301"/>
            <a:ext cx="8524800" cy="307800"/>
          </a:xfrm>
        </p:spPr>
        <p:txBody>
          <a:bodyPr/>
          <a:lstStyle/>
          <a:p>
            <a:r>
              <a:rPr lang="en-US" b="1" dirty="0"/>
              <a:t>Automation Path: </a:t>
            </a:r>
            <a:r>
              <a:rPr lang="en-US" dirty="0"/>
              <a:t>Enterprises are moving from BPA to IPA to fully exploit AI, enhance productivity and reduce costs of operation</a:t>
            </a:r>
          </a:p>
        </p:txBody>
      </p:sp>
      <p:sp>
        <p:nvSpPr>
          <p:cNvPr id="4" name="Slide Number Placeholder 3">
            <a:extLst>
              <a:ext uri="{FF2B5EF4-FFF2-40B4-BE49-F238E27FC236}">
                <a16:creationId xmlns="" xmlns:a16="http://schemas.microsoft.com/office/drawing/2014/main" id="{63DF18F4-8BD8-6B4E-919D-D64F3C068008}"/>
              </a:ext>
            </a:extLst>
          </p:cNvPr>
          <p:cNvSpPr>
            <a:spLocks noGrp="1"/>
          </p:cNvSpPr>
          <p:nvPr>
            <p:ph type="sldNum" idx="12"/>
          </p:nvPr>
        </p:nvSpPr>
        <p:spPr>
          <a:xfrm>
            <a:off x="6738938" y="4884307"/>
            <a:ext cx="2133600" cy="123111"/>
          </a:xfrm>
        </p:spPr>
        <p:txBody>
          <a:bodyPr/>
          <a:lstStyle/>
          <a:p>
            <a:pPr marL="0" lvl="0" indent="0">
              <a:spcBef>
                <a:spcPts val="0"/>
              </a:spcBef>
              <a:spcAft>
                <a:spcPts val="0"/>
              </a:spcAft>
              <a:buNone/>
            </a:pPr>
            <a:fld id="{00000000-1234-1234-1234-123412341234}" type="slidenum">
              <a:rPr lang="en-US" smtClean="0"/>
              <a:t>14</a:t>
            </a:fld>
            <a:endParaRPr lang="en-US"/>
          </a:p>
        </p:txBody>
      </p:sp>
      <p:grpSp>
        <p:nvGrpSpPr>
          <p:cNvPr id="83" name="Group 82">
            <a:extLst>
              <a:ext uri="{FF2B5EF4-FFF2-40B4-BE49-F238E27FC236}">
                <a16:creationId xmlns="" xmlns:a16="http://schemas.microsoft.com/office/drawing/2014/main" id="{8CCC4812-71EB-B347-9AD4-6E971FEB359D}"/>
              </a:ext>
            </a:extLst>
          </p:cNvPr>
          <p:cNvGrpSpPr/>
          <p:nvPr/>
        </p:nvGrpSpPr>
        <p:grpSpPr>
          <a:xfrm>
            <a:off x="571500" y="1130531"/>
            <a:ext cx="8133163" cy="3925563"/>
            <a:chOff x="734220" y="1981431"/>
            <a:chExt cx="10761094" cy="3925563"/>
          </a:xfrm>
        </p:grpSpPr>
        <p:sp>
          <p:nvSpPr>
            <p:cNvPr id="84" name="Shape 1275">
              <a:extLst>
                <a:ext uri="{FF2B5EF4-FFF2-40B4-BE49-F238E27FC236}">
                  <a16:creationId xmlns="" xmlns:a16="http://schemas.microsoft.com/office/drawing/2014/main" id="{62D0E0FE-F303-2C46-B5AC-DFAD703AADFD}"/>
                </a:ext>
              </a:extLst>
            </p:cNvPr>
            <p:cNvSpPr/>
            <p:nvPr/>
          </p:nvSpPr>
          <p:spPr>
            <a:xfrm>
              <a:off x="734220" y="1981431"/>
              <a:ext cx="10746579" cy="3925563"/>
            </a:xfrm>
            <a:custGeom>
              <a:avLst/>
              <a:gdLst/>
              <a:ahLst/>
              <a:cxnLst/>
              <a:rect l="0" t="0" r="0" b="0"/>
              <a:pathLst>
                <a:path w="120000" h="120000" extrusionOk="0">
                  <a:moveTo>
                    <a:pt x="0" y="75823"/>
                  </a:moveTo>
                  <a:cubicBezTo>
                    <a:pt x="30095" y="73944"/>
                    <a:pt x="38466" y="67721"/>
                    <a:pt x="59712" y="49206"/>
                  </a:cubicBezTo>
                  <a:cubicBezTo>
                    <a:pt x="80958" y="30692"/>
                    <a:pt x="83658" y="-3071"/>
                    <a:pt x="120000" y="224"/>
                  </a:cubicBezTo>
                  <a:cubicBezTo>
                    <a:pt x="119968" y="40026"/>
                    <a:pt x="119936" y="79828"/>
                    <a:pt x="119904" y="119630"/>
                  </a:cubicBezTo>
                  <a:lnTo>
                    <a:pt x="191" y="120000"/>
                  </a:lnTo>
                  <a:cubicBezTo>
                    <a:pt x="223" y="105212"/>
                    <a:pt x="95" y="97911"/>
                    <a:pt x="0" y="75823"/>
                  </a:cubicBezTo>
                  <a:close/>
                </a:path>
              </a:pathLst>
            </a:custGeom>
            <a:solidFill>
              <a:srgbClr val="EAE8E2"/>
            </a:solidFill>
            <a:ln w="9525" cap="flat" cmpd="sng">
              <a:noFill/>
              <a:prstDash val="dash"/>
              <a:miter lim="8000"/>
              <a:headEnd type="none" w="med" len="med"/>
              <a:tailEnd type="none" w="med" len="med"/>
            </a:ln>
          </p:spPr>
          <p:txBody>
            <a:bodyPr wrap="square" lIns="121893" tIns="60935" rIns="121893" bIns="6093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srgbClr val="FFFFFF"/>
                </a:solidFill>
                <a:effectLst/>
                <a:uLnTx/>
                <a:uFillTx/>
                <a:latin typeface="Georgia"/>
                <a:ea typeface="Georgia"/>
                <a:cs typeface="Georgia"/>
                <a:sym typeface="Georgia"/>
              </a:endParaRPr>
            </a:p>
          </p:txBody>
        </p:sp>
        <p:sp>
          <p:nvSpPr>
            <p:cNvPr id="86" name="TextBox 85">
              <a:extLst>
                <a:ext uri="{FF2B5EF4-FFF2-40B4-BE49-F238E27FC236}">
                  <a16:creationId xmlns="" xmlns:a16="http://schemas.microsoft.com/office/drawing/2014/main" id="{A5AFDD0A-5BD3-2E4A-B0FC-ED6593A09947}"/>
                </a:ext>
              </a:extLst>
            </p:cNvPr>
            <p:cNvSpPr txBox="1"/>
            <p:nvPr/>
          </p:nvSpPr>
          <p:spPr>
            <a:xfrm>
              <a:off x="862148" y="4821237"/>
              <a:ext cx="2011680" cy="854080"/>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Georgia"/>
                  <a:ea typeface="+mn-ea"/>
                  <a:cs typeface="+mn-cs"/>
                </a:rPr>
                <a:t>Macros and Scripts</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Rules-based automation within a specific application (e.g., Excel) to provide users with a way to automate a repeatable process with highly structured data</a:t>
              </a:r>
            </a:p>
          </p:txBody>
        </p:sp>
        <p:sp>
          <p:nvSpPr>
            <p:cNvPr id="87" name="TextBox 86">
              <a:extLst>
                <a:ext uri="{FF2B5EF4-FFF2-40B4-BE49-F238E27FC236}">
                  <a16:creationId xmlns="" xmlns:a16="http://schemas.microsoft.com/office/drawing/2014/main" id="{87948A5A-4404-2749-A388-94BCD763008C}"/>
                </a:ext>
              </a:extLst>
            </p:cNvPr>
            <p:cNvSpPr txBox="1"/>
            <p:nvPr/>
          </p:nvSpPr>
          <p:spPr>
            <a:xfrm>
              <a:off x="3002283" y="4692387"/>
              <a:ext cx="2011680" cy="977191"/>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Georgia"/>
                  <a:ea typeface="+mn-ea"/>
                  <a:cs typeface="+mn-cs"/>
                </a:rPr>
                <a:t>Business Process Automation (BPA)</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Reengineering existing business processes by using software, integrating systems, and restructuring labor to optimize workflows and minimize costs</a:t>
              </a:r>
            </a:p>
          </p:txBody>
        </p:sp>
        <p:sp>
          <p:nvSpPr>
            <p:cNvPr id="88" name="TextBox 87">
              <a:extLst>
                <a:ext uri="{FF2B5EF4-FFF2-40B4-BE49-F238E27FC236}">
                  <a16:creationId xmlns="" xmlns:a16="http://schemas.microsoft.com/office/drawing/2014/main" id="{D2A723F8-2D6F-4F49-AD05-4D2DFB001821}"/>
                </a:ext>
              </a:extLst>
            </p:cNvPr>
            <p:cNvSpPr txBox="1"/>
            <p:nvPr/>
          </p:nvSpPr>
          <p:spPr>
            <a:xfrm>
              <a:off x="5111930" y="3899901"/>
              <a:ext cx="2011680" cy="1946687"/>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Georgia"/>
                  <a:ea typeface="+mn-ea"/>
                  <a:cs typeface="+mn-cs"/>
                </a:rPr>
                <a:t>Robotic Process Automation (RPA)</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Alias: Robotic Desktop Automation (RDA)</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Automating labor-intensive, repetitive activities across multiple systems and interfaces by training and/or programming third-party software to replicate a user’s workflow</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Operates at the presentation layer without the need to change existing systems</a:t>
              </a:r>
            </a:p>
          </p:txBody>
        </p:sp>
        <p:sp>
          <p:nvSpPr>
            <p:cNvPr id="89" name="TextBox 88">
              <a:extLst>
                <a:ext uri="{FF2B5EF4-FFF2-40B4-BE49-F238E27FC236}">
                  <a16:creationId xmlns="" xmlns:a16="http://schemas.microsoft.com/office/drawing/2014/main" id="{D9F19325-842D-2C4E-B7D8-6BB50EA86B5F}"/>
                </a:ext>
              </a:extLst>
            </p:cNvPr>
            <p:cNvSpPr txBox="1"/>
            <p:nvPr/>
          </p:nvSpPr>
          <p:spPr>
            <a:xfrm>
              <a:off x="7297783" y="3048000"/>
              <a:ext cx="2011680" cy="1946687"/>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Georgia"/>
                  <a:ea typeface="+mn-ea"/>
                  <a:cs typeface="+mn-cs"/>
                </a:rPr>
                <a:t>Intelligent Process Automation (IPA)</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Aliases: Cognitive Computing, Smart Workflows</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Combining RPA with artificial intelligence technologies to identify patterns, learn over time, and optimize workflows</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Through “supervised” and “unsupervised” learning, algorithms make predictions and provide insights on recognized patterns</a:t>
              </a:r>
            </a:p>
          </p:txBody>
        </p:sp>
        <p:sp>
          <p:nvSpPr>
            <p:cNvPr id="90" name="TextBox 89">
              <a:extLst>
                <a:ext uri="{FF2B5EF4-FFF2-40B4-BE49-F238E27FC236}">
                  <a16:creationId xmlns="" xmlns:a16="http://schemas.microsoft.com/office/drawing/2014/main" id="{AE06E594-2503-D649-95B9-912C450E2902}"/>
                </a:ext>
              </a:extLst>
            </p:cNvPr>
            <p:cNvSpPr txBox="1"/>
            <p:nvPr/>
          </p:nvSpPr>
          <p:spPr>
            <a:xfrm>
              <a:off x="9483634" y="2387928"/>
              <a:ext cx="2011680" cy="854080"/>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1" i="0" u="none" strike="noStrike" kern="1200" cap="none" spc="0" normalizeH="0" baseline="0" noProof="0" dirty="0">
                  <a:ln>
                    <a:noFill/>
                  </a:ln>
                  <a:solidFill>
                    <a:sysClr val="windowText" lastClr="000000"/>
                  </a:solidFill>
                  <a:effectLst/>
                  <a:uLnTx/>
                  <a:uFillTx/>
                  <a:latin typeface="Georgia"/>
                  <a:ea typeface="+mn-ea"/>
                  <a:cs typeface="+mn-cs"/>
                </a:rPr>
                <a:t>Algorithmic Business</a:t>
              </a:r>
            </a:p>
            <a:p>
              <a:pPr marL="0" marR="0" lvl="0" indent="-274320" defTabSz="914400" eaLnBrk="1" fontAlgn="auto" latinLnBrk="0" hangingPunct="1">
                <a:lnSpc>
                  <a:spcPct val="100000"/>
                </a:lnSpc>
                <a:spcBef>
                  <a:spcPts val="0"/>
                </a:spcBef>
                <a:spcAft>
                  <a:spcPts val="900"/>
                </a:spcAft>
                <a:buClrTx/>
                <a:buSzTx/>
                <a:buFontTx/>
                <a:buNone/>
                <a:tabLst/>
                <a:defRPr/>
              </a:pPr>
              <a:r>
                <a:rPr kumimoji="0" lang="en-US" sz="800" b="0" i="0" u="none" strike="noStrike" kern="1200" cap="none" spc="0" normalizeH="0" baseline="0" noProof="0" dirty="0">
                  <a:ln>
                    <a:noFill/>
                  </a:ln>
                  <a:solidFill>
                    <a:sysClr val="windowText" lastClr="000000"/>
                  </a:solidFill>
                  <a:effectLst/>
                  <a:uLnTx/>
                  <a:uFillTx/>
                  <a:latin typeface="Georgia"/>
                  <a:ea typeface="+mn-ea"/>
                  <a:cs typeface="+mn-cs"/>
                </a:rPr>
                <a:t>Industrialized use of complex mathematical algorithms to drive improved business decisions or process automation for competitive differentiation</a:t>
              </a:r>
            </a:p>
          </p:txBody>
        </p:sp>
        <p:sp>
          <p:nvSpPr>
            <p:cNvPr id="93" name="Shape 1319">
              <a:extLst>
                <a:ext uri="{FF2B5EF4-FFF2-40B4-BE49-F238E27FC236}">
                  <a16:creationId xmlns="" xmlns:a16="http://schemas.microsoft.com/office/drawing/2014/main" id="{C10444AB-A07A-734A-9451-0E0A22477EED}"/>
                </a:ext>
              </a:extLst>
            </p:cNvPr>
            <p:cNvSpPr/>
            <p:nvPr/>
          </p:nvSpPr>
          <p:spPr>
            <a:xfrm>
              <a:off x="9405258" y="3325560"/>
              <a:ext cx="2022566" cy="2529607"/>
            </a:xfrm>
            <a:prstGeom prst="rect">
              <a:avLst/>
            </a:prstGeom>
            <a:solidFill>
              <a:srgbClr val="FFFFFF"/>
            </a:solidFill>
            <a:ln w="9525" cap="flat" cmpd="sng">
              <a:solidFill>
                <a:srgbClr val="666666"/>
              </a:solidFill>
              <a:prstDash val="sysDot"/>
              <a:round/>
              <a:headEnd type="none" w="med" len="med"/>
              <a:tailEnd type="none" w="med" len="med"/>
            </a:ln>
          </p:spPr>
          <p:txBody>
            <a:bodyPr wrap="square" lIns="91401" tIns="91401" rIns="91401" bIns="91401" anchor="t" anchorCtr="0">
              <a:noAutofit/>
            </a:bodyPr>
            <a:lstStyle/>
            <a:p>
              <a:pPr marL="0" marR="0" lvl="0" indent="0" defTabSz="914400" eaLnBrk="1" fontAlgn="auto" latinLnBrk="0" hangingPunct="1">
                <a:lnSpc>
                  <a:spcPct val="100000"/>
                </a:lnSpc>
                <a:spcBef>
                  <a:spcPts val="0"/>
                </a:spcBef>
                <a:spcAft>
                  <a:spcPts val="500"/>
                </a:spcAft>
                <a:buClrTx/>
                <a:buSzPct val="25000"/>
                <a:buFontTx/>
                <a:buNone/>
                <a:tabLst/>
                <a:defRPr/>
              </a:pPr>
              <a:r>
                <a:rPr kumimoji="0" lang="en-GB" sz="800" b="1" i="0" u="none" strike="noStrike" kern="1200" cap="none" spc="0" normalizeH="0" baseline="0" noProof="0" dirty="0">
                  <a:ln>
                    <a:noFill/>
                  </a:ln>
                  <a:solidFill>
                    <a:sysClr val="windowText" lastClr="000000"/>
                  </a:solidFill>
                  <a:effectLst/>
                  <a:uLnTx/>
                  <a:uFillTx/>
                  <a:latin typeface="Georgia"/>
                  <a:ea typeface="Roboto Condensed"/>
                  <a:cs typeface="Roboto Condensed"/>
                  <a:sym typeface="Roboto Condensed"/>
                </a:rPr>
                <a:t>How do RPA and IPA differ?</a:t>
              </a:r>
            </a:p>
            <a:p>
              <a:pPr marL="0" marR="0" lvl="0" indent="0" defTabSz="914400" eaLnBrk="1" fontAlgn="auto" latinLnBrk="0" hangingPunct="1">
                <a:lnSpc>
                  <a:spcPct val="100000"/>
                </a:lnSpc>
                <a:spcBef>
                  <a:spcPts val="0"/>
                </a:spcBef>
                <a:spcAft>
                  <a:spcPts val="500"/>
                </a:spcAft>
                <a:buClrTx/>
                <a:buSzTx/>
                <a:buFontTx/>
                <a:buNone/>
                <a:tabLst/>
                <a:defRPr/>
              </a:pPr>
              <a:r>
                <a:rPr kumimoji="0" lang="en-GB" sz="800" b="0" i="0" u="none" strike="noStrike" kern="1200" cap="none" spc="0" normalizeH="0" baseline="0" noProof="0" dirty="0">
                  <a:ln>
                    <a:noFill/>
                  </a:ln>
                  <a:solidFill>
                    <a:sysClr val="windowText" lastClr="000000"/>
                  </a:solidFill>
                  <a:effectLst/>
                  <a:uLnTx/>
                  <a:uFillTx/>
                  <a:latin typeface="Georgia"/>
                  <a:ea typeface="Georgia"/>
                  <a:cs typeface="Georgia"/>
                  <a:sym typeface="Georgia"/>
                </a:rPr>
                <a:t>RPA directly mimics human behavior</a:t>
              </a:r>
            </a:p>
          </p:txBody>
        </p:sp>
        <p:cxnSp>
          <p:nvCxnSpPr>
            <p:cNvPr id="94" name="Shape 1320">
              <a:extLst>
                <a:ext uri="{FF2B5EF4-FFF2-40B4-BE49-F238E27FC236}">
                  <a16:creationId xmlns="" xmlns:a16="http://schemas.microsoft.com/office/drawing/2014/main" id="{66C54C68-15BF-2841-8BFD-1474F2BCEE49}"/>
                </a:ext>
              </a:extLst>
            </p:cNvPr>
            <p:cNvCxnSpPr/>
            <p:nvPr/>
          </p:nvCxnSpPr>
          <p:spPr>
            <a:xfrm>
              <a:off x="9405258" y="4579620"/>
              <a:ext cx="2022566" cy="0"/>
            </a:xfrm>
            <a:prstGeom prst="straightConnector1">
              <a:avLst/>
            </a:prstGeom>
            <a:noFill/>
            <a:ln w="12700" cap="flat" cmpd="sng">
              <a:solidFill>
                <a:srgbClr val="666666"/>
              </a:solidFill>
              <a:prstDash val="sysDot"/>
              <a:round/>
              <a:headEnd type="none" w="lg" len="lg"/>
              <a:tailEnd type="none" w="lg" len="lg"/>
            </a:ln>
          </p:spPr>
        </p:cxnSp>
        <p:sp>
          <p:nvSpPr>
            <p:cNvPr id="95" name="TextBox 94">
              <a:extLst>
                <a:ext uri="{FF2B5EF4-FFF2-40B4-BE49-F238E27FC236}">
                  <a16:creationId xmlns="" xmlns:a16="http://schemas.microsoft.com/office/drawing/2014/main" id="{27AC34AD-D546-D84B-9AD5-AA80F1ED04F4}"/>
                </a:ext>
              </a:extLst>
            </p:cNvPr>
            <p:cNvSpPr txBox="1"/>
            <p:nvPr/>
          </p:nvSpPr>
          <p:spPr>
            <a:xfrm>
              <a:off x="9506387" y="4622661"/>
              <a:ext cx="1785595" cy="246221"/>
            </a:xfrm>
            <a:prstGeom prst="rect">
              <a:avLst/>
            </a:prstGeom>
            <a:noFill/>
          </p:spPr>
          <p:txBody>
            <a:bodyPr wrap="square" lIns="0" tIns="0" rIns="0" bIns="0" rtlCol="0" anchor="t">
              <a:spAutoFit/>
            </a:bodyPr>
            <a:lstStyle/>
            <a:p>
              <a:pPr marL="0" marR="0" lvl="0" indent="-274320" defTabSz="914400" eaLnBrk="1" fontAlgn="auto" latinLnBrk="0" hangingPunct="1">
                <a:lnSpc>
                  <a:spcPct val="100000"/>
                </a:lnSpc>
                <a:spcBef>
                  <a:spcPts val="0"/>
                </a:spcBef>
                <a:spcAft>
                  <a:spcPts val="900"/>
                </a:spcAft>
                <a:buClrTx/>
                <a:buSzTx/>
                <a:buFontTx/>
                <a:buNone/>
                <a:tabLst/>
                <a:defRPr/>
              </a:pPr>
              <a:r>
                <a:rPr kumimoji="0" lang="en-GB" sz="800" b="0" i="0" u="none" strike="noStrike" kern="1200" cap="none" spc="0" normalizeH="0" baseline="0" noProof="0" dirty="0">
                  <a:ln>
                    <a:noFill/>
                  </a:ln>
                  <a:solidFill>
                    <a:sysClr val="windowText" lastClr="000000"/>
                  </a:solidFill>
                  <a:effectLst/>
                  <a:uLnTx/>
                  <a:uFillTx/>
                  <a:latin typeface="Georgia"/>
                  <a:ea typeface="Georgia"/>
                  <a:cs typeface="Georgia"/>
                  <a:sym typeface="Georgia"/>
                </a:rPr>
                <a:t>IPA learns how to become more efficient</a:t>
              </a:r>
              <a:endParaRPr kumimoji="0" lang="en-US" sz="800" b="0" i="0" u="none" strike="noStrike" kern="1200" cap="none" spc="0" normalizeH="0" baseline="0" noProof="0" dirty="0">
                <a:ln>
                  <a:noFill/>
                </a:ln>
                <a:solidFill>
                  <a:sysClr val="windowText" lastClr="000000"/>
                </a:solidFill>
                <a:effectLst/>
                <a:uLnTx/>
                <a:uFillTx/>
                <a:latin typeface="Georgia"/>
                <a:ea typeface="+mn-ea"/>
                <a:cs typeface="+mn-cs"/>
              </a:endParaRPr>
            </a:p>
          </p:txBody>
        </p:sp>
      </p:grpSp>
      <p:grpSp>
        <p:nvGrpSpPr>
          <p:cNvPr id="113" name="Group 112">
            <a:extLst>
              <a:ext uri="{FF2B5EF4-FFF2-40B4-BE49-F238E27FC236}">
                <a16:creationId xmlns="" xmlns:a16="http://schemas.microsoft.com/office/drawing/2014/main" id="{00747DF2-DAF0-474E-BB03-59D012442865}"/>
              </a:ext>
            </a:extLst>
          </p:cNvPr>
          <p:cNvGrpSpPr/>
          <p:nvPr/>
        </p:nvGrpSpPr>
        <p:grpSpPr>
          <a:xfrm>
            <a:off x="943195" y="3390023"/>
            <a:ext cx="445084" cy="445084"/>
            <a:chOff x="-533400" y="3259975"/>
            <a:chExt cx="445084" cy="445084"/>
          </a:xfrm>
        </p:grpSpPr>
        <p:sp>
          <p:nvSpPr>
            <p:cNvPr id="114" name="Shape 1296">
              <a:extLst>
                <a:ext uri="{FF2B5EF4-FFF2-40B4-BE49-F238E27FC236}">
                  <a16:creationId xmlns="" xmlns:a16="http://schemas.microsoft.com/office/drawing/2014/main" id="{31A0F277-3D6C-9842-A156-E6D0DD9FD356}"/>
                </a:ext>
              </a:extLst>
            </p:cNvPr>
            <p:cNvSpPr/>
            <p:nvPr/>
          </p:nvSpPr>
          <p:spPr>
            <a:xfrm>
              <a:off x="-533400" y="3259975"/>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pic>
          <p:nvPicPr>
            <p:cNvPr id="115" name="Shape 1306">
              <a:extLst>
                <a:ext uri="{FF2B5EF4-FFF2-40B4-BE49-F238E27FC236}">
                  <a16:creationId xmlns="" xmlns:a16="http://schemas.microsoft.com/office/drawing/2014/main" id="{9CDA9281-E3B0-FC4B-8827-24BED80E008C}"/>
                </a:ext>
              </a:extLst>
            </p:cNvPr>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452135" y="3357879"/>
              <a:ext cx="282527" cy="282527"/>
            </a:xfrm>
            <a:prstGeom prst="rect">
              <a:avLst/>
            </a:prstGeom>
            <a:noFill/>
            <a:ln>
              <a:noFill/>
            </a:ln>
          </p:spPr>
        </p:pic>
      </p:grpSp>
      <p:grpSp>
        <p:nvGrpSpPr>
          <p:cNvPr id="116" name="Group 115">
            <a:extLst>
              <a:ext uri="{FF2B5EF4-FFF2-40B4-BE49-F238E27FC236}">
                <a16:creationId xmlns="" xmlns:a16="http://schemas.microsoft.com/office/drawing/2014/main" id="{83F5D415-960D-A94F-80FF-E33EFCFDBE10}"/>
              </a:ext>
            </a:extLst>
          </p:cNvPr>
          <p:cNvGrpSpPr/>
          <p:nvPr/>
        </p:nvGrpSpPr>
        <p:grpSpPr>
          <a:xfrm>
            <a:off x="2553446" y="3204010"/>
            <a:ext cx="445084" cy="445084"/>
            <a:chOff x="1866929" y="3040956"/>
            <a:chExt cx="445084" cy="445084"/>
          </a:xfrm>
        </p:grpSpPr>
        <p:sp>
          <p:nvSpPr>
            <p:cNvPr id="117" name="Shape 1297">
              <a:extLst>
                <a:ext uri="{FF2B5EF4-FFF2-40B4-BE49-F238E27FC236}">
                  <a16:creationId xmlns="" xmlns:a16="http://schemas.microsoft.com/office/drawing/2014/main" id="{19D08606-C634-474C-94B8-8DD52AEDACCA}"/>
                </a:ext>
              </a:extLst>
            </p:cNvPr>
            <p:cNvSpPr/>
            <p:nvPr/>
          </p:nvSpPr>
          <p:spPr>
            <a:xfrm>
              <a:off x="1866929" y="3040956"/>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pic>
          <p:nvPicPr>
            <p:cNvPr id="118" name="Shape 1307">
              <a:extLst>
                <a:ext uri="{FF2B5EF4-FFF2-40B4-BE49-F238E27FC236}">
                  <a16:creationId xmlns="" xmlns:a16="http://schemas.microsoft.com/office/drawing/2014/main" id="{5155C2D6-6936-C740-9E0F-959D6A278FA8}"/>
                </a:ext>
              </a:extLst>
            </p:cNvPr>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1905000" y="3079046"/>
              <a:ext cx="368904" cy="368904"/>
            </a:xfrm>
            <a:prstGeom prst="rect">
              <a:avLst/>
            </a:prstGeom>
            <a:noFill/>
            <a:ln>
              <a:noFill/>
            </a:ln>
          </p:spPr>
        </p:pic>
      </p:grpSp>
      <p:grpSp>
        <p:nvGrpSpPr>
          <p:cNvPr id="119" name="Group 118">
            <a:extLst>
              <a:ext uri="{FF2B5EF4-FFF2-40B4-BE49-F238E27FC236}">
                <a16:creationId xmlns="" xmlns:a16="http://schemas.microsoft.com/office/drawing/2014/main" id="{294818C1-2730-264A-A2D1-914C6D04A93E}"/>
              </a:ext>
            </a:extLst>
          </p:cNvPr>
          <p:cNvGrpSpPr/>
          <p:nvPr/>
        </p:nvGrpSpPr>
        <p:grpSpPr>
          <a:xfrm>
            <a:off x="4300264" y="2619120"/>
            <a:ext cx="445084" cy="445084"/>
            <a:chOff x="5785702" y="3072533"/>
            <a:chExt cx="445084" cy="445084"/>
          </a:xfrm>
        </p:grpSpPr>
        <p:sp>
          <p:nvSpPr>
            <p:cNvPr id="120" name="Shape 1299">
              <a:extLst>
                <a:ext uri="{FF2B5EF4-FFF2-40B4-BE49-F238E27FC236}">
                  <a16:creationId xmlns="" xmlns:a16="http://schemas.microsoft.com/office/drawing/2014/main" id="{0BA86A51-4FF9-714D-8BE6-B38D6409AD99}"/>
                </a:ext>
              </a:extLst>
            </p:cNvPr>
            <p:cNvSpPr/>
            <p:nvPr/>
          </p:nvSpPr>
          <p:spPr>
            <a:xfrm>
              <a:off x="5785702" y="3072533"/>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1" name="Shape 1300">
              <a:extLst>
                <a:ext uri="{FF2B5EF4-FFF2-40B4-BE49-F238E27FC236}">
                  <a16:creationId xmlns="" xmlns:a16="http://schemas.microsoft.com/office/drawing/2014/main" id="{791E4249-856D-954A-B338-B4CB3BC3460A}"/>
                </a:ext>
              </a:extLst>
            </p:cNvPr>
            <p:cNvSpPr/>
            <p:nvPr/>
          </p:nvSpPr>
          <p:spPr>
            <a:xfrm>
              <a:off x="5866974" y="3180354"/>
              <a:ext cx="282527" cy="229440"/>
            </a:xfrm>
            <a:prstGeom prst="roundRect">
              <a:avLst>
                <a:gd name="adj" fmla="val 16667"/>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2" name="Shape 1301">
              <a:extLst>
                <a:ext uri="{FF2B5EF4-FFF2-40B4-BE49-F238E27FC236}">
                  <a16:creationId xmlns="" xmlns:a16="http://schemas.microsoft.com/office/drawing/2014/main" id="{7FB4CF3C-0E9F-5A40-94E2-ABC2A530714F}"/>
                </a:ext>
              </a:extLst>
            </p:cNvPr>
            <p:cNvSpPr/>
            <p:nvPr/>
          </p:nvSpPr>
          <p:spPr>
            <a:xfrm>
              <a:off x="5906371" y="3221780"/>
              <a:ext cx="78580" cy="78580"/>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3" name="Shape 1302">
              <a:extLst>
                <a:ext uri="{FF2B5EF4-FFF2-40B4-BE49-F238E27FC236}">
                  <a16:creationId xmlns="" xmlns:a16="http://schemas.microsoft.com/office/drawing/2014/main" id="{B9B02E6E-6F38-AF46-9FB3-050DCEE2A875}"/>
                </a:ext>
              </a:extLst>
            </p:cNvPr>
            <p:cNvSpPr/>
            <p:nvPr/>
          </p:nvSpPr>
          <p:spPr>
            <a:xfrm>
              <a:off x="6031522" y="3221769"/>
              <a:ext cx="78580" cy="78580"/>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4" name="Shape 1303">
              <a:extLst>
                <a:ext uri="{FF2B5EF4-FFF2-40B4-BE49-F238E27FC236}">
                  <a16:creationId xmlns="" xmlns:a16="http://schemas.microsoft.com/office/drawing/2014/main" id="{13022DFF-C399-9C47-A37B-14BC12B86B5D}"/>
                </a:ext>
              </a:extLst>
            </p:cNvPr>
            <p:cNvSpPr/>
            <p:nvPr/>
          </p:nvSpPr>
          <p:spPr>
            <a:xfrm>
              <a:off x="5934756" y="3343975"/>
              <a:ext cx="146961" cy="30292"/>
            </a:xfrm>
            <a:prstGeom prst="rect">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5" name="Shape 1304">
              <a:extLst>
                <a:ext uri="{FF2B5EF4-FFF2-40B4-BE49-F238E27FC236}">
                  <a16:creationId xmlns="" xmlns:a16="http://schemas.microsoft.com/office/drawing/2014/main" id="{44442BAE-498E-CC44-9586-9063EE4F26FE}"/>
                </a:ext>
              </a:extLst>
            </p:cNvPr>
            <p:cNvSpPr/>
            <p:nvPr/>
          </p:nvSpPr>
          <p:spPr>
            <a:xfrm rot="-5400000">
              <a:off x="5779871" y="3279929"/>
              <a:ext cx="129567" cy="30292"/>
            </a:xfrm>
            <a:prstGeom prst="round2SameRect">
              <a:avLst>
                <a:gd name="adj1" fmla="val 16667"/>
                <a:gd name="adj2" fmla="val 0"/>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sp>
          <p:nvSpPr>
            <p:cNvPr id="126" name="Shape 1305">
              <a:extLst>
                <a:ext uri="{FF2B5EF4-FFF2-40B4-BE49-F238E27FC236}">
                  <a16:creationId xmlns="" xmlns:a16="http://schemas.microsoft.com/office/drawing/2014/main" id="{1DD3EC04-19B0-5548-A4C7-7A3BD4378A27}"/>
                </a:ext>
              </a:extLst>
            </p:cNvPr>
            <p:cNvSpPr/>
            <p:nvPr/>
          </p:nvSpPr>
          <p:spPr>
            <a:xfrm rot="5400000">
              <a:off x="6107035" y="3279929"/>
              <a:ext cx="129567" cy="30292"/>
            </a:xfrm>
            <a:prstGeom prst="round2SameRect">
              <a:avLst>
                <a:gd name="adj1" fmla="val 16667"/>
                <a:gd name="adj2" fmla="val 0"/>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grpSp>
      <p:sp>
        <p:nvSpPr>
          <p:cNvPr id="128" name="Shape 1317">
            <a:extLst>
              <a:ext uri="{FF2B5EF4-FFF2-40B4-BE49-F238E27FC236}">
                <a16:creationId xmlns="" xmlns:a16="http://schemas.microsoft.com/office/drawing/2014/main" id="{2A13F185-7B61-8B4A-B6E5-2B90CF87FE9B}"/>
              </a:ext>
            </a:extLst>
          </p:cNvPr>
          <p:cNvSpPr/>
          <p:nvPr/>
        </p:nvSpPr>
        <p:spPr>
          <a:xfrm>
            <a:off x="5684372" y="1640374"/>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pic>
        <p:nvPicPr>
          <p:cNvPr id="129" name="Shape 1318">
            <a:extLst>
              <a:ext uri="{FF2B5EF4-FFF2-40B4-BE49-F238E27FC236}">
                <a16:creationId xmlns="" xmlns:a16="http://schemas.microsoft.com/office/drawing/2014/main" id="{F2560345-1A5F-3745-A467-6D87D7EAA99D}"/>
              </a:ext>
            </a:extLst>
          </p:cNvPr>
          <p:cNvPicPr preferRelativeResize="0"/>
          <p:nvPr/>
        </p:nvPicPr>
        <p:blipFill>
          <a:blip r:embed="rId5" cstate="email">
            <a:alphaModFix/>
            <a:extLst>
              <a:ext uri="{28A0092B-C50C-407E-A947-70E740481C1C}">
                <a14:useLocalDpi xmlns:a14="http://schemas.microsoft.com/office/drawing/2010/main"/>
              </a:ext>
            </a:extLst>
          </a:blip>
          <a:stretch>
            <a:fillRect/>
          </a:stretch>
        </p:blipFill>
        <p:spPr>
          <a:xfrm>
            <a:off x="5726502" y="1682513"/>
            <a:ext cx="360807" cy="360807"/>
          </a:xfrm>
          <a:prstGeom prst="rect">
            <a:avLst/>
          </a:prstGeom>
          <a:noFill/>
          <a:ln>
            <a:noFill/>
          </a:ln>
        </p:spPr>
      </p:pic>
      <p:grpSp>
        <p:nvGrpSpPr>
          <p:cNvPr id="130" name="Group 129">
            <a:extLst>
              <a:ext uri="{FF2B5EF4-FFF2-40B4-BE49-F238E27FC236}">
                <a16:creationId xmlns="" xmlns:a16="http://schemas.microsoft.com/office/drawing/2014/main" id="{78F49ADA-1E9D-1D45-A8BD-5C5F3AF365D0}"/>
              </a:ext>
            </a:extLst>
          </p:cNvPr>
          <p:cNvGrpSpPr/>
          <p:nvPr/>
        </p:nvGrpSpPr>
        <p:grpSpPr>
          <a:xfrm>
            <a:off x="7135131" y="3153340"/>
            <a:ext cx="1585579" cy="1729283"/>
            <a:chOff x="9484888" y="3891187"/>
            <a:chExt cx="1631552" cy="1729283"/>
          </a:xfrm>
        </p:grpSpPr>
        <p:sp>
          <p:nvSpPr>
            <p:cNvPr id="131" name="Shape 1322">
              <a:extLst>
                <a:ext uri="{FF2B5EF4-FFF2-40B4-BE49-F238E27FC236}">
                  <a16:creationId xmlns="" xmlns:a16="http://schemas.microsoft.com/office/drawing/2014/main" id="{08105DDF-90F7-0344-AC75-09E47C1262F5}"/>
                </a:ext>
              </a:extLst>
            </p:cNvPr>
            <p:cNvSpPr/>
            <p:nvPr/>
          </p:nvSpPr>
          <p:spPr>
            <a:xfrm>
              <a:off x="10018776" y="3891187"/>
              <a:ext cx="503187" cy="296723"/>
            </a:xfrm>
            <a:prstGeom prst="flowChartProcess">
              <a:avLst/>
            </a:prstGeom>
            <a:solidFill>
              <a:srgbClr val="A32020"/>
            </a:solidFill>
            <a:ln>
              <a:noFill/>
            </a:ln>
          </p:spPr>
          <p:txBody>
            <a:bodyPr wrap="square" lIns="91401" tIns="91401" rIns="91401" bIns="91401"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Program</a:t>
              </a:r>
            </a:p>
          </p:txBody>
        </p:sp>
        <p:sp>
          <p:nvSpPr>
            <p:cNvPr id="132" name="Shape 1323">
              <a:extLst>
                <a:ext uri="{FF2B5EF4-FFF2-40B4-BE49-F238E27FC236}">
                  <a16:creationId xmlns="" xmlns:a16="http://schemas.microsoft.com/office/drawing/2014/main" id="{9B89973E-76C1-BD4C-BC8D-4FD135202858}"/>
                </a:ext>
              </a:extLst>
            </p:cNvPr>
            <p:cNvSpPr/>
            <p:nvPr/>
          </p:nvSpPr>
          <p:spPr>
            <a:xfrm>
              <a:off x="10728241" y="3924828"/>
              <a:ext cx="289070" cy="229440"/>
            </a:xfrm>
            <a:prstGeom prst="can">
              <a:avLst>
                <a:gd name="adj" fmla="val 25000"/>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a:ea typeface="+mn-ea"/>
                <a:cs typeface="+mn-cs"/>
              </a:endParaRPr>
            </a:p>
          </p:txBody>
        </p:sp>
        <p:sp>
          <p:nvSpPr>
            <p:cNvPr id="133" name="Shape 1324">
              <a:extLst>
                <a:ext uri="{FF2B5EF4-FFF2-40B4-BE49-F238E27FC236}">
                  <a16:creationId xmlns="" xmlns:a16="http://schemas.microsoft.com/office/drawing/2014/main" id="{2A1D1D8D-7022-754E-9423-3C3B7CD232C5}"/>
                </a:ext>
              </a:extLst>
            </p:cNvPr>
            <p:cNvSpPr/>
            <p:nvPr/>
          </p:nvSpPr>
          <p:spPr>
            <a:xfrm>
              <a:off x="9523452" y="3924828"/>
              <a:ext cx="289070" cy="229440"/>
            </a:xfrm>
            <a:prstGeom prst="snip1Rect">
              <a:avLst>
                <a:gd name="adj" fmla="val 16667"/>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a:ea typeface="+mn-ea"/>
                <a:cs typeface="+mn-cs"/>
              </a:endParaRPr>
            </a:p>
          </p:txBody>
        </p:sp>
        <p:cxnSp>
          <p:nvCxnSpPr>
            <p:cNvPr id="134" name="Shape 1325">
              <a:extLst>
                <a:ext uri="{FF2B5EF4-FFF2-40B4-BE49-F238E27FC236}">
                  <a16:creationId xmlns="" xmlns:a16="http://schemas.microsoft.com/office/drawing/2014/main" id="{E44AB5D0-F43D-E149-9712-C0FFD7FF6677}"/>
                </a:ext>
              </a:extLst>
            </p:cNvPr>
            <p:cNvCxnSpPr>
              <a:stCxn id="133" idx="0"/>
              <a:endCxn id="131" idx="1"/>
            </p:cNvCxnSpPr>
            <p:nvPr/>
          </p:nvCxnSpPr>
          <p:spPr>
            <a:xfrm>
              <a:off x="9812522" y="4039549"/>
              <a:ext cx="206215" cy="0"/>
            </a:xfrm>
            <a:prstGeom prst="straightConnector1">
              <a:avLst/>
            </a:prstGeom>
            <a:noFill/>
            <a:ln w="12700" cap="flat" cmpd="sng">
              <a:solidFill>
                <a:srgbClr val="968C6D"/>
              </a:solidFill>
              <a:prstDash val="solid"/>
              <a:round/>
              <a:headEnd type="none" w="med" len="med"/>
              <a:tailEnd type="triangle" w="med" len="med"/>
            </a:ln>
          </p:spPr>
        </p:cxnSp>
        <p:cxnSp>
          <p:nvCxnSpPr>
            <p:cNvPr id="135" name="Shape 1326">
              <a:extLst>
                <a:ext uri="{FF2B5EF4-FFF2-40B4-BE49-F238E27FC236}">
                  <a16:creationId xmlns="" xmlns:a16="http://schemas.microsoft.com/office/drawing/2014/main" id="{90EE7BD8-571F-3841-9AC0-9C6E473613EB}"/>
                </a:ext>
              </a:extLst>
            </p:cNvPr>
            <p:cNvCxnSpPr/>
            <p:nvPr/>
          </p:nvCxnSpPr>
          <p:spPr>
            <a:xfrm>
              <a:off x="10519110" y="4039549"/>
              <a:ext cx="206215" cy="0"/>
            </a:xfrm>
            <a:prstGeom prst="straightConnector1">
              <a:avLst/>
            </a:prstGeom>
            <a:noFill/>
            <a:ln w="12700" cap="flat" cmpd="sng">
              <a:solidFill>
                <a:srgbClr val="968C6D"/>
              </a:solidFill>
              <a:prstDash val="solid"/>
              <a:round/>
              <a:headEnd type="none" w="med" len="med"/>
              <a:tailEnd type="triangle" w="med" len="med"/>
            </a:ln>
          </p:spPr>
        </p:cxnSp>
        <p:sp>
          <p:nvSpPr>
            <p:cNvPr id="136" name="Shape 1327">
              <a:extLst>
                <a:ext uri="{FF2B5EF4-FFF2-40B4-BE49-F238E27FC236}">
                  <a16:creationId xmlns="" xmlns:a16="http://schemas.microsoft.com/office/drawing/2014/main" id="{628D00E6-633B-1D47-8C1F-0D84F16AE5A7}"/>
                </a:ext>
              </a:extLst>
            </p:cNvPr>
            <p:cNvSpPr txBox="1"/>
            <p:nvPr/>
          </p:nvSpPr>
          <p:spPr>
            <a:xfrm>
              <a:off x="9484888" y="3963368"/>
              <a:ext cx="405322" cy="152360"/>
            </a:xfrm>
            <a:prstGeom prst="rect">
              <a:avLst/>
            </a:prstGeom>
            <a:no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Input</a:t>
              </a:r>
            </a:p>
          </p:txBody>
        </p:sp>
        <p:sp>
          <p:nvSpPr>
            <p:cNvPr id="137" name="Shape 1328">
              <a:extLst>
                <a:ext uri="{FF2B5EF4-FFF2-40B4-BE49-F238E27FC236}">
                  <a16:creationId xmlns="" xmlns:a16="http://schemas.microsoft.com/office/drawing/2014/main" id="{5B05F981-0807-3E40-B911-011347837747}"/>
                </a:ext>
              </a:extLst>
            </p:cNvPr>
            <p:cNvSpPr txBox="1"/>
            <p:nvPr/>
          </p:nvSpPr>
          <p:spPr>
            <a:xfrm>
              <a:off x="10661047" y="3963368"/>
              <a:ext cx="455392" cy="152360"/>
            </a:xfrm>
            <a:prstGeom prst="rect">
              <a:avLst/>
            </a:prstGeom>
            <a:no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Output</a:t>
              </a:r>
            </a:p>
          </p:txBody>
        </p:sp>
        <p:sp>
          <p:nvSpPr>
            <p:cNvPr id="138" name="Shape 1329">
              <a:extLst>
                <a:ext uri="{FF2B5EF4-FFF2-40B4-BE49-F238E27FC236}">
                  <a16:creationId xmlns="" xmlns:a16="http://schemas.microsoft.com/office/drawing/2014/main" id="{CC5EE32E-737F-4F42-8C41-24B4A9B89DD5}"/>
                </a:ext>
              </a:extLst>
            </p:cNvPr>
            <p:cNvSpPr/>
            <p:nvPr/>
          </p:nvSpPr>
          <p:spPr>
            <a:xfrm>
              <a:off x="10018777" y="4855643"/>
              <a:ext cx="503187" cy="296723"/>
            </a:xfrm>
            <a:prstGeom prst="flowChartProcess">
              <a:avLst/>
            </a:prstGeom>
            <a:solidFill>
              <a:srgbClr val="A32020"/>
            </a:solidFill>
            <a:ln>
              <a:noFill/>
            </a:ln>
          </p:spPr>
          <p:txBody>
            <a:bodyPr wrap="square" lIns="91401" tIns="91401" rIns="91401" bIns="91401"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Program</a:t>
              </a:r>
            </a:p>
          </p:txBody>
        </p:sp>
        <p:sp>
          <p:nvSpPr>
            <p:cNvPr id="139" name="Shape 1330">
              <a:extLst>
                <a:ext uri="{FF2B5EF4-FFF2-40B4-BE49-F238E27FC236}">
                  <a16:creationId xmlns="" xmlns:a16="http://schemas.microsoft.com/office/drawing/2014/main" id="{56D023F6-AA6D-0A4F-95ED-7DF56E457BC2}"/>
                </a:ext>
              </a:extLst>
            </p:cNvPr>
            <p:cNvSpPr/>
            <p:nvPr/>
          </p:nvSpPr>
          <p:spPr>
            <a:xfrm>
              <a:off x="9523452" y="4889285"/>
              <a:ext cx="289070" cy="229440"/>
            </a:xfrm>
            <a:prstGeom prst="snip1Rect">
              <a:avLst>
                <a:gd name="adj" fmla="val 16667"/>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a:ea typeface="+mn-ea"/>
                <a:cs typeface="+mn-cs"/>
              </a:endParaRPr>
            </a:p>
          </p:txBody>
        </p:sp>
        <p:cxnSp>
          <p:nvCxnSpPr>
            <p:cNvPr id="140" name="Shape 1331">
              <a:extLst>
                <a:ext uri="{FF2B5EF4-FFF2-40B4-BE49-F238E27FC236}">
                  <a16:creationId xmlns="" xmlns:a16="http://schemas.microsoft.com/office/drawing/2014/main" id="{A55D60E9-1058-E745-9E51-34E55D079E57}"/>
                </a:ext>
              </a:extLst>
            </p:cNvPr>
            <p:cNvCxnSpPr>
              <a:stCxn id="139" idx="0"/>
              <a:endCxn id="138" idx="1"/>
            </p:cNvCxnSpPr>
            <p:nvPr/>
          </p:nvCxnSpPr>
          <p:spPr>
            <a:xfrm>
              <a:off x="9812521" y="5004005"/>
              <a:ext cx="206216" cy="0"/>
            </a:xfrm>
            <a:prstGeom prst="straightConnector1">
              <a:avLst/>
            </a:prstGeom>
            <a:noFill/>
            <a:ln w="12700" cap="flat" cmpd="sng">
              <a:solidFill>
                <a:srgbClr val="968C6D"/>
              </a:solidFill>
              <a:prstDash val="solid"/>
              <a:round/>
              <a:headEnd type="none" w="med" len="med"/>
              <a:tailEnd type="triangle" w="med" len="med"/>
            </a:ln>
          </p:spPr>
        </p:cxnSp>
        <p:cxnSp>
          <p:nvCxnSpPr>
            <p:cNvPr id="141" name="Shape 1332">
              <a:extLst>
                <a:ext uri="{FF2B5EF4-FFF2-40B4-BE49-F238E27FC236}">
                  <a16:creationId xmlns="" xmlns:a16="http://schemas.microsoft.com/office/drawing/2014/main" id="{7FEA1006-8117-FB41-89F6-55D24A582568}"/>
                </a:ext>
              </a:extLst>
            </p:cNvPr>
            <p:cNvCxnSpPr/>
            <p:nvPr/>
          </p:nvCxnSpPr>
          <p:spPr>
            <a:xfrm>
              <a:off x="10519111" y="5004005"/>
              <a:ext cx="206216" cy="0"/>
            </a:xfrm>
            <a:prstGeom prst="straightConnector1">
              <a:avLst/>
            </a:prstGeom>
            <a:noFill/>
            <a:ln w="12700" cap="flat" cmpd="sng">
              <a:solidFill>
                <a:srgbClr val="968C6D"/>
              </a:solidFill>
              <a:prstDash val="solid"/>
              <a:round/>
              <a:headEnd type="none" w="med" len="med"/>
              <a:tailEnd type="triangle" w="med" len="med"/>
            </a:ln>
          </p:spPr>
        </p:cxnSp>
        <p:sp>
          <p:nvSpPr>
            <p:cNvPr id="142" name="Shape 1333">
              <a:extLst>
                <a:ext uri="{FF2B5EF4-FFF2-40B4-BE49-F238E27FC236}">
                  <a16:creationId xmlns="" xmlns:a16="http://schemas.microsoft.com/office/drawing/2014/main" id="{429A2E83-10B0-9447-8FAF-8A7680B9C0E9}"/>
                </a:ext>
              </a:extLst>
            </p:cNvPr>
            <p:cNvSpPr txBox="1"/>
            <p:nvPr/>
          </p:nvSpPr>
          <p:spPr>
            <a:xfrm>
              <a:off x="9484888" y="4927825"/>
              <a:ext cx="405322" cy="152360"/>
            </a:xfrm>
            <a:prstGeom prst="rect">
              <a:avLst/>
            </a:prstGeom>
            <a:no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Input</a:t>
              </a:r>
            </a:p>
          </p:txBody>
        </p:sp>
        <p:sp>
          <p:nvSpPr>
            <p:cNvPr id="143" name="Shape 1334">
              <a:extLst>
                <a:ext uri="{FF2B5EF4-FFF2-40B4-BE49-F238E27FC236}">
                  <a16:creationId xmlns="" xmlns:a16="http://schemas.microsoft.com/office/drawing/2014/main" id="{D8CA5036-CB2B-1C48-8FBC-CA6ABB677DB8}"/>
                </a:ext>
              </a:extLst>
            </p:cNvPr>
            <p:cNvSpPr/>
            <p:nvPr/>
          </p:nvSpPr>
          <p:spPr>
            <a:xfrm>
              <a:off x="10018762" y="5323747"/>
              <a:ext cx="503187" cy="296723"/>
            </a:xfrm>
            <a:prstGeom prst="flowChartProcess">
              <a:avLst/>
            </a:prstGeom>
            <a:solidFill>
              <a:srgbClr val="FFFFFF"/>
            </a:solidFill>
            <a:ln w="9525" cap="flat" cmpd="sng">
              <a:solidFill>
                <a:srgbClr val="A32020"/>
              </a:solidFill>
              <a:prstDash val="solid"/>
              <a:round/>
              <a:headEnd type="none" w="med" len="med"/>
              <a:tailEnd type="none" w="med" len="med"/>
            </a:ln>
          </p:spPr>
          <p:txBody>
            <a:bodyPr wrap="square" lIns="91401" tIns="91401" rIns="91401" bIns="91401"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ysClr val="windowText" lastClr="000000"/>
                  </a:solidFill>
                  <a:effectLst/>
                  <a:uLnTx/>
                  <a:uFillTx/>
                  <a:latin typeface="Georgia"/>
                  <a:ea typeface="+mn-ea"/>
                  <a:cs typeface="+mn-cs"/>
                </a:rPr>
                <a:t>Learning</a:t>
              </a:r>
            </a:p>
          </p:txBody>
        </p:sp>
        <p:cxnSp>
          <p:nvCxnSpPr>
            <p:cNvPr id="144" name="Shape 1335">
              <a:extLst>
                <a:ext uri="{FF2B5EF4-FFF2-40B4-BE49-F238E27FC236}">
                  <a16:creationId xmlns="" xmlns:a16="http://schemas.microsoft.com/office/drawing/2014/main" id="{583C391F-5050-6E42-AFF5-15F1B6BC696E}"/>
                </a:ext>
              </a:extLst>
            </p:cNvPr>
            <p:cNvCxnSpPr>
              <a:stCxn id="146" idx="2"/>
              <a:endCxn id="143" idx="3"/>
            </p:cNvCxnSpPr>
            <p:nvPr/>
          </p:nvCxnSpPr>
          <p:spPr>
            <a:xfrm rot="5400000">
              <a:off x="10509391" y="5092831"/>
              <a:ext cx="391997" cy="366707"/>
            </a:xfrm>
            <a:prstGeom prst="bentConnector2">
              <a:avLst/>
            </a:prstGeom>
            <a:noFill/>
            <a:ln w="12700" cap="flat" cmpd="sng">
              <a:solidFill>
                <a:srgbClr val="968C6D"/>
              </a:solidFill>
              <a:prstDash val="solid"/>
              <a:round/>
              <a:headEnd type="none" w="med" len="med"/>
              <a:tailEnd type="triangle" w="med" len="med"/>
            </a:ln>
          </p:spPr>
        </p:cxnSp>
        <p:sp>
          <p:nvSpPr>
            <p:cNvPr id="145" name="Shape 1337">
              <a:extLst>
                <a:ext uri="{FF2B5EF4-FFF2-40B4-BE49-F238E27FC236}">
                  <a16:creationId xmlns="" xmlns:a16="http://schemas.microsoft.com/office/drawing/2014/main" id="{B376F1CE-3FE7-0A4B-9F99-87449A69DC38}"/>
                </a:ext>
              </a:extLst>
            </p:cNvPr>
            <p:cNvSpPr/>
            <p:nvPr/>
          </p:nvSpPr>
          <p:spPr>
            <a:xfrm>
              <a:off x="10728240" y="4889285"/>
              <a:ext cx="289070" cy="229440"/>
            </a:xfrm>
            <a:prstGeom prst="can">
              <a:avLst>
                <a:gd name="adj" fmla="val 25000"/>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a:ea typeface="+mn-ea"/>
                <a:cs typeface="+mn-cs"/>
              </a:endParaRPr>
            </a:p>
          </p:txBody>
        </p:sp>
        <p:sp>
          <p:nvSpPr>
            <p:cNvPr id="146" name="Shape 1336">
              <a:extLst>
                <a:ext uri="{FF2B5EF4-FFF2-40B4-BE49-F238E27FC236}">
                  <a16:creationId xmlns="" xmlns:a16="http://schemas.microsoft.com/office/drawing/2014/main" id="{9E9FCEC6-7BC3-BB43-87B1-3E185A8335BE}"/>
                </a:ext>
              </a:extLst>
            </p:cNvPr>
            <p:cNvSpPr txBox="1"/>
            <p:nvPr/>
          </p:nvSpPr>
          <p:spPr>
            <a:xfrm>
              <a:off x="10661048" y="4927825"/>
              <a:ext cx="455392" cy="152360"/>
            </a:xfrm>
            <a:prstGeom prst="rect">
              <a:avLst/>
            </a:prstGeom>
            <a:no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Georgia"/>
                  <a:ea typeface="+mn-ea"/>
                  <a:cs typeface="+mn-cs"/>
                </a:rPr>
                <a:t>Output</a:t>
              </a:r>
            </a:p>
          </p:txBody>
        </p:sp>
        <p:cxnSp>
          <p:nvCxnSpPr>
            <p:cNvPr id="147" name="Shape 1338">
              <a:extLst>
                <a:ext uri="{FF2B5EF4-FFF2-40B4-BE49-F238E27FC236}">
                  <a16:creationId xmlns="" xmlns:a16="http://schemas.microsoft.com/office/drawing/2014/main" id="{D614D2BD-091C-E74A-92A9-AECE2C77B4B1}"/>
                </a:ext>
              </a:extLst>
            </p:cNvPr>
            <p:cNvCxnSpPr>
              <a:stCxn id="143" idx="0"/>
              <a:endCxn id="138" idx="2"/>
            </p:cNvCxnSpPr>
            <p:nvPr/>
          </p:nvCxnSpPr>
          <p:spPr>
            <a:xfrm rot="10800000">
              <a:off x="10270356" y="5152491"/>
              <a:ext cx="0" cy="171256"/>
            </a:xfrm>
            <a:prstGeom prst="straightConnector1">
              <a:avLst/>
            </a:prstGeom>
            <a:noFill/>
            <a:ln w="12700" cap="flat" cmpd="sng">
              <a:solidFill>
                <a:srgbClr val="968C6D"/>
              </a:solidFill>
              <a:prstDash val="solid"/>
              <a:round/>
              <a:headEnd type="none" w="med" len="med"/>
              <a:tailEnd type="triangle" w="med" len="med"/>
            </a:ln>
          </p:spPr>
        </p:cxnSp>
      </p:grpSp>
      <p:grpSp>
        <p:nvGrpSpPr>
          <p:cNvPr id="3" name="Group 2">
            <a:extLst>
              <a:ext uri="{FF2B5EF4-FFF2-40B4-BE49-F238E27FC236}">
                <a16:creationId xmlns="" xmlns:a16="http://schemas.microsoft.com/office/drawing/2014/main" id="{6E133144-34A6-3648-A721-2777865A25F1}"/>
              </a:ext>
            </a:extLst>
          </p:cNvPr>
          <p:cNvGrpSpPr/>
          <p:nvPr/>
        </p:nvGrpSpPr>
        <p:grpSpPr>
          <a:xfrm>
            <a:off x="7657741" y="1040040"/>
            <a:ext cx="445084" cy="445084"/>
            <a:chOff x="4179046" y="1616510"/>
            <a:chExt cx="445084" cy="445084"/>
          </a:xfrm>
        </p:grpSpPr>
        <p:sp>
          <p:nvSpPr>
            <p:cNvPr id="85" name="Shape 1297">
              <a:extLst>
                <a:ext uri="{FF2B5EF4-FFF2-40B4-BE49-F238E27FC236}">
                  <a16:creationId xmlns="" xmlns:a16="http://schemas.microsoft.com/office/drawing/2014/main" id="{5818CBD7-2E55-BD4C-814B-0A9C10497ACE}"/>
                </a:ext>
              </a:extLst>
            </p:cNvPr>
            <p:cNvSpPr/>
            <p:nvPr/>
          </p:nvSpPr>
          <p:spPr>
            <a:xfrm>
              <a:off x="4179046" y="1616510"/>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ea typeface="+mn-ea"/>
                <a:cs typeface="+mn-cs"/>
              </a:endParaRPr>
            </a:p>
          </p:txBody>
        </p:sp>
        <p:grpSp>
          <p:nvGrpSpPr>
            <p:cNvPr id="73" name="Shape 2847">
              <a:extLst>
                <a:ext uri="{FF2B5EF4-FFF2-40B4-BE49-F238E27FC236}">
                  <a16:creationId xmlns="" xmlns:a16="http://schemas.microsoft.com/office/drawing/2014/main" id="{1E8FD24E-F936-4C4A-96D5-27F49D13F1A8}"/>
                </a:ext>
              </a:extLst>
            </p:cNvPr>
            <p:cNvGrpSpPr/>
            <p:nvPr/>
          </p:nvGrpSpPr>
          <p:grpSpPr>
            <a:xfrm>
              <a:off x="4313019" y="1670460"/>
              <a:ext cx="209762" cy="295545"/>
              <a:chOff x="2252663" y="8531713"/>
              <a:chExt cx="294900" cy="415500"/>
            </a:xfrm>
            <a:solidFill>
              <a:schemeClr val="bg1"/>
            </a:solidFill>
          </p:grpSpPr>
          <p:sp>
            <p:nvSpPr>
              <p:cNvPr id="74" name="Shape 2848">
                <a:extLst>
                  <a:ext uri="{FF2B5EF4-FFF2-40B4-BE49-F238E27FC236}">
                    <a16:creationId xmlns="" xmlns:a16="http://schemas.microsoft.com/office/drawing/2014/main" id="{8A62F21D-DBF6-614F-A963-826883468677}"/>
                  </a:ext>
                </a:extLst>
              </p:cNvPr>
              <p:cNvSpPr/>
              <p:nvPr/>
            </p:nvSpPr>
            <p:spPr>
              <a:xfrm>
                <a:off x="2335149" y="8685520"/>
                <a:ext cx="68100" cy="28500"/>
              </a:xfrm>
              <a:custGeom>
                <a:avLst/>
                <a:gdLst/>
                <a:ahLst/>
                <a:cxnLst/>
                <a:rect l="0" t="0" r="0" b="0"/>
                <a:pathLst>
                  <a:path w="120000" h="120000" extrusionOk="0">
                    <a:moveTo>
                      <a:pt x="117714" y="31304"/>
                    </a:moveTo>
                    <a:lnTo>
                      <a:pt x="117714" y="31304"/>
                    </a:lnTo>
                    <a:cubicBezTo>
                      <a:pt x="118857" y="20869"/>
                      <a:pt x="120000" y="10434"/>
                      <a:pt x="120000" y="0"/>
                    </a:cubicBezTo>
                    <a:lnTo>
                      <a:pt x="26285" y="0"/>
                    </a:lnTo>
                    <a:cubicBezTo>
                      <a:pt x="11428" y="0"/>
                      <a:pt x="0" y="26086"/>
                      <a:pt x="0" y="60000"/>
                    </a:cubicBezTo>
                    <a:cubicBezTo>
                      <a:pt x="0" y="75652"/>
                      <a:pt x="2285" y="91304"/>
                      <a:pt x="8000" y="101739"/>
                    </a:cubicBezTo>
                    <a:cubicBezTo>
                      <a:pt x="12571" y="112173"/>
                      <a:pt x="19428" y="120000"/>
                      <a:pt x="26285" y="120000"/>
                    </a:cubicBezTo>
                    <a:lnTo>
                      <a:pt x="89142" y="120000"/>
                    </a:lnTo>
                    <a:cubicBezTo>
                      <a:pt x="96000" y="109565"/>
                      <a:pt x="101714" y="96521"/>
                      <a:pt x="106285" y="80869"/>
                    </a:cubicBezTo>
                    <a:lnTo>
                      <a:pt x="40000" y="80869"/>
                    </a:lnTo>
                    <a:lnTo>
                      <a:pt x="40000" y="31304"/>
                    </a:lnTo>
                    <a:lnTo>
                      <a:pt x="117714" y="31304"/>
                    </a:ln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75" name="Shape 2849">
                <a:extLst>
                  <a:ext uri="{FF2B5EF4-FFF2-40B4-BE49-F238E27FC236}">
                    <a16:creationId xmlns="" xmlns:a16="http://schemas.microsoft.com/office/drawing/2014/main" id="{2C762CB3-8FC3-5542-BD94-EAEF6A8CCEF8}"/>
                  </a:ext>
                </a:extLst>
              </p:cNvPr>
              <p:cNvSpPr/>
              <p:nvPr/>
            </p:nvSpPr>
            <p:spPr>
              <a:xfrm>
                <a:off x="2308183" y="8599895"/>
                <a:ext cx="28500" cy="28500"/>
              </a:xfrm>
              <a:custGeom>
                <a:avLst/>
                <a:gdLst/>
                <a:ahLst/>
                <a:cxnLst/>
                <a:rect l="0" t="0" r="0" b="0"/>
                <a:pathLst>
                  <a:path w="120000" h="120000" extrusionOk="0">
                    <a:moveTo>
                      <a:pt x="0" y="120000"/>
                    </a:moveTo>
                    <a:lnTo>
                      <a:pt x="0" y="120000"/>
                    </a:lnTo>
                    <a:lnTo>
                      <a:pt x="120000" y="120000"/>
                    </a:lnTo>
                    <a:cubicBezTo>
                      <a:pt x="103255" y="101333"/>
                      <a:pt x="94883" y="77333"/>
                      <a:pt x="94883" y="53333"/>
                    </a:cubicBezTo>
                    <a:cubicBezTo>
                      <a:pt x="94883" y="34666"/>
                      <a:pt x="100465" y="16000"/>
                      <a:pt x="111627" y="0"/>
                    </a:cubicBezTo>
                    <a:cubicBezTo>
                      <a:pt x="64186" y="29333"/>
                      <a:pt x="25116" y="72000"/>
                      <a:pt x="0" y="120000"/>
                    </a:cubicBez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76" name="Shape 2850">
                <a:extLst>
                  <a:ext uri="{FF2B5EF4-FFF2-40B4-BE49-F238E27FC236}">
                    <a16:creationId xmlns="" xmlns:a16="http://schemas.microsoft.com/office/drawing/2014/main" id="{E6C8CD51-BDDC-0A4F-8A41-A1E7B372FEC9}"/>
                  </a:ext>
                </a:extLst>
              </p:cNvPr>
              <p:cNvSpPr/>
              <p:nvPr/>
            </p:nvSpPr>
            <p:spPr>
              <a:xfrm>
                <a:off x="2351012" y="8580867"/>
                <a:ext cx="101400" cy="9600"/>
              </a:xfrm>
              <a:custGeom>
                <a:avLst/>
                <a:gdLst/>
                <a:ahLst/>
                <a:cxnLst/>
                <a:rect l="0" t="0" r="0" b="0"/>
                <a:pathLst>
                  <a:path w="120000" h="120000" extrusionOk="0">
                    <a:moveTo>
                      <a:pt x="7643" y="110769"/>
                    </a:moveTo>
                    <a:lnTo>
                      <a:pt x="7643" y="110769"/>
                    </a:lnTo>
                    <a:lnTo>
                      <a:pt x="120000" y="110769"/>
                    </a:lnTo>
                    <a:lnTo>
                      <a:pt x="113885" y="73846"/>
                    </a:lnTo>
                    <a:cubicBezTo>
                      <a:pt x="105477" y="27692"/>
                      <a:pt x="96305" y="0"/>
                      <a:pt x="87133" y="0"/>
                    </a:cubicBezTo>
                    <a:lnTo>
                      <a:pt x="35923" y="0"/>
                    </a:lnTo>
                    <a:cubicBezTo>
                      <a:pt x="23694" y="0"/>
                      <a:pt x="11464" y="27692"/>
                      <a:pt x="0" y="83076"/>
                    </a:cubicBezTo>
                    <a:lnTo>
                      <a:pt x="764" y="120000"/>
                    </a:lnTo>
                    <a:cubicBezTo>
                      <a:pt x="3057" y="110769"/>
                      <a:pt x="5350" y="110769"/>
                      <a:pt x="7643" y="110769"/>
                    </a:cubicBez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77" name="Shape 2851">
                <a:extLst>
                  <a:ext uri="{FF2B5EF4-FFF2-40B4-BE49-F238E27FC236}">
                    <a16:creationId xmlns="" xmlns:a16="http://schemas.microsoft.com/office/drawing/2014/main" id="{A18BBEAA-BA7D-CF48-A7F3-5A4C809A1CD6}"/>
                  </a:ext>
                </a:extLst>
              </p:cNvPr>
              <p:cNvSpPr/>
              <p:nvPr/>
            </p:nvSpPr>
            <p:spPr>
              <a:xfrm>
                <a:off x="2252663" y="8531713"/>
                <a:ext cx="294900" cy="415500"/>
              </a:xfrm>
              <a:custGeom>
                <a:avLst/>
                <a:gdLst/>
                <a:ahLst/>
                <a:cxnLst/>
                <a:rect l="0" t="0" r="0" b="0"/>
                <a:pathLst>
                  <a:path w="120000" h="120000" extrusionOk="0">
                    <a:moveTo>
                      <a:pt x="77461" y="44837"/>
                    </a:moveTo>
                    <a:lnTo>
                      <a:pt x="77461" y="44837"/>
                    </a:lnTo>
                    <a:lnTo>
                      <a:pt x="67221" y="44837"/>
                    </a:lnTo>
                    <a:lnTo>
                      <a:pt x="67221" y="45023"/>
                    </a:lnTo>
                    <a:cubicBezTo>
                      <a:pt x="65382" y="53023"/>
                      <a:pt x="55929" y="58790"/>
                      <a:pt x="44638" y="58790"/>
                    </a:cubicBezTo>
                    <a:lnTo>
                      <a:pt x="42013" y="58790"/>
                    </a:lnTo>
                    <a:cubicBezTo>
                      <a:pt x="26258" y="58790"/>
                      <a:pt x="13391" y="49860"/>
                      <a:pt x="13391" y="38697"/>
                    </a:cubicBezTo>
                    <a:cubicBezTo>
                      <a:pt x="13391" y="23441"/>
                      <a:pt x="30984" y="10976"/>
                      <a:pt x="52516" y="10976"/>
                    </a:cubicBezTo>
                    <a:lnTo>
                      <a:pt x="70109" y="10976"/>
                    </a:lnTo>
                    <a:cubicBezTo>
                      <a:pt x="85076" y="10976"/>
                      <a:pt x="97417" y="19720"/>
                      <a:pt x="97417" y="30511"/>
                    </a:cubicBezTo>
                    <a:cubicBezTo>
                      <a:pt x="97417" y="38511"/>
                      <a:pt x="88490" y="44837"/>
                      <a:pt x="77461" y="44837"/>
                    </a:cubicBezTo>
                    <a:close/>
                    <a:moveTo>
                      <a:pt x="113960" y="39627"/>
                    </a:moveTo>
                    <a:lnTo>
                      <a:pt x="113960" y="39627"/>
                    </a:lnTo>
                    <a:cubicBezTo>
                      <a:pt x="113960" y="29023"/>
                      <a:pt x="108183" y="19162"/>
                      <a:pt x="97417" y="11720"/>
                    </a:cubicBezTo>
                    <a:cubicBezTo>
                      <a:pt x="86914" y="4093"/>
                      <a:pt x="72735" y="0"/>
                      <a:pt x="57768" y="0"/>
                    </a:cubicBezTo>
                    <a:lnTo>
                      <a:pt x="57768" y="0"/>
                    </a:lnTo>
                    <a:lnTo>
                      <a:pt x="56192" y="0"/>
                    </a:lnTo>
                    <a:cubicBezTo>
                      <a:pt x="25207" y="0"/>
                      <a:pt x="0" y="17860"/>
                      <a:pt x="0" y="39813"/>
                    </a:cubicBezTo>
                    <a:lnTo>
                      <a:pt x="0" y="120000"/>
                    </a:lnTo>
                    <a:lnTo>
                      <a:pt x="66170" y="120000"/>
                    </a:lnTo>
                    <a:lnTo>
                      <a:pt x="66170" y="98418"/>
                    </a:lnTo>
                    <a:lnTo>
                      <a:pt x="77986" y="98418"/>
                    </a:lnTo>
                    <a:cubicBezTo>
                      <a:pt x="89803" y="98418"/>
                      <a:pt x="99256" y="91534"/>
                      <a:pt x="99256" y="83348"/>
                    </a:cubicBezTo>
                    <a:lnTo>
                      <a:pt x="99256" y="74976"/>
                    </a:lnTo>
                    <a:lnTo>
                      <a:pt x="120000" y="74976"/>
                    </a:lnTo>
                    <a:lnTo>
                      <a:pt x="113960" y="39627"/>
                    </a:ln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78" name="Shape 2852">
                <a:extLst>
                  <a:ext uri="{FF2B5EF4-FFF2-40B4-BE49-F238E27FC236}">
                    <a16:creationId xmlns="" xmlns:a16="http://schemas.microsoft.com/office/drawing/2014/main" id="{B33AEA3D-6512-7D44-8EA9-D4EF33C99050}"/>
                  </a:ext>
                </a:extLst>
              </p:cNvPr>
              <p:cNvSpPr/>
              <p:nvPr/>
            </p:nvSpPr>
            <p:spPr>
              <a:xfrm>
                <a:off x="2343081" y="8598309"/>
                <a:ext cx="134700" cy="74400"/>
              </a:xfrm>
              <a:custGeom>
                <a:avLst/>
                <a:gdLst/>
                <a:ahLst/>
                <a:cxnLst/>
                <a:rect l="0" t="0" r="0" b="0"/>
                <a:pathLst>
                  <a:path w="120000" h="120000" extrusionOk="0">
                    <a:moveTo>
                      <a:pt x="112571" y="100344"/>
                    </a:moveTo>
                    <a:lnTo>
                      <a:pt x="112571" y="100344"/>
                    </a:lnTo>
                    <a:lnTo>
                      <a:pt x="89714" y="100344"/>
                    </a:lnTo>
                    <a:lnTo>
                      <a:pt x="89714" y="80689"/>
                    </a:lnTo>
                    <a:lnTo>
                      <a:pt x="118285" y="80689"/>
                    </a:lnTo>
                    <a:cubicBezTo>
                      <a:pt x="119428" y="75517"/>
                      <a:pt x="120000" y="69310"/>
                      <a:pt x="120000" y="64137"/>
                    </a:cubicBezTo>
                    <a:cubicBezTo>
                      <a:pt x="120000" y="39310"/>
                      <a:pt x="113714" y="16551"/>
                      <a:pt x="103428" y="0"/>
                    </a:cubicBezTo>
                    <a:lnTo>
                      <a:pt x="13142" y="0"/>
                    </a:lnTo>
                    <a:cubicBezTo>
                      <a:pt x="6285" y="0"/>
                      <a:pt x="0" y="10344"/>
                      <a:pt x="0" y="23793"/>
                    </a:cubicBezTo>
                    <a:cubicBezTo>
                      <a:pt x="0" y="30000"/>
                      <a:pt x="1714" y="36206"/>
                      <a:pt x="4000" y="40344"/>
                    </a:cubicBezTo>
                    <a:cubicBezTo>
                      <a:pt x="6285" y="45517"/>
                      <a:pt x="9714" y="47586"/>
                      <a:pt x="13142" y="47586"/>
                    </a:cubicBezTo>
                    <a:lnTo>
                      <a:pt x="92571" y="47586"/>
                    </a:lnTo>
                    <a:cubicBezTo>
                      <a:pt x="94857" y="47586"/>
                      <a:pt x="97142" y="44482"/>
                      <a:pt x="97142" y="40344"/>
                    </a:cubicBezTo>
                    <a:cubicBezTo>
                      <a:pt x="97142" y="38275"/>
                      <a:pt x="96571" y="36206"/>
                      <a:pt x="96000" y="35172"/>
                    </a:cubicBezTo>
                    <a:cubicBezTo>
                      <a:pt x="94857" y="33103"/>
                      <a:pt x="93714" y="32068"/>
                      <a:pt x="92571" y="32068"/>
                    </a:cubicBezTo>
                    <a:lnTo>
                      <a:pt x="20000" y="32068"/>
                    </a:lnTo>
                    <a:lnTo>
                      <a:pt x="20000" y="12413"/>
                    </a:lnTo>
                    <a:lnTo>
                      <a:pt x="92571" y="12413"/>
                    </a:lnTo>
                    <a:cubicBezTo>
                      <a:pt x="96571" y="12413"/>
                      <a:pt x="100571" y="15517"/>
                      <a:pt x="103428" y="20689"/>
                    </a:cubicBezTo>
                    <a:cubicBezTo>
                      <a:pt x="106285" y="25862"/>
                      <a:pt x="108000" y="33103"/>
                      <a:pt x="108000" y="40344"/>
                    </a:cubicBezTo>
                    <a:cubicBezTo>
                      <a:pt x="108000" y="54827"/>
                      <a:pt x="101142" y="67241"/>
                      <a:pt x="92571" y="67241"/>
                    </a:cubicBezTo>
                    <a:lnTo>
                      <a:pt x="74857" y="67241"/>
                    </a:lnTo>
                    <a:cubicBezTo>
                      <a:pt x="77714" y="74482"/>
                      <a:pt x="79428" y="83793"/>
                      <a:pt x="79428" y="93103"/>
                    </a:cubicBezTo>
                    <a:cubicBezTo>
                      <a:pt x="79428" y="103448"/>
                      <a:pt x="77714" y="111724"/>
                      <a:pt x="74857" y="120000"/>
                    </a:cubicBezTo>
                    <a:lnTo>
                      <a:pt x="94857" y="120000"/>
                    </a:lnTo>
                    <a:cubicBezTo>
                      <a:pt x="102285" y="116896"/>
                      <a:pt x="108571" y="109655"/>
                      <a:pt x="112571" y="100344"/>
                    </a:cubicBez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79" name="Shape 2853">
                <a:extLst>
                  <a:ext uri="{FF2B5EF4-FFF2-40B4-BE49-F238E27FC236}">
                    <a16:creationId xmlns="" xmlns:a16="http://schemas.microsoft.com/office/drawing/2014/main" id="{11A94302-ECCB-B34E-B6A8-85FBE8CE3251}"/>
                  </a:ext>
                </a:extLst>
              </p:cNvPr>
              <p:cNvSpPr/>
              <p:nvPr/>
            </p:nvSpPr>
            <p:spPr>
              <a:xfrm>
                <a:off x="2300251" y="8672834"/>
                <a:ext cx="28500" cy="41100"/>
              </a:xfrm>
              <a:custGeom>
                <a:avLst/>
                <a:gdLst/>
                <a:ahLst/>
                <a:cxnLst/>
                <a:rect l="0" t="0" r="0" b="0"/>
                <a:pathLst>
                  <a:path w="120000" h="120000" extrusionOk="0">
                    <a:moveTo>
                      <a:pt x="117272" y="120000"/>
                    </a:moveTo>
                    <a:lnTo>
                      <a:pt x="117272" y="120000"/>
                    </a:lnTo>
                    <a:cubicBezTo>
                      <a:pt x="103636" y="107076"/>
                      <a:pt x="98181" y="92307"/>
                      <a:pt x="98181" y="77538"/>
                    </a:cubicBezTo>
                    <a:cubicBezTo>
                      <a:pt x="98181" y="60923"/>
                      <a:pt x="106363" y="44307"/>
                      <a:pt x="120000" y="31384"/>
                    </a:cubicBezTo>
                    <a:lnTo>
                      <a:pt x="65454" y="31384"/>
                    </a:lnTo>
                    <a:cubicBezTo>
                      <a:pt x="35454" y="31384"/>
                      <a:pt x="10909" y="18461"/>
                      <a:pt x="0" y="0"/>
                    </a:cubicBezTo>
                    <a:cubicBezTo>
                      <a:pt x="8181" y="49846"/>
                      <a:pt x="51818" y="94153"/>
                      <a:pt x="117272" y="120000"/>
                    </a:cubicBez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sp>
            <p:nvSpPr>
              <p:cNvPr id="80" name="Shape 2854">
                <a:extLst>
                  <a:ext uri="{FF2B5EF4-FFF2-40B4-BE49-F238E27FC236}">
                    <a16:creationId xmlns="" xmlns:a16="http://schemas.microsoft.com/office/drawing/2014/main" id="{D68BE79E-1FF1-CD4B-931A-1E0538709C08}"/>
                  </a:ext>
                </a:extLst>
              </p:cNvPr>
              <p:cNvSpPr/>
              <p:nvPr/>
            </p:nvSpPr>
            <p:spPr>
              <a:xfrm>
                <a:off x="2300251" y="8641122"/>
                <a:ext cx="119100" cy="30000"/>
              </a:xfrm>
              <a:custGeom>
                <a:avLst/>
                <a:gdLst/>
                <a:ahLst/>
                <a:cxnLst/>
                <a:rect l="0" t="0" r="0" b="0"/>
                <a:pathLst>
                  <a:path w="120000" h="120000" extrusionOk="0">
                    <a:moveTo>
                      <a:pt x="116129" y="102127"/>
                    </a:moveTo>
                    <a:lnTo>
                      <a:pt x="116129" y="102127"/>
                    </a:lnTo>
                    <a:cubicBezTo>
                      <a:pt x="118709" y="89361"/>
                      <a:pt x="120000" y="76595"/>
                      <a:pt x="120000" y="58723"/>
                    </a:cubicBezTo>
                    <a:cubicBezTo>
                      <a:pt x="120000" y="28085"/>
                      <a:pt x="113548" y="0"/>
                      <a:pt x="105161" y="0"/>
                    </a:cubicBezTo>
                    <a:lnTo>
                      <a:pt x="3225" y="0"/>
                    </a:lnTo>
                    <a:cubicBezTo>
                      <a:pt x="1290" y="25531"/>
                      <a:pt x="0" y="51063"/>
                      <a:pt x="0" y="76595"/>
                    </a:cubicBezTo>
                    <a:cubicBezTo>
                      <a:pt x="645" y="66382"/>
                      <a:pt x="1935" y="58723"/>
                      <a:pt x="3870" y="51063"/>
                    </a:cubicBezTo>
                    <a:cubicBezTo>
                      <a:pt x="7096" y="40851"/>
                      <a:pt x="10967" y="33191"/>
                      <a:pt x="15483" y="33191"/>
                    </a:cubicBezTo>
                    <a:lnTo>
                      <a:pt x="97419" y="33191"/>
                    </a:lnTo>
                    <a:lnTo>
                      <a:pt x="97419" y="81702"/>
                    </a:lnTo>
                    <a:lnTo>
                      <a:pt x="15483" y="81702"/>
                    </a:lnTo>
                    <a:cubicBezTo>
                      <a:pt x="14193" y="81702"/>
                      <a:pt x="12903" y="84255"/>
                      <a:pt x="12258" y="86808"/>
                    </a:cubicBezTo>
                    <a:cubicBezTo>
                      <a:pt x="11612" y="89361"/>
                      <a:pt x="10967" y="94468"/>
                      <a:pt x="10967" y="99574"/>
                    </a:cubicBezTo>
                    <a:cubicBezTo>
                      <a:pt x="10967" y="109787"/>
                      <a:pt x="12903" y="120000"/>
                      <a:pt x="15483" y="120000"/>
                    </a:cubicBezTo>
                    <a:lnTo>
                      <a:pt x="105161" y="120000"/>
                    </a:lnTo>
                    <a:cubicBezTo>
                      <a:pt x="109032" y="120000"/>
                      <a:pt x="112903" y="112340"/>
                      <a:pt x="116129" y="102127"/>
                    </a:cubicBezTo>
                    <a:close/>
                  </a:path>
                </a:pathLst>
              </a:custGeom>
              <a:grpFill/>
              <a:ln>
                <a:noFill/>
              </a:ln>
            </p:spPr>
            <p:txBody>
              <a:bodyPr wrap="square" lIns="91401" tIns="91401" rIns="91401" bIns="91401" anchor="ctr" anchorCtr="0">
                <a:noAutofit/>
              </a:bodyPr>
              <a:lstStyle/>
              <a:p>
                <a:pPr>
                  <a:buClrTx/>
                </a:pPr>
                <a:endParaRPr sz="1800" kern="1200">
                  <a:solidFill>
                    <a:sysClr val="windowText" lastClr="000000"/>
                  </a:solidFill>
                  <a:ea typeface="+mn-ea"/>
                  <a:cs typeface="+mn-cs"/>
                </a:endParaRPr>
              </a:p>
            </p:txBody>
          </p:sp>
        </p:grpSp>
      </p:grpSp>
    </p:spTree>
    <p:extLst>
      <p:ext uri="{BB962C8B-B14F-4D97-AF65-F5344CB8AC3E}">
        <p14:creationId xmlns:p14="http://schemas.microsoft.com/office/powerpoint/2010/main" val="3508192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DA97CD-3F8A-E346-BECB-71CC23FBB8C3}"/>
              </a:ext>
            </a:extLst>
          </p:cNvPr>
          <p:cNvSpPr>
            <a:spLocks noGrp="1"/>
          </p:cNvSpPr>
          <p:nvPr>
            <p:ph type="title"/>
          </p:nvPr>
        </p:nvSpPr>
        <p:spPr>
          <a:xfrm>
            <a:off x="76806" y="698269"/>
            <a:ext cx="9067194" cy="247457"/>
          </a:xfrm>
        </p:spPr>
        <p:txBody>
          <a:bodyPr/>
          <a:lstStyle/>
          <a:p>
            <a:r>
              <a:rPr lang="en-US" b="1" dirty="0"/>
              <a:t>Analytics Path: </a:t>
            </a:r>
            <a:r>
              <a:rPr lang="en-US" dirty="0"/>
              <a:t>Enterprises are moving from descriptive analytics to cognitive analytics to fully exploit AI, enhance experience and improve margins</a:t>
            </a:r>
          </a:p>
        </p:txBody>
      </p:sp>
      <p:sp>
        <p:nvSpPr>
          <p:cNvPr id="4" name="Slide Number Placeholder 3">
            <a:extLst>
              <a:ext uri="{FF2B5EF4-FFF2-40B4-BE49-F238E27FC236}">
                <a16:creationId xmlns="" xmlns:a16="http://schemas.microsoft.com/office/drawing/2014/main" id="{63DF18F4-8BD8-6B4E-919D-D64F3C068008}"/>
              </a:ext>
            </a:extLst>
          </p:cNvPr>
          <p:cNvSpPr>
            <a:spLocks noGrp="1"/>
          </p:cNvSpPr>
          <p:nvPr>
            <p:ph type="sldNum" idx="12"/>
          </p:nvPr>
        </p:nvSpPr>
        <p:spPr>
          <a:xfrm>
            <a:off x="6688138" y="4884307"/>
            <a:ext cx="2133600" cy="123111"/>
          </a:xfrm>
        </p:spPr>
        <p:txBody>
          <a:bodyPr/>
          <a:lstStyle/>
          <a:p>
            <a:pPr marL="0" lvl="0" indent="0">
              <a:spcBef>
                <a:spcPts val="0"/>
              </a:spcBef>
              <a:spcAft>
                <a:spcPts val="0"/>
              </a:spcAft>
              <a:buNone/>
            </a:pPr>
            <a:fld id="{00000000-1234-1234-1234-123412341234}" type="slidenum">
              <a:rPr lang="en-US" smtClean="0"/>
              <a:t>15</a:t>
            </a:fld>
            <a:endParaRPr lang="en-US" dirty="0"/>
          </a:p>
        </p:txBody>
      </p:sp>
      <p:sp>
        <p:nvSpPr>
          <p:cNvPr id="84" name="Shape 1275">
            <a:extLst>
              <a:ext uri="{FF2B5EF4-FFF2-40B4-BE49-F238E27FC236}">
                <a16:creationId xmlns="" xmlns:a16="http://schemas.microsoft.com/office/drawing/2014/main" id="{62D0E0FE-F303-2C46-B5AC-DFAD703AADFD}"/>
              </a:ext>
            </a:extLst>
          </p:cNvPr>
          <p:cNvSpPr/>
          <p:nvPr/>
        </p:nvSpPr>
        <p:spPr>
          <a:xfrm>
            <a:off x="584201" y="1181331"/>
            <a:ext cx="7861300" cy="3809769"/>
          </a:xfrm>
          <a:custGeom>
            <a:avLst/>
            <a:gdLst/>
            <a:ahLst/>
            <a:cxnLst/>
            <a:rect l="0" t="0" r="0" b="0"/>
            <a:pathLst>
              <a:path w="120000" h="120000" extrusionOk="0">
                <a:moveTo>
                  <a:pt x="0" y="75823"/>
                </a:moveTo>
                <a:cubicBezTo>
                  <a:pt x="30095" y="73944"/>
                  <a:pt x="38466" y="67721"/>
                  <a:pt x="59712" y="49206"/>
                </a:cubicBezTo>
                <a:cubicBezTo>
                  <a:pt x="80958" y="30692"/>
                  <a:pt x="83658" y="-3071"/>
                  <a:pt x="120000" y="224"/>
                </a:cubicBezTo>
                <a:cubicBezTo>
                  <a:pt x="119968" y="40026"/>
                  <a:pt x="119936" y="79828"/>
                  <a:pt x="119904" y="119630"/>
                </a:cubicBezTo>
                <a:lnTo>
                  <a:pt x="191" y="120000"/>
                </a:lnTo>
                <a:cubicBezTo>
                  <a:pt x="223" y="105212"/>
                  <a:pt x="95" y="97911"/>
                  <a:pt x="0" y="75823"/>
                </a:cubicBezTo>
                <a:close/>
              </a:path>
            </a:pathLst>
          </a:custGeom>
          <a:solidFill>
            <a:srgbClr val="EAE8E2"/>
          </a:solidFill>
          <a:ln w="9525" cap="flat" cmpd="sng">
            <a:noFill/>
            <a:prstDash val="dash"/>
            <a:miter lim="8000"/>
            <a:headEnd type="none" w="med" len="med"/>
            <a:tailEnd type="none" w="med" len="med"/>
          </a:ln>
        </p:spPr>
        <p:txBody>
          <a:bodyPr wrap="square" lIns="121893" tIns="60935" rIns="121893" bIns="60935"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100" b="0" i="0" u="none" strike="noStrike" kern="1200" cap="none" spc="0" normalizeH="0" baseline="0" noProof="0" dirty="0">
              <a:ln>
                <a:noFill/>
              </a:ln>
              <a:solidFill>
                <a:srgbClr val="FFFFFF"/>
              </a:solidFill>
              <a:effectLst/>
              <a:uLnTx/>
              <a:uFillTx/>
              <a:latin typeface="Georgia" panose="02040502050405020303" pitchFamily="18" charset="0"/>
              <a:ea typeface="Georgia"/>
              <a:cs typeface="Georgia"/>
              <a:sym typeface="Georgia"/>
            </a:endParaRPr>
          </a:p>
        </p:txBody>
      </p:sp>
      <p:grpSp>
        <p:nvGrpSpPr>
          <p:cNvPr id="113" name="Group 112">
            <a:extLst>
              <a:ext uri="{FF2B5EF4-FFF2-40B4-BE49-F238E27FC236}">
                <a16:creationId xmlns="" xmlns:a16="http://schemas.microsoft.com/office/drawing/2014/main" id="{00747DF2-DAF0-474E-BB03-59D012442865}"/>
              </a:ext>
            </a:extLst>
          </p:cNvPr>
          <p:cNvGrpSpPr/>
          <p:nvPr/>
        </p:nvGrpSpPr>
        <p:grpSpPr>
          <a:xfrm>
            <a:off x="1071350" y="3390023"/>
            <a:ext cx="445084" cy="445084"/>
            <a:chOff x="-533400" y="3259975"/>
            <a:chExt cx="445084" cy="445084"/>
          </a:xfrm>
        </p:grpSpPr>
        <p:sp>
          <p:nvSpPr>
            <p:cNvPr id="114" name="Shape 1296">
              <a:extLst>
                <a:ext uri="{FF2B5EF4-FFF2-40B4-BE49-F238E27FC236}">
                  <a16:creationId xmlns="" xmlns:a16="http://schemas.microsoft.com/office/drawing/2014/main" id="{31A0F277-3D6C-9842-A156-E6D0DD9FD356}"/>
                </a:ext>
              </a:extLst>
            </p:cNvPr>
            <p:cNvSpPr/>
            <p:nvPr/>
          </p:nvSpPr>
          <p:spPr>
            <a:xfrm>
              <a:off x="-533400" y="3259975"/>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pic>
          <p:nvPicPr>
            <p:cNvPr id="115" name="Shape 1306">
              <a:extLst>
                <a:ext uri="{FF2B5EF4-FFF2-40B4-BE49-F238E27FC236}">
                  <a16:creationId xmlns="" xmlns:a16="http://schemas.microsoft.com/office/drawing/2014/main" id="{9CDA9281-E3B0-FC4B-8827-24BED80E008C}"/>
                </a:ext>
              </a:extLst>
            </p:cNvPr>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452135" y="3357879"/>
              <a:ext cx="282527" cy="282527"/>
            </a:xfrm>
            <a:prstGeom prst="rect">
              <a:avLst/>
            </a:prstGeom>
            <a:noFill/>
            <a:ln>
              <a:noFill/>
            </a:ln>
          </p:spPr>
        </p:pic>
      </p:grpSp>
      <p:grpSp>
        <p:nvGrpSpPr>
          <p:cNvPr id="116" name="Group 115">
            <a:extLst>
              <a:ext uri="{FF2B5EF4-FFF2-40B4-BE49-F238E27FC236}">
                <a16:creationId xmlns="" xmlns:a16="http://schemas.microsoft.com/office/drawing/2014/main" id="{83F5D415-960D-A94F-80FF-E33EFCFDBE10}"/>
              </a:ext>
            </a:extLst>
          </p:cNvPr>
          <p:cNvGrpSpPr/>
          <p:nvPr/>
        </p:nvGrpSpPr>
        <p:grpSpPr>
          <a:xfrm>
            <a:off x="2686446" y="3137510"/>
            <a:ext cx="445084" cy="445084"/>
            <a:chOff x="1866929" y="3040956"/>
            <a:chExt cx="445084" cy="445084"/>
          </a:xfrm>
        </p:grpSpPr>
        <p:sp>
          <p:nvSpPr>
            <p:cNvPr id="117" name="Shape 1297">
              <a:extLst>
                <a:ext uri="{FF2B5EF4-FFF2-40B4-BE49-F238E27FC236}">
                  <a16:creationId xmlns="" xmlns:a16="http://schemas.microsoft.com/office/drawing/2014/main" id="{19D08606-C634-474C-94B8-8DD52AEDACCA}"/>
                </a:ext>
              </a:extLst>
            </p:cNvPr>
            <p:cNvSpPr/>
            <p:nvPr/>
          </p:nvSpPr>
          <p:spPr>
            <a:xfrm>
              <a:off x="1866929" y="3040956"/>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pic>
          <p:nvPicPr>
            <p:cNvPr id="118" name="Shape 1307">
              <a:extLst>
                <a:ext uri="{FF2B5EF4-FFF2-40B4-BE49-F238E27FC236}">
                  <a16:creationId xmlns="" xmlns:a16="http://schemas.microsoft.com/office/drawing/2014/main" id="{5155C2D6-6936-C740-9E0F-959D6A278FA8}"/>
                </a:ext>
              </a:extLst>
            </p:cNvPr>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1905000" y="3079046"/>
              <a:ext cx="368904" cy="368904"/>
            </a:xfrm>
            <a:prstGeom prst="rect">
              <a:avLst/>
            </a:prstGeom>
            <a:noFill/>
            <a:ln>
              <a:noFill/>
            </a:ln>
          </p:spPr>
        </p:pic>
      </p:grpSp>
      <p:sp>
        <p:nvSpPr>
          <p:cNvPr id="120" name="Shape 1299">
            <a:extLst>
              <a:ext uri="{FF2B5EF4-FFF2-40B4-BE49-F238E27FC236}">
                <a16:creationId xmlns="" xmlns:a16="http://schemas.microsoft.com/office/drawing/2014/main" id="{0BA86A51-4FF9-714D-8BE6-B38D6409AD99}"/>
              </a:ext>
            </a:extLst>
          </p:cNvPr>
          <p:cNvSpPr/>
          <p:nvPr/>
        </p:nvSpPr>
        <p:spPr>
          <a:xfrm>
            <a:off x="5605131" y="1638218"/>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1" name="Shape 1300">
            <a:extLst>
              <a:ext uri="{FF2B5EF4-FFF2-40B4-BE49-F238E27FC236}">
                <a16:creationId xmlns="" xmlns:a16="http://schemas.microsoft.com/office/drawing/2014/main" id="{791E4249-856D-954A-B338-B4CB3BC3460A}"/>
              </a:ext>
            </a:extLst>
          </p:cNvPr>
          <p:cNvSpPr/>
          <p:nvPr/>
        </p:nvSpPr>
        <p:spPr>
          <a:xfrm>
            <a:off x="5686403" y="1746039"/>
            <a:ext cx="282527" cy="229440"/>
          </a:xfrm>
          <a:prstGeom prst="roundRect">
            <a:avLst>
              <a:gd name="adj" fmla="val 16667"/>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2" name="Shape 1301">
            <a:extLst>
              <a:ext uri="{FF2B5EF4-FFF2-40B4-BE49-F238E27FC236}">
                <a16:creationId xmlns="" xmlns:a16="http://schemas.microsoft.com/office/drawing/2014/main" id="{7FB4CF3C-0E9F-5A40-94E2-ABC2A530714F}"/>
              </a:ext>
            </a:extLst>
          </p:cNvPr>
          <p:cNvSpPr/>
          <p:nvPr/>
        </p:nvSpPr>
        <p:spPr>
          <a:xfrm>
            <a:off x="5725800" y="1787465"/>
            <a:ext cx="78580" cy="78580"/>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3" name="Shape 1302">
            <a:extLst>
              <a:ext uri="{FF2B5EF4-FFF2-40B4-BE49-F238E27FC236}">
                <a16:creationId xmlns="" xmlns:a16="http://schemas.microsoft.com/office/drawing/2014/main" id="{B9B02E6E-6F38-AF46-9FB3-050DCEE2A875}"/>
              </a:ext>
            </a:extLst>
          </p:cNvPr>
          <p:cNvSpPr/>
          <p:nvPr/>
        </p:nvSpPr>
        <p:spPr>
          <a:xfrm>
            <a:off x="5850951" y="1787454"/>
            <a:ext cx="78580" cy="78580"/>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4" name="Shape 1303">
            <a:extLst>
              <a:ext uri="{FF2B5EF4-FFF2-40B4-BE49-F238E27FC236}">
                <a16:creationId xmlns="" xmlns:a16="http://schemas.microsoft.com/office/drawing/2014/main" id="{13022DFF-C399-9C47-A37B-14BC12B86B5D}"/>
              </a:ext>
            </a:extLst>
          </p:cNvPr>
          <p:cNvSpPr/>
          <p:nvPr/>
        </p:nvSpPr>
        <p:spPr>
          <a:xfrm>
            <a:off x="5754185" y="1909660"/>
            <a:ext cx="146961" cy="30292"/>
          </a:xfrm>
          <a:prstGeom prst="rect">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5" name="Shape 1304">
            <a:extLst>
              <a:ext uri="{FF2B5EF4-FFF2-40B4-BE49-F238E27FC236}">
                <a16:creationId xmlns="" xmlns:a16="http://schemas.microsoft.com/office/drawing/2014/main" id="{44442BAE-498E-CC44-9586-9063EE4F26FE}"/>
              </a:ext>
            </a:extLst>
          </p:cNvPr>
          <p:cNvSpPr/>
          <p:nvPr/>
        </p:nvSpPr>
        <p:spPr>
          <a:xfrm rot="16200000">
            <a:off x="5599300" y="1845614"/>
            <a:ext cx="129567" cy="30292"/>
          </a:xfrm>
          <a:prstGeom prst="round2SameRect">
            <a:avLst>
              <a:gd name="adj1" fmla="val 16667"/>
              <a:gd name="adj2" fmla="val 0"/>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sp>
        <p:nvSpPr>
          <p:cNvPr id="126" name="Shape 1305">
            <a:extLst>
              <a:ext uri="{FF2B5EF4-FFF2-40B4-BE49-F238E27FC236}">
                <a16:creationId xmlns="" xmlns:a16="http://schemas.microsoft.com/office/drawing/2014/main" id="{1DD3EC04-19B0-5548-A4C7-7A3BD4378A27}"/>
              </a:ext>
            </a:extLst>
          </p:cNvPr>
          <p:cNvSpPr/>
          <p:nvPr/>
        </p:nvSpPr>
        <p:spPr>
          <a:xfrm rot="5400000">
            <a:off x="5926464" y="1845614"/>
            <a:ext cx="129567" cy="30292"/>
          </a:xfrm>
          <a:prstGeom prst="round2SameRect">
            <a:avLst>
              <a:gd name="adj1" fmla="val 16667"/>
              <a:gd name="adj2" fmla="val 0"/>
            </a:avLst>
          </a:prstGeom>
          <a:solidFill>
            <a:srgbClr val="FFFFFF"/>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grpSp>
        <p:nvGrpSpPr>
          <p:cNvPr id="127" name="Group 126">
            <a:extLst>
              <a:ext uri="{FF2B5EF4-FFF2-40B4-BE49-F238E27FC236}">
                <a16:creationId xmlns="" xmlns:a16="http://schemas.microsoft.com/office/drawing/2014/main" id="{415AB416-5CEC-954F-8493-26A42A83E8AC}"/>
              </a:ext>
            </a:extLst>
          </p:cNvPr>
          <p:cNvGrpSpPr/>
          <p:nvPr/>
        </p:nvGrpSpPr>
        <p:grpSpPr>
          <a:xfrm>
            <a:off x="7346176" y="1076032"/>
            <a:ext cx="445084" cy="445084"/>
            <a:chOff x="11612842" y="4284394"/>
            <a:chExt cx="445084" cy="445084"/>
          </a:xfrm>
        </p:grpSpPr>
        <p:sp>
          <p:nvSpPr>
            <p:cNvPr id="128" name="Shape 1317">
              <a:extLst>
                <a:ext uri="{FF2B5EF4-FFF2-40B4-BE49-F238E27FC236}">
                  <a16:creationId xmlns="" xmlns:a16="http://schemas.microsoft.com/office/drawing/2014/main" id="{2A13F185-7B61-8B4A-B6E5-2B90CF87FE9B}"/>
                </a:ext>
              </a:extLst>
            </p:cNvPr>
            <p:cNvSpPr/>
            <p:nvPr/>
          </p:nvSpPr>
          <p:spPr>
            <a:xfrm>
              <a:off x="11612842" y="4284394"/>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pic>
          <p:nvPicPr>
            <p:cNvPr id="129" name="Shape 1318">
              <a:extLst>
                <a:ext uri="{FF2B5EF4-FFF2-40B4-BE49-F238E27FC236}">
                  <a16:creationId xmlns="" xmlns:a16="http://schemas.microsoft.com/office/drawing/2014/main" id="{F2560345-1A5F-3745-A467-6D87D7EAA99D}"/>
                </a:ext>
              </a:extLst>
            </p:cNvPr>
            <p:cNvPicPr preferRelativeResize="0"/>
            <p:nvPr/>
          </p:nvPicPr>
          <p:blipFill>
            <a:blip r:embed="rId5" cstate="email">
              <a:alphaModFix/>
              <a:extLst>
                <a:ext uri="{28A0092B-C50C-407E-A947-70E740481C1C}">
                  <a14:useLocalDpi xmlns:a14="http://schemas.microsoft.com/office/drawing/2010/main"/>
                </a:ext>
              </a:extLst>
            </a:blip>
            <a:stretch>
              <a:fillRect/>
            </a:stretch>
          </p:blipFill>
          <p:spPr>
            <a:xfrm>
              <a:off x="11654972" y="4326533"/>
              <a:ext cx="360807" cy="360807"/>
            </a:xfrm>
            <a:prstGeom prst="rect">
              <a:avLst/>
            </a:prstGeom>
            <a:noFill/>
            <a:ln>
              <a:noFill/>
            </a:ln>
          </p:spPr>
        </p:pic>
      </p:grpSp>
      <p:sp>
        <p:nvSpPr>
          <p:cNvPr id="73" name="Rectangle 72">
            <a:extLst>
              <a:ext uri="{FF2B5EF4-FFF2-40B4-BE49-F238E27FC236}">
                <a16:creationId xmlns="" xmlns:a16="http://schemas.microsoft.com/office/drawing/2014/main" id="{BAC59ED5-EBB1-3048-BDCC-8BA141850098}"/>
              </a:ext>
            </a:extLst>
          </p:cNvPr>
          <p:cNvSpPr/>
          <p:nvPr/>
        </p:nvSpPr>
        <p:spPr bwMode="ltGray">
          <a:xfrm>
            <a:off x="615804" y="4406900"/>
            <a:ext cx="1339995" cy="580534"/>
          </a:xfrm>
          <a:prstGeom prst="rect">
            <a:avLst/>
          </a:prstGeom>
          <a:noFill/>
          <a:ln w="3175" cap="flat" cmpd="sng" algn="ctr">
            <a:noFill/>
            <a:prstDash val="solid"/>
          </a:ln>
          <a:effectLst/>
          <a:extLst/>
        </p:spPr>
        <p:txBody>
          <a:bodyPr wrap="square" lIns="0" tIns="72000" rIns="0" bIns="0" rtlCol="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0"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Describe, summarize and analyze historical data</a:t>
            </a:r>
          </a:p>
        </p:txBody>
      </p:sp>
      <p:sp>
        <p:nvSpPr>
          <p:cNvPr id="74" name="Rectangle 73">
            <a:extLst>
              <a:ext uri="{FF2B5EF4-FFF2-40B4-BE49-F238E27FC236}">
                <a16:creationId xmlns="" xmlns:a16="http://schemas.microsoft.com/office/drawing/2014/main" id="{F4B45C08-0B6C-734F-ADAF-4F1F2BDAC7F8}"/>
              </a:ext>
            </a:extLst>
          </p:cNvPr>
          <p:cNvSpPr/>
          <p:nvPr/>
        </p:nvSpPr>
        <p:spPr bwMode="ltGray">
          <a:xfrm>
            <a:off x="5346057" y="2771719"/>
            <a:ext cx="1243066" cy="580534"/>
          </a:xfrm>
          <a:prstGeom prst="rect">
            <a:avLst/>
          </a:prstGeom>
          <a:noFill/>
          <a:ln w="3175" cap="flat" cmpd="sng" algn="ctr">
            <a:noFill/>
            <a:prstDash val="solid"/>
          </a:ln>
          <a:effectLst/>
          <a:extLst/>
        </p:spPr>
        <p:txBody>
          <a:bodyPr wrap="square" lIns="0" tIns="72000" rIns="0" bIns="0" rtlCol="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0"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Recommend ‘right’ or optimal actions or decisions</a:t>
            </a:r>
          </a:p>
        </p:txBody>
      </p:sp>
      <p:sp>
        <p:nvSpPr>
          <p:cNvPr id="75" name="Rectangle 74">
            <a:extLst>
              <a:ext uri="{FF2B5EF4-FFF2-40B4-BE49-F238E27FC236}">
                <a16:creationId xmlns="" xmlns:a16="http://schemas.microsoft.com/office/drawing/2014/main" id="{64788D12-26B9-B943-8598-D6003FA3586B}"/>
              </a:ext>
            </a:extLst>
          </p:cNvPr>
          <p:cNvSpPr/>
          <p:nvPr/>
        </p:nvSpPr>
        <p:spPr bwMode="ltGray">
          <a:xfrm>
            <a:off x="7101135" y="2238349"/>
            <a:ext cx="1140518" cy="688256"/>
          </a:xfrm>
          <a:prstGeom prst="rect">
            <a:avLst/>
          </a:prstGeom>
          <a:noFill/>
          <a:ln w="3175" cap="flat" cmpd="sng" algn="ctr">
            <a:noFill/>
            <a:prstDash val="solid"/>
          </a:ln>
          <a:effectLst/>
          <a:extLst/>
        </p:spPr>
        <p:txBody>
          <a:bodyPr wrap="square" lIns="0" tIns="72000" rIns="0" bIns="0" rtlCol="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000" b="0" i="0"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Monitor, decide, and act autonomously or semi-autonomously</a:t>
            </a:r>
          </a:p>
        </p:txBody>
      </p:sp>
      <p:sp>
        <p:nvSpPr>
          <p:cNvPr id="76" name="Rectangle 75">
            <a:extLst>
              <a:ext uri="{FF2B5EF4-FFF2-40B4-BE49-F238E27FC236}">
                <a16:creationId xmlns="" xmlns:a16="http://schemas.microsoft.com/office/drawing/2014/main" id="{7CBC06A2-FDF9-F647-8C3B-ED3484C66766}"/>
              </a:ext>
            </a:extLst>
          </p:cNvPr>
          <p:cNvSpPr/>
          <p:nvPr/>
        </p:nvSpPr>
        <p:spPr bwMode="ltGray">
          <a:xfrm>
            <a:off x="3794059" y="3572241"/>
            <a:ext cx="1173143" cy="919089"/>
          </a:xfrm>
          <a:prstGeom prst="rect">
            <a:avLst/>
          </a:prstGeom>
          <a:noFill/>
          <a:ln w="3175" cap="flat" cmpd="sng" algn="ctr">
            <a:noFill/>
            <a:prstDash val="solid"/>
          </a:ln>
          <a:effectLst/>
          <a:extLst/>
        </p:spPr>
        <p:txBody>
          <a:bodyPr wrap="square" lIns="0" tIns="72000" rIns="0" bIns="0" rtlCol="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0"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Predict future outcomes based on facts from the past and simulations</a:t>
            </a:r>
          </a:p>
        </p:txBody>
      </p:sp>
      <p:sp>
        <p:nvSpPr>
          <p:cNvPr id="77" name="Rectangle 76">
            <a:extLst>
              <a:ext uri="{FF2B5EF4-FFF2-40B4-BE49-F238E27FC236}">
                <a16:creationId xmlns="" xmlns:a16="http://schemas.microsoft.com/office/drawing/2014/main" id="{E5752036-AC1B-F14B-BCFD-05BC07B3DF5D}"/>
              </a:ext>
            </a:extLst>
          </p:cNvPr>
          <p:cNvSpPr/>
          <p:nvPr/>
        </p:nvSpPr>
        <p:spPr bwMode="ltGray">
          <a:xfrm>
            <a:off x="623756" y="3901035"/>
            <a:ext cx="1314874" cy="169277"/>
          </a:xfrm>
          <a:prstGeom prst="rect">
            <a:avLst/>
          </a:prstGeom>
          <a:noFill/>
          <a:ln w="3175" cap="flat" cmpd="sng" algn="ctr">
            <a:noFill/>
            <a:prstDash val="solid"/>
          </a:ln>
          <a:effectLst/>
          <a:extLst/>
        </p:spPr>
        <p:txBody>
          <a:bodyPr wrap="square" lIns="0" tIns="0" rIns="0" bIns="0" rtlCol="0" anchor="t" anchorCtr="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Descriptive</a:t>
            </a:r>
          </a:p>
        </p:txBody>
      </p:sp>
      <p:sp>
        <p:nvSpPr>
          <p:cNvPr id="78" name="Rectangle 77">
            <a:extLst>
              <a:ext uri="{FF2B5EF4-FFF2-40B4-BE49-F238E27FC236}">
                <a16:creationId xmlns="" xmlns:a16="http://schemas.microsoft.com/office/drawing/2014/main" id="{0FD5F701-E1CF-E54A-8553-145DBD83D4DC}"/>
              </a:ext>
            </a:extLst>
          </p:cNvPr>
          <p:cNvSpPr/>
          <p:nvPr/>
        </p:nvSpPr>
        <p:spPr bwMode="ltGray">
          <a:xfrm>
            <a:off x="3890337" y="3053666"/>
            <a:ext cx="980586" cy="169277"/>
          </a:xfrm>
          <a:prstGeom prst="rect">
            <a:avLst/>
          </a:prstGeom>
          <a:noFill/>
          <a:ln w="3175" cap="flat" cmpd="sng" algn="ctr">
            <a:noFill/>
            <a:prstDash val="solid"/>
          </a:ln>
          <a:effectLst/>
          <a:extLst/>
        </p:spPr>
        <p:txBody>
          <a:bodyPr wrap="square" lIns="0" tIns="0" rIns="0" bIns="0" rtlCol="0" anchor="t" anchorCtr="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Predictive</a:t>
            </a:r>
          </a:p>
        </p:txBody>
      </p:sp>
      <p:sp>
        <p:nvSpPr>
          <p:cNvPr id="79" name="Rectangle 78">
            <a:extLst>
              <a:ext uri="{FF2B5EF4-FFF2-40B4-BE49-F238E27FC236}">
                <a16:creationId xmlns="" xmlns:a16="http://schemas.microsoft.com/office/drawing/2014/main" id="{82CF6BAA-AC52-974A-BF01-D7C237698816}"/>
              </a:ext>
            </a:extLst>
          </p:cNvPr>
          <p:cNvSpPr/>
          <p:nvPr/>
        </p:nvSpPr>
        <p:spPr bwMode="ltGray">
          <a:xfrm>
            <a:off x="5287463" y="2182599"/>
            <a:ext cx="1243066" cy="169277"/>
          </a:xfrm>
          <a:prstGeom prst="rect">
            <a:avLst/>
          </a:prstGeom>
          <a:noFill/>
          <a:ln w="3175" cap="flat" cmpd="sng" algn="ctr">
            <a:noFill/>
            <a:prstDash val="solid"/>
          </a:ln>
          <a:effectLst/>
          <a:extLst/>
        </p:spPr>
        <p:txBody>
          <a:bodyPr wrap="square" lIns="0" tIns="0" rIns="0" bIns="0" rtlCol="0" anchor="t" anchorCtr="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Prescriptive</a:t>
            </a:r>
          </a:p>
        </p:txBody>
      </p:sp>
      <p:sp>
        <p:nvSpPr>
          <p:cNvPr id="80" name="Rectangle 79">
            <a:extLst>
              <a:ext uri="{FF2B5EF4-FFF2-40B4-BE49-F238E27FC236}">
                <a16:creationId xmlns="" xmlns:a16="http://schemas.microsoft.com/office/drawing/2014/main" id="{67332ED0-6518-704F-A969-3DC70D40A166}"/>
              </a:ext>
            </a:extLst>
          </p:cNvPr>
          <p:cNvSpPr/>
          <p:nvPr/>
        </p:nvSpPr>
        <p:spPr bwMode="ltGray">
          <a:xfrm>
            <a:off x="7096025" y="1640806"/>
            <a:ext cx="1150739" cy="153888"/>
          </a:xfrm>
          <a:prstGeom prst="rect">
            <a:avLst/>
          </a:prstGeom>
          <a:noFill/>
          <a:ln w="3175" cap="flat" cmpd="sng" algn="ctr">
            <a:noFill/>
            <a:prstDash val="solid"/>
          </a:ln>
          <a:effectLst/>
          <a:extLst/>
        </p:spPr>
        <p:txBody>
          <a:bodyPr wrap="square" lIns="0" tIns="0" rIns="0" bIns="0" rtlCol="0" anchor="t" anchorCtr="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Cognitive</a:t>
            </a:r>
          </a:p>
        </p:txBody>
      </p:sp>
      <p:sp>
        <p:nvSpPr>
          <p:cNvPr id="81" name="Rectangle 80">
            <a:extLst>
              <a:ext uri="{FF2B5EF4-FFF2-40B4-BE49-F238E27FC236}">
                <a16:creationId xmlns="" xmlns:a16="http://schemas.microsoft.com/office/drawing/2014/main" id="{F3C97C01-650F-A54F-AD7C-FAB591BF9477}"/>
              </a:ext>
            </a:extLst>
          </p:cNvPr>
          <p:cNvSpPr/>
          <p:nvPr/>
        </p:nvSpPr>
        <p:spPr bwMode="ltGray">
          <a:xfrm>
            <a:off x="2287559" y="4140200"/>
            <a:ext cx="1268441" cy="580534"/>
          </a:xfrm>
          <a:prstGeom prst="rect">
            <a:avLst/>
          </a:prstGeom>
          <a:noFill/>
          <a:ln w="3175" cap="flat" cmpd="sng" algn="ctr">
            <a:noFill/>
            <a:prstDash val="solid"/>
          </a:ln>
          <a:effectLst/>
          <a:extLst/>
        </p:spPr>
        <p:txBody>
          <a:bodyPr wrap="square" lIns="0" tIns="72000" rIns="0" bIns="0" rtlCol="0" anchor="t" anchorCtr="0">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0"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Identify causes of trends and  outcomes</a:t>
            </a:r>
          </a:p>
        </p:txBody>
      </p:sp>
      <p:sp>
        <p:nvSpPr>
          <p:cNvPr id="82" name="Rectangle 81">
            <a:extLst>
              <a:ext uri="{FF2B5EF4-FFF2-40B4-BE49-F238E27FC236}">
                <a16:creationId xmlns="" xmlns:a16="http://schemas.microsoft.com/office/drawing/2014/main" id="{90D1FC53-30A3-9F4D-8506-969CBAC8F38A}"/>
              </a:ext>
            </a:extLst>
          </p:cNvPr>
          <p:cNvSpPr/>
          <p:nvPr/>
        </p:nvSpPr>
        <p:spPr bwMode="ltGray">
          <a:xfrm>
            <a:off x="2287834" y="3673655"/>
            <a:ext cx="1268441" cy="169277"/>
          </a:xfrm>
          <a:prstGeom prst="rect">
            <a:avLst/>
          </a:prstGeom>
          <a:noFill/>
          <a:ln w="3175" cap="flat" cmpd="sng" algn="ctr">
            <a:noFill/>
            <a:prstDash val="solid"/>
          </a:ln>
          <a:effectLst/>
          <a:extLst/>
        </p:spPr>
        <p:txBody>
          <a:bodyPr wrap="square" lIns="0" tIns="0" rIns="0" bIns="0" rtlCol="0" anchor="t" anchorCtr="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chemeClr val="tx1"/>
                </a:solidFill>
                <a:effectLst/>
                <a:uLnTx/>
                <a:uFillTx/>
                <a:latin typeface="Georgia" panose="02040502050405020303" pitchFamily="18" charset="0"/>
                <a:ea typeface="+mn-ea"/>
                <a:cs typeface="+mn-cs"/>
              </a:rPr>
              <a:t>Diagnostic</a:t>
            </a:r>
          </a:p>
        </p:txBody>
      </p:sp>
      <p:sp>
        <p:nvSpPr>
          <p:cNvPr id="85" name="Rectangle 84">
            <a:extLst>
              <a:ext uri="{FF2B5EF4-FFF2-40B4-BE49-F238E27FC236}">
                <a16:creationId xmlns="" xmlns:a16="http://schemas.microsoft.com/office/drawing/2014/main" id="{96060863-26D4-CD4C-B3CE-83419263C740}"/>
              </a:ext>
            </a:extLst>
          </p:cNvPr>
          <p:cNvSpPr/>
          <p:nvPr/>
        </p:nvSpPr>
        <p:spPr>
          <a:xfrm>
            <a:off x="537707" y="4084474"/>
            <a:ext cx="1185480"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1"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(What happened?)</a:t>
            </a:r>
          </a:p>
        </p:txBody>
      </p:sp>
      <p:sp>
        <p:nvSpPr>
          <p:cNvPr id="96" name="Rectangle 95">
            <a:extLst>
              <a:ext uri="{FF2B5EF4-FFF2-40B4-BE49-F238E27FC236}">
                <a16:creationId xmlns="" xmlns:a16="http://schemas.microsoft.com/office/drawing/2014/main" id="{C8DC38B2-A705-F142-B401-476C0EA50C12}"/>
              </a:ext>
            </a:extLst>
          </p:cNvPr>
          <p:cNvSpPr/>
          <p:nvPr/>
        </p:nvSpPr>
        <p:spPr>
          <a:xfrm>
            <a:off x="2183635" y="3819331"/>
            <a:ext cx="1262720"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1"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(Why it happened?)</a:t>
            </a:r>
          </a:p>
        </p:txBody>
      </p:sp>
      <p:sp>
        <p:nvSpPr>
          <p:cNvPr id="97" name="Rectangle 96">
            <a:extLst>
              <a:ext uri="{FF2B5EF4-FFF2-40B4-BE49-F238E27FC236}">
                <a16:creationId xmlns="" xmlns:a16="http://schemas.microsoft.com/office/drawing/2014/main" id="{35A842C5-8DC9-7747-8F82-DBD86EB4E1EA}"/>
              </a:ext>
            </a:extLst>
          </p:cNvPr>
          <p:cNvSpPr/>
          <p:nvPr/>
        </p:nvSpPr>
        <p:spPr>
          <a:xfrm>
            <a:off x="3876702" y="3230662"/>
            <a:ext cx="1033257"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1"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(What could happen?)</a:t>
            </a:r>
          </a:p>
        </p:txBody>
      </p:sp>
      <p:sp>
        <p:nvSpPr>
          <p:cNvPr id="98" name="Rectangle 97">
            <a:extLst>
              <a:ext uri="{FF2B5EF4-FFF2-40B4-BE49-F238E27FC236}">
                <a16:creationId xmlns="" xmlns:a16="http://schemas.microsoft.com/office/drawing/2014/main" id="{D772A056-EBE0-0C49-A766-AC5812FCF0E6}"/>
              </a:ext>
            </a:extLst>
          </p:cNvPr>
          <p:cNvSpPr/>
          <p:nvPr/>
        </p:nvSpPr>
        <p:spPr>
          <a:xfrm>
            <a:off x="5242830" y="2405986"/>
            <a:ext cx="1399269"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GB" sz="1100" b="0" i="1"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(What should be done?)</a:t>
            </a:r>
          </a:p>
        </p:txBody>
      </p:sp>
      <p:sp>
        <p:nvSpPr>
          <p:cNvPr id="99" name="Rectangle 98">
            <a:extLst>
              <a:ext uri="{FF2B5EF4-FFF2-40B4-BE49-F238E27FC236}">
                <a16:creationId xmlns="" xmlns:a16="http://schemas.microsoft.com/office/drawing/2014/main" id="{D054744A-8BA0-8143-89DF-70EA99C1B447}"/>
              </a:ext>
            </a:extLst>
          </p:cNvPr>
          <p:cNvSpPr/>
          <p:nvPr/>
        </p:nvSpPr>
        <p:spPr>
          <a:xfrm>
            <a:off x="7061759" y="1915511"/>
            <a:ext cx="1219271"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FFFFFF"/>
              </a:buClr>
              <a:buSzPct val="25000"/>
              <a:buFontTx/>
              <a:buNone/>
              <a:tabLst/>
              <a:defRPr/>
            </a:pPr>
            <a:r>
              <a:rPr kumimoji="0" lang="en-GB" sz="1000" b="0" i="1" u="none" strike="noStrike" kern="1200" cap="none" spc="0" normalizeH="0" baseline="0" noProof="0" dirty="0">
                <a:ln>
                  <a:noFill/>
                </a:ln>
                <a:solidFill>
                  <a:schemeClr val="tx1"/>
                </a:solidFill>
                <a:effectLst/>
                <a:uLnTx/>
                <a:uFillTx/>
                <a:latin typeface="Georgia" panose="02040502050405020303" pitchFamily="18" charset="0"/>
                <a:ea typeface="Georgia"/>
                <a:cs typeface="Georgia"/>
                <a:sym typeface="Georgia"/>
              </a:rPr>
              <a:t>(How do we adapt to change?)</a:t>
            </a:r>
          </a:p>
        </p:txBody>
      </p:sp>
      <p:sp>
        <p:nvSpPr>
          <p:cNvPr id="40" name="Shape 1299">
            <a:extLst>
              <a:ext uri="{FF2B5EF4-FFF2-40B4-BE49-F238E27FC236}">
                <a16:creationId xmlns="" xmlns:a16="http://schemas.microsoft.com/office/drawing/2014/main" id="{8A7DE631-12E3-9D46-8593-D1C01601EEE4}"/>
              </a:ext>
            </a:extLst>
          </p:cNvPr>
          <p:cNvSpPr/>
          <p:nvPr/>
        </p:nvSpPr>
        <p:spPr>
          <a:xfrm>
            <a:off x="4233531" y="2539918"/>
            <a:ext cx="445084" cy="445084"/>
          </a:xfrm>
          <a:prstGeom prst="ellipse">
            <a:avLst/>
          </a:prstGeom>
          <a:solidFill>
            <a:srgbClr val="A32020"/>
          </a:solidFill>
          <a:ln>
            <a:noFill/>
          </a:ln>
        </p:spPr>
        <p:txBody>
          <a:bodyPr wrap="square" lIns="91401" tIns="91401" rIns="91401" bIns="91401"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Georgia" panose="02040502050405020303" pitchFamily="18" charset="0"/>
              <a:ea typeface="+mn-ea"/>
              <a:cs typeface="+mn-cs"/>
            </a:endParaRPr>
          </a:p>
        </p:txBody>
      </p:sp>
      <p:grpSp>
        <p:nvGrpSpPr>
          <p:cNvPr id="37" name="Shape 2940">
            <a:extLst>
              <a:ext uri="{FF2B5EF4-FFF2-40B4-BE49-F238E27FC236}">
                <a16:creationId xmlns="" xmlns:a16="http://schemas.microsoft.com/office/drawing/2014/main" id="{17138C4C-B516-1647-89F8-1CC11A501A56}"/>
              </a:ext>
            </a:extLst>
          </p:cNvPr>
          <p:cNvGrpSpPr/>
          <p:nvPr/>
        </p:nvGrpSpPr>
        <p:grpSpPr>
          <a:xfrm>
            <a:off x="4311278" y="2637281"/>
            <a:ext cx="277254" cy="277254"/>
            <a:chOff x="11242676" y="4378325"/>
            <a:chExt cx="355500" cy="355500"/>
          </a:xfrm>
        </p:grpSpPr>
        <p:sp>
          <p:nvSpPr>
            <p:cNvPr id="38" name="Shape 2941">
              <a:extLst>
                <a:ext uri="{FF2B5EF4-FFF2-40B4-BE49-F238E27FC236}">
                  <a16:creationId xmlns="" xmlns:a16="http://schemas.microsoft.com/office/drawing/2014/main" id="{ECCCA992-FAEA-5E45-B1F6-5F62C3067ECF}"/>
                </a:ext>
              </a:extLst>
            </p:cNvPr>
            <p:cNvSpPr/>
            <p:nvPr/>
          </p:nvSpPr>
          <p:spPr>
            <a:xfrm>
              <a:off x="11242676" y="4378325"/>
              <a:ext cx="355500" cy="355500"/>
            </a:xfrm>
            <a:custGeom>
              <a:avLst/>
              <a:gdLst/>
              <a:ahLst/>
              <a:cxnLst/>
              <a:rect l="0" t="0" r="0" b="0"/>
              <a:pathLst>
                <a:path w="120000" h="120000" extrusionOk="0">
                  <a:moveTo>
                    <a:pt x="10616" y="109354"/>
                  </a:moveTo>
                  <a:lnTo>
                    <a:pt x="10616" y="109354"/>
                  </a:lnTo>
                  <a:lnTo>
                    <a:pt x="109383" y="109354"/>
                  </a:lnTo>
                  <a:lnTo>
                    <a:pt x="109383" y="10322"/>
                  </a:lnTo>
                  <a:lnTo>
                    <a:pt x="10616" y="10322"/>
                  </a:lnTo>
                  <a:lnTo>
                    <a:pt x="10616" y="109354"/>
                  </a:lnTo>
                  <a:close/>
                  <a:moveTo>
                    <a:pt x="119999" y="120000"/>
                  </a:moveTo>
                  <a:lnTo>
                    <a:pt x="119999" y="120000"/>
                  </a:lnTo>
                  <a:lnTo>
                    <a:pt x="0" y="120000"/>
                  </a:lnTo>
                  <a:lnTo>
                    <a:pt x="0" y="0"/>
                  </a:lnTo>
                  <a:lnTo>
                    <a:pt x="119999" y="0"/>
                  </a:lnTo>
                  <a:lnTo>
                    <a:pt x="119999" y="120000"/>
                  </a:lnTo>
                  <a:close/>
                </a:path>
              </a:pathLst>
            </a:custGeom>
            <a:solidFill>
              <a:srgbClr val="FFFFFF"/>
            </a:solidFill>
            <a:ln>
              <a:noFill/>
            </a:ln>
          </p:spPr>
          <p:txBody>
            <a:bodyPr wrap="square" lIns="91401" tIns="91401" rIns="91401" bIns="91401" anchor="ctr" anchorCtr="0">
              <a:noAutofit/>
            </a:bodyPr>
            <a:lstStyle/>
            <a:p>
              <a:pPr>
                <a:buClrTx/>
              </a:pPr>
              <a:endParaRPr sz="1800" kern="1200">
                <a:solidFill>
                  <a:sysClr val="windowText" lastClr="000000"/>
                </a:solidFill>
                <a:latin typeface="Georgia" panose="02040502050405020303" pitchFamily="18" charset="0"/>
                <a:ea typeface="+mn-ea"/>
                <a:cs typeface="+mn-cs"/>
              </a:endParaRPr>
            </a:p>
          </p:txBody>
        </p:sp>
        <p:sp>
          <p:nvSpPr>
            <p:cNvPr id="39" name="Shape 2942">
              <a:extLst>
                <a:ext uri="{FF2B5EF4-FFF2-40B4-BE49-F238E27FC236}">
                  <a16:creationId xmlns="" xmlns:a16="http://schemas.microsoft.com/office/drawing/2014/main" id="{C73FFA44-4629-034A-9030-6BBF0288A00A}"/>
                </a:ext>
              </a:extLst>
            </p:cNvPr>
            <p:cNvSpPr/>
            <p:nvPr/>
          </p:nvSpPr>
          <p:spPr>
            <a:xfrm>
              <a:off x="11293476" y="4460875"/>
              <a:ext cx="236400" cy="182700"/>
            </a:xfrm>
            <a:custGeom>
              <a:avLst/>
              <a:gdLst/>
              <a:ahLst/>
              <a:cxnLst/>
              <a:rect l="0" t="0" r="0" b="0"/>
              <a:pathLst>
                <a:path w="120000" h="120000" extrusionOk="0">
                  <a:moveTo>
                    <a:pt x="68502" y="0"/>
                  </a:moveTo>
                  <a:lnTo>
                    <a:pt x="68502" y="0"/>
                  </a:lnTo>
                  <a:lnTo>
                    <a:pt x="68502" y="21250"/>
                  </a:lnTo>
                  <a:lnTo>
                    <a:pt x="94251" y="21250"/>
                  </a:lnTo>
                  <a:lnTo>
                    <a:pt x="62672" y="71250"/>
                  </a:lnTo>
                  <a:lnTo>
                    <a:pt x="34979" y="46250"/>
                  </a:lnTo>
                  <a:lnTo>
                    <a:pt x="0" y="107500"/>
                  </a:lnTo>
                  <a:lnTo>
                    <a:pt x="13603" y="120000"/>
                  </a:lnTo>
                  <a:lnTo>
                    <a:pt x="38866" y="75625"/>
                  </a:lnTo>
                  <a:lnTo>
                    <a:pt x="66072" y="100000"/>
                  </a:lnTo>
                  <a:lnTo>
                    <a:pt x="103481" y="40625"/>
                  </a:lnTo>
                  <a:lnTo>
                    <a:pt x="103481" y="66250"/>
                  </a:lnTo>
                  <a:lnTo>
                    <a:pt x="120000" y="66250"/>
                  </a:lnTo>
                  <a:lnTo>
                    <a:pt x="120000" y="0"/>
                  </a:lnTo>
                  <a:lnTo>
                    <a:pt x="68502" y="0"/>
                  </a:lnTo>
                  <a:close/>
                </a:path>
              </a:pathLst>
            </a:custGeom>
            <a:solidFill>
              <a:srgbClr val="FFFFFF"/>
            </a:solidFill>
            <a:ln>
              <a:noFill/>
            </a:ln>
          </p:spPr>
          <p:txBody>
            <a:bodyPr wrap="square" lIns="91401" tIns="91401" rIns="91401" bIns="91401" anchor="ctr" anchorCtr="0">
              <a:noAutofit/>
            </a:bodyPr>
            <a:lstStyle/>
            <a:p>
              <a:pPr>
                <a:buClrTx/>
              </a:pPr>
              <a:endParaRPr sz="1800" kern="1200">
                <a:solidFill>
                  <a:sysClr val="windowText" lastClr="000000"/>
                </a:solidFill>
                <a:latin typeface="Georgia" panose="02040502050405020303" pitchFamily="18" charset="0"/>
                <a:ea typeface="+mn-ea"/>
                <a:cs typeface="+mn-cs"/>
              </a:endParaRPr>
            </a:p>
          </p:txBody>
        </p:sp>
      </p:grpSp>
    </p:spTree>
    <p:extLst>
      <p:ext uri="{BB962C8B-B14F-4D97-AF65-F5344CB8AC3E}">
        <p14:creationId xmlns:p14="http://schemas.microsoft.com/office/powerpoint/2010/main" val="3605284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890"/>
          <p:cNvSpPr txBox="1">
            <a:spLocks noGrp="1"/>
          </p:cNvSpPr>
          <p:nvPr>
            <p:ph type="title"/>
          </p:nvPr>
        </p:nvSpPr>
        <p:spPr>
          <a:prstGeom prst="rect">
            <a:avLst/>
          </a:prstGeom>
          <a:noFill/>
          <a:ln>
            <a:noFill/>
          </a:ln>
        </p:spPr>
        <p:txBody>
          <a:bodyPr spcFirstLastPara="1" wrap="square" lIns="91425" tIns="91425" rIns="91425" bIns="91425" anchor="b" anchorCtr="0">
            <a:noAutofit/>
          </a:bodyPr>
          <a:lstStyle/>
          <a:p>
            <a:r>
              <a:rPr lang="en-US" dirty="0">
                <a:latin typeface="Georgia" charset="0"/>
                <a:ea typeface="Georgia" charset="0"/>
                <a:cs typeface="Georgia" charset="0"/>
              </a:rPr>
              <a:t>Four ways that AI is used in enterprises:</a:t>
            </a:r>
          </a:p>
        </p:txBody>
      </p:sp>
      <p:sp>
        <p:nvSpPr>
          <p:cNvPr id="63" name="TextBox 62"/>
          <p:cNvSpPr txBox="1"/>
          <p:nvPr/>
        </p:nvSpPr>
        <p:spPr>
          <a:xfrm>
            <a:off x="4604777" y="1950353"/>
            <a:ext cx="2047233" cy="253916"/>
          </a:xfrm>
          <a:prstGeom prst="rect">
            <a:avLst/>
          </a:prstGeom>
          <a:noFill/>
        </p:spPr>
        <p:txBody>
          <a:bodyPr wrap="square" rtlCol="0">
            <a:spAutoFit/>
          </a:bodyPr>
          <a:lstStyle>
            <a:defPPr marR="0" lvl="0" algn="l" rtl="0">
              <a:lnSpc>
                <a:spcPct val="100000"/>
              </a:lnSpc>
              <a:spcBef>
                <a:spcPts val="0"/>
              </a:spcBef>
              <a:spcAft>
                <a:spcPts val="0"/>
              </a:spcAft>
            </a:defPPr>
            <a:lvl1pPr algn="ctr">
              <a:defRPr sz="1050" i="1" kern="1200">
                <a:solidFill>
                  <a:prstClr val="black"/>
                </a:solidFill>
                <a:latin typeface="Georgia" charset="0"/>
                <a:ea typeface="Georgia" charset="0"/>
                <a:cs typeface="Georgia" charset="0"/>
              </a:defRPr>
            </a:lvl1pPr>
          </a:lstStyle>
          <a:p>
            <a:r>
              <a:rPr lang="en-US" dirty="0"/>
              <a:t>No human in the loop</a:t>
            </a:r>
          </a:p>
        </p:txBody>
      </p:sp>
      <p:sp>
        <p:nvSpPr>
          <p:cNvPr id="64" name="TextBox 63"/>
          <p:cNvSpPr txBox="1"/>
          <p:nvPr/>
        </p:nvSpPr>
        <p:spPr>
          <a:xfrm>
            <a:off x="2613639" y="1957077"/>
            <a:ext cx="1874035" cy="253916"/>
          </a:xfrm>
          <a:prstGeom prst="rect">
            <a:avLst/>
          </a:prstGeom>
          <a:noFill/>
        </p:spPr>
        <p:txBody>
          <a:bodyPr wrap="square" rtlCol="0">
            <a:spAutoFit/>
          </a:bodyPr>
          <a:lstStyle/>
          <a:p>
            <a:pPr algn="ctr"/>
            <a:r>
              <a:rPr lang="en-US" sz="1050" i="1" kern="1200" dirty="0">
                <a:solidFill>
                  <a:prstClr val="black"/>
                </a:solidFill>
                <a:latin typeface="Georgia" charset="0"/>
                <a:ea typeface="Georgia" charset="0"/>
                <a:cs typeface="Georgia" charset="0"/>
              </a:rPr>
              <a:t>Human in the loop</a:t>
            </a:r>
          </a:p>
        </p:txBody>
      </p:sp>
      <p:sp>
        <p:nvSpPr>
          <p:cNvPr id="65" name="TextBox 64"/>
          <p:cNvSpPr txBox="1"/>
          <p:nvPr/>
        </p:nvSpPr>
        <p:spPr>
          <a:xfrm>
            <a:off x="1320046" y="2630506"/>
            <a:ext cx="1129809" cy="577081"/>
          </a:xfrm>
          <a:prstGeom prst="rect">
            <a:avLst/>
          </a:prstGeom>
          <a:noFill/>
        </p:spPr>
        <p:txBody>
          <a:bodyPr wrap="square" rtlCol="0">
            <a:spAutoFit/>
          </a:bodyPr>
          <a:lstStyle>
            <a:defPPr marR="0" lvl="0" algn="l" rtl="0">
              <a:lnSpc>
                <a:spcPct val="100000"/>
              </a:lnSpc>
              <a:spcBef>
                <a:spcPts val="0"/>
              </a:spcBef>
              <a:spcAft>
                <a:spcPts val="0"/>
              </a:spcAft>
            </a:defPPr>
            <a:lvl1pPr algn="ctr">
              <a:defRPr sz="1050" i="1" kern="1200">
                <a:solidFill>
                  <a:prstClr val="black"/>
                </a:solidFill>
                <a:latin typeface="Georgia" charset="0"/>
                <a:ea typeface="Georgia" charset="0"/>
                <a:cs typeface="Georgia" charset="0"/>
              </a:defRPr>
            </a:lvl1pPr>
          </a:lstStyle>
          <a:p>
            <a:r>
              <a:rPr lang="en-US" dirty="0"/>
              <a:t>Hardwired / specific systems</a:t>
            </a:r>
          </a:p>
        </p:txBody>
      </p:sp>
      <p:sp>
        <p:nvSpPr>
          <p:cNvPr id="66" name="TextBox 65"/>
          <p:cNvSpPr txBox="1"/>
          <p:nvPr/>
        </p:nvSpPr>
        <p:spPr>
          <a:xfrm>
            <a:off x="1314616" y="3789054"/>
            <a:ext cx="1135800" cy="438582"/>
          </a:xfrm>
          <a:prstGeom prst="rect">
            <a:avLst/>
          </a:prstGeom>
          <a:noFill/>
        </p:spPr>
        <p:txBody>
          <a:bodyPr wrap="square" rtlCol="0">
            <a:spAutoFit/>
          </a:bodyPr>
          <a:lstStyle/>
          <a:p>
            <a:pPr algn="ctr"/>
            <a:r>
              <a:rPr lang="en-US" sz="1050" i="1" kern="1200" dirty="0">
                <a:solidFill>
                  <a:prstClr val="black"/>
                </a:solidFill>
                <a:latin typeface="Georgia" charset="0"/>
                <a:ea typeface="Georgia" charset="0"/>
                <a:cs typeface="Georgia" charset="0"/>
              </a:rPr>
              <a:t>Adaptive</a:t>
            </a:r>
            <a:r>
              <a:rPr lang="en-US" sz="1200" b="1" i="1" kern="1200" dirty="0">
                <a:solidFill>
                  <a:prstClr val="black"/>
                </a:solidFill>
                <a:ea typeface="+mn-ea"/>
                <a:cs typeface="+mn-cs"/>
              </a:rPr>
              <a:t> </a:t>
            </a:r>
            <a:r>
              <a:rPr lang="en-US" sz="1050" i="1" kern="1200" dirty="0">
                <a:solidFill>
                  <a:prstClr val="black"/>
                </a:solidFill>
                <a:latin typeface="Georgia" charset="0"/>
                <a:ea typeface="Georgia" charset="0"/>
                <a:cs typeface="Georgia" charset="0"/>
              </a:rPr>
              <a:t>systems</a:t>
            </a:r>
            <a:endParaRPr lang="en-US" sz="1200" b="1" i="1" kern="1200" dirty="0">
              <a:solidFill>
                <a:prstClr val="black"/>
              </a:solidFill>
              <a:ea typeface="+mn-ea"/>
              <a:cs typeface="+mn-cs"/>
            </a:endParaRPr>
          </a:p>
        </p:txBody>
      </p:sp>
      <p:cxnSp>
        <p:nvCxnSpPr>
          <p:cNvPr id="67" name="Straight Arrow Connector 66"/>
          <p:cNvCxnSpPr/>
          <p:nvPr/>
        </p:nvCxnSpPr>
        <p:spPr>
          <a:xfrm>
            <a:off x="2343787" y="2260761"/>
            <a:ext cx="454112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2336864" y="2260761"/>
            <a:ext cx="1" cy="2547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343787" y="3505220"/>
            <a:ext cx="454112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70" name="Group 69"/>
          <p:cNvGrpSpPr/>
          <p:nvPr/>
        </p:nvGrpSpPr>
        <p:grpSpPr>
          <a:xfrm>
            <a:off x="4456152" y="2638231"/>
            <a:ext cx="2337406" cy="580135"/>
            <a:chOff x="6523735" y="2437118"/>
            <a:chExt cx="2117968" cy="525671"/>
          </a:xfrm>
        </p:grpSpPr>
        <p:sp>
          <p:nvSpPr>
            <p:cNvPr id="71" name="TextBox 70"/>
            <p:cNvSpPr txBox="1"/>
            <p:nvPr/>
          </p:nvSpPr>
          <p:spPr>
            <a:xfrm>
              <a:off x="6523735" y="2437118"/>
              <a:ext cx="2117968" cy="250994"/>
            </a:xfrm>
            <a:prstGeom prst="rect">
              <a:avLst/>
            </a:prstGeom>
            <a:noFill/>
          </p:spPr>
          <p:txBody>
            <a:bodyPr wrap="square" rtlCol="0">
              <a:spAutoFit/>
            </a:bodyPr>
            <a:lstStyle/>
            <a:p>
              <a:pPr algn="ctr">
                <a:spcAft>
                  <a:spcPts val="600"/>
                </a:spcAft>
              </a:pPr>
              <a:r>
                <a:rPr lang="en-US" sz="1200" kern="1200" dirty="0">
                  <a:solidFill>
                    <a:srgbClr val="E0301E"/>
                  </a:solidFill>
                  <a:latin typeface="Georgia" charset="0"/>
                  <a:ea typeface="Georgia" charset="0"/>
                  <a:cs typeface="Georgia" charset="0"/>
                </a:rPr>
                <a:t>Automated Intelligence</a:t>
              </a:r>
            </a:p>
          </p:txBody>
        </p:sp>
        <p:sp>
          <p:nvSpPr>
            <p:cNvPr id="72" name="Oval 71"/>
            <p:cNvSpPr/>
            <p:nvPr/>
          </p:nvSpPr>
          <p:spPr>
            <a:xfrm>
              <a:off x="7494486" y="2779908"/>
              <a:ext cx="182880" cy="1828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kern="1200" dirty="0">
                  <a:solidFill>
                    <a:prstClr val="white"/>
                  </a:solidFill>
                </a:rPr>
                <a:t>1</a:t>
              </a:r>
            </a:p>
          </p:txBody>
        </p:sp>
      </p:grpSp>
      <p:grpSp>
        <p:nvGrpSpPr>
          <p:cNvPr id="73" name="Group 72"/>
          <p:cNvGrpSpPr/>
          <p:nvPr/>
        </p:nvGrpSpPr>
        <p:grpSpPr>
          <a:xfrm>
            <a:off x="2479212" y="2636905"/>
            <a:ext cx="1976940" cy="589178"/>
            <a:chOff x="4551232" y="2435012"/>
            <a:chExt cx="1791343" cy="533865"/>
          </a:xfrm>
        </p:grpSpPr>
        <p:sp>
          <p:nvSpPr>
            <p:cNvPr id="74" name="TextBox 73"/>
            <p:cNvSpPr txBox="1"/>
            <p:nvPr/>
          </p:nvSpPr>
          <p:spPr>
            <a:xfrm>
              <a:off x="4551232" y="2435012"/>
              <a:ext cx="1791343" cy="250994"/>
            </a:xfrm>
            <a:prstGeom prst="rect">
              <a:avLst/>
            </a:prstGeom>
            <a:noFill/>
          </p:spPr>
          <p:txBody>
            <a:bodyPr wrap="square" rtlCol="0">
              <a:spAutoFit/>
            </a:bodyPr>
            <a:lstStyle/>
            <a:p>
              <a:pPr algn="ctr">
                <a:spcAft>
                  <a:spcPts val="600"/>
                </a:spcAft>
              </a:pPr>
              <a:r>
                <a:rPr lang="en-US" sz="1200" kern="1200" dirty="0">
                  <a:solidFill>
                    <a:srgbClr val="E0301E"/>
                  </a:solidFill>
                  <a:latin typeface="Georgia" charset="0"/>
                  <a:ea typeface="Georgia" charset="0"/>
                  <a:cs typeface="Georgia" charset="0"/>
                </a:rPr>
                <a:t>Assisted Intelligence</a:t>
              </a:r>
            </a:p>
          </p:txBody>
        </p:sp>
        <p:sp>
          <p:nvSpPr>
            <p:cNvPr id="75" name="Oval 74"/>
            <p:cNvSpPr/>
            <p:nvPr/>
          </p:nvSpPr>
          <p:spPr>
            <a:xfrm>
              <a:off x="5406987" y="2785996"/>
              <a:ext cx="182880" cy="1828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kern="1200" dirty="0">
                  <a:solidFill>
                    <a:prstClr val="white"/>
                  </a:solidFill>
                </a:rPr>
                <a:t>2</a:t>
              </a:r>
            </a:p>
          </p:txBody>
        </p:sp>
      </p:grpSp>
      <p:grpSp>
        <p:nvGrpSpPr>
          <p:cNvPr id="76" name="Group 75"/>
          <p:cNvGrpSpPr/>
          <p:nvPr/>
        </p:nvGrpSpPr>
        <p:grpSpPr>
          <a:xfrm>
            <a:off x="2343787" y="3882572"/>
            <a:ext cx="2169317" cy="525873"/>
            <a:chOff x="4415806" y="3670575"/>
            <a:chExt cx="1965659" cy="476503"/>
          </a:xfrm>
        </p:grpSpPr>
        <p:sp>
          <p:nvSpPr>
            <p:cNvPr id="77" name="TextBox 76"/>
            <p:cNvSpPr txBox="1"/>
            <p:nvPr/>
          </p:nvSpPr>
          <p:spPr>
            <a:xfrm>
              <a:off x="4415806" y="3670575"/>
              <a:ext cx="1965659" cy="250994"/>
            </a:xfrm>
            <a:prstGeom prst="rect">
              <a:avLst/>
            </a:prstGeom>
            <a:noFill/>
          </p:spPr>
          <p:txBody>
            <a:bodyPr wrap="square" rtlCol="0">
              <a:spAutoFit/>
            </a:bodyPr>
            <a:lstStyle/>
            <a:p>
              <a:pPr algn="ctr">
                <a:spcAft>
                  <a:spcPts val="600"/>
                </a:spcAft>
              </a:pPr>
              <a:r>
                <a:rPr lang="en-US" sz="1200" kern="1200" dirty="0">
                  <a:solidFill>
                    <a:srgbClr val="E0301E"/>
                  </a:solidFill>
                  <a:latin typeface="Georgia" charset="0"/>
                  <a:ea typeface="Georgia" charset="0"/>
                  <a:cs typeface="Georgia" charset="0"/>
                </a:rPr>
                <a:t>Augmented Intelligence</a:t>
              </a:r>
            </a:p>
          </p:txBody>
        </p:sp>
        <p:sp>
          <p:nvSpPr>
            <p:cNvPr id="78" name="Oval 77"/>
            <p:cNvSpPr/>
            <p:nvPr/>
          </p:nvSpPr>
          <p:spPr>
            <a:xfrm>
              <a:off x="5406987" y="3964197"/>
              <a:ext cx="182880" cy="1828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kern="1200" dirty="0">
                  <a:solidFill>
                    <a:prstClr val="white"/>
                  </a:solidFill>
                </a:rPr>
                <a:t>3</a:t>
              </a:r>
            </a:p>
          </p:txBody>
        </p:sp>
      </p:grpSp>
      <p:grpSp>
        <p:nvGrpSpPr>
          <p:cNvPr id="79" name="Group 78"/>
          <p:cNvGrpSpPr/>
          <p:nvPr/>
        </p:nvGrpSpPr>
        <p:grpSpPr>
          <a:xfrm>
            <a:off x="4456153" y="3882575"/>
            <a:ext cx="2382593" cy="525872"/>
            <a:chOff x="6523735" y="3670575"/>
            <a:chExt cx="2158913" cy="476503"/>
          </a:xfrm>
        </p:grpSpPr>
        <p:sp>
          <p:nvSpPr>
            <p:cNvPr id="80" name="TextBox 79"/>
            <p:cNvSpPr txBox="1"/>
            <p:nvPr/>
          </p:nvSpPr>
          <p:spPr>
            <a:xfrm>
              <a:off x="6523735" y="3670575"/>
              <a:ext cx="2158913" cy="250994"/>
            </a:xfrm>
            <a:prstGeom prst="rect">
              <a:avLst/>
            </a:prstGeom>
            <a:noFill/>
          </p:spPr>
          <p:txBody>
            <a:bodyPr wrap="square" rtlCol="0">
              <a:spAutoFit/>
            </a:bodyPr>
            <a:lstStyle/>
            <a:p>
              <a:pPr algn="ctr">
                <a:spcAft>
                  <a:spcPts val="600"/>
                </a:spcAft>
              </a:pPr>
              <a:r>
                <a:rPr lang="en-US" sz="1200" kern="1200" dirty="0">
                  <a:solidFill>
                    <a:srgbClr val="E0301E"/>
                  </a:solidFill>
                  <a:latin typeface="Georgia" charset="0"/>
                  <a:ea typeface="Georgia" charset="0"/>
                  <a:cs typeface="Georgia" charset="0"/>
                </a:rPr>
                <a:t>Autonomous  Intelligence</a:t>
              </a:r>
            </a:p>
          </p:txBody>
        </p:sp>
        <p:sp>
          <p:nvSpPr>
            <p:cNvPr id="81" name="Oval 80"/>
            <p:cNvSpPr/>
            <p:nvPr/>
          </p:nvSpPr>
          <p:spPr>
            <a:xfrm>
              <a:off x="7494486" y="3964197"/>
              <a:ext cx="182880" cy="18288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kern="1200" dirty="0">
                  <a:solidFill>
                    <a:prstClr val="white"/>
                  </a:solidFill>
                </a:rPr>
                <a:t>4</a:t>
              </a:r>
            </a:p>
          </p:txBody>
        </p:sp>
      </p:grpSp>
      <p:cxnSp>
        <p:nvCxnSpPr>
          <p:cNvPr id="82" name="Straight Arrow Connector 81"/>
          <p:cNvCxnSpPr/>
          <p:nvPr/>
        </p:nvCxnSpPr>
        <p:spPr>
          <a:xfrm>
            <a:off x="4485510" y="2265327"/>
            <a:ext cx="1" cy="25475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3" name="Shape 1383"/>
          <p:cNvSpPr/>
          <p:nvPr/>
        </p:nvSpPr>
        <p:spPr>
          <a:xfrm>
            <a:off x="2954028" y="1493243"/>
            <a:ext cx="362700" cy="360000"/>
          </a:xfrm>
          <a:custGeom>
            <a:avLst/>
            <a:gdLst/>
            <a:ahLst/>
            <a:cxnLst/>
            <a:rect l="0" t="0" r="0" b="0"/>
            <a:pathLst>
              <a:path w="120000" h="120000" extrusionOk="0">
                <a:moveTo>
                  <a:pt x="60000" y="74988"/>
                </a:moveTo>
                <a:cubicBezTo>
                  <a:pt x="39754" y="74988"/>
                  <a:pt x="0" y="84742"/>
                  <a:pt x="0" y="104988"/>
                </a:cubicBezTo>
                <a:cubicBezTo>
                  <a:pt x="0" y="120000"/>
                  <a:pt x="0" y="120000"/>
                  <a:pt x="0" y="120000"/>
                </a:cubicBezTo>
                <a:cubicBezTo>
                  <a:pt x="120000" y="120000"/>
                  <a:pt x="120000" y="120000"/>
                  <a:pt x="120000" y="120000"/>
                </a:cubicBezTo>
                <a:cubicBezTo>
                  <a:pt x="120000" y="104988"/>
                  <a:pt x="120000" y="104988"/>
                  <a:pt x="120000" y="104988"/>
                </a:cubicBezTo>
                <a:cubicBezTo>
                  <a:pt x="120000" y="84742"/>
                  <a:pt x="80269" y="74988"/>
                  <a:pt x="60000" y="74988"/>
                </a:cubicBezTo>
                <a:moveTo>
                  <a:pt x="60000" y="60000"/>
                </a:moveTo>
                <a:cubicBezTo>
                  <a:pt x="76510" y="60000"/>
                  <a:pt x="90000" y="46487"/>
                  <a:pt x="90000" y="30000"/>
                </a:cubicBezTo>
                <a:cubicBezTo>
                  <a:pt x="90000" y="13489"/>
                  <a:pt x="76510" y="0"/>
                  <a:pt x="60000" y="0"/>
                </a:cubicBezTo>
                <a:cubicBezTo>
                  <a:pt x="43512" y="0"/>
                  <a:pt x="30000" y="13489"/>
                  <a:pt x="30000" y="30000"/>
                </a:cubicBezTo>
                <a:cubicBezTo>
                  <a:pt x="30000" y="46487"/>
                  <a:pt x="43512" y="60000"/>
                  <a:pt x="60000" y="60000"/>
                </a:cubicBezTo>
              </a:path>
            </a:pathLst>
          </a:custGeom>
          <a:solidFill>
            <a:srgbClr val="E0301E"/>
          </a:solidFill>
          <a:ln>
            <a:noFill/>
          </a:ln>
        </p:spPr>
        <p:txBody>
          <a:bodyPr lIns="91425" tIns="45700" rIns="91425" bIns="45700" anchor="t" anchorCtr="0">
            <a:noAutofit/>
          </a:bodyPr>
          <a:lstStyle/>
          <a:p>
            <a:endParaRPr sz="1800"/>
          </a:p>
        </p:txBody>
      </p:sp>
      <p:grpSp>
        <p:nvGrpSpPr>
          <p:cNvPr id="84" name="Shape 5581"/>
          <p:cNvGrpSpPr/>
          <p:nvPr/>
        </p:nvGrpSpPr>
        <p:grpSpPr>
          <a:xfrm>
            <a:off x="3681172" y="1492505"/>
            <a:ext cx="392768" cy="396508"/>
            <a:chOff x="2855625" y="2751210"/>
            <a:chExt cx="346500" cy="349800"/>
          </a:xfrm>
        </p:grpSpPr>
        <p:sp>
          <p:nvSpPr>
            <p:cNvPr id="85" name="Shape 5582"/>
            <p:cNvSpPr/>
            <p:nvPr/>
          </p:nvSpPr>
          <p:spPr>
            <a:xfrm>
              <a:off x="2938373" y="2813662"/>
              <a:ext cx="57900" cy="234300"/>
            </a:xfrm>
            <a:custGeom>
              <a:avLst/>
              <a:gdLst/>
              <a:ahLst/>
              <a:cxnLst/>
              <a:rect l="0" t="0" r="0" b="0"/>
              <a:pathLst>
                <a:path w="120000" h="120000" extrusionOk="0">
                  <a:moveTo>
                    <a:pt x="120000" y="106024"/>
                  </a:moveTo>
                  <a:lnTo>
                    <a:pt x="120000" y="106024"/>
                  </a:lnTo>
                  <a:lnTo>
                    <a:pt x="120000" y="75180"/>
                  </a:lnTo>
                  <a:lnTo>
                    <a:pt x="53114" y="67951"/>
                  </a:lnTo>
                  <a:lnTo>
                    <a:pt x="53114" y="52530"/>
                  </a:lnTo>
                  <a:lnTo>
                    <a:pt x="120000" y="41445"/>
                  </a:lnTo>
                  <a:lnTo>
                    <a:pt x="120000" y="11566"/>
                  </a:lnTo>
                  <a:lnTo>
                    <a:pt x="100327" y="8192"/>
                  </a:lnTo>
                  <a:cubicBezTo>
                    <a:pt x="98360" y="5783"/>
                    <a:pt x="94426" y="3373"/>
                    <a:pt x="86557" y="1927"/>
                  </a:cubicBezTo>
                  <a:cubicBezTo>
                    <a:pt x="78688" y="481"/>
                    <a:pt x="68852" y="0"/>
                    <a:pt x="59016" y="0"/>
                  </a:cubicBezTo>
                  <a:cubicBezTo>
                    <a:pt x="49180" y="481"/>
                    <a:pt x="39344" y="1927"/>
                    <a:pt x="33442" y="3855"/>
                  </a:cubicBezTo>
                  <a:cubicBezTo>
                    <a:pt x="23606" y="7228"/>
                    <a:pt x="23606" y="12048"/>
                    <a:pt x="35409" y="15421"/>
                  </a:cubicBezTo>
                  <a:cubicBezTo>
                    <a:pt x="35409" y="15421"/>
                    <a:pt x="37377" y="15903"/>
                    <a:pt x="37377" y="15903"/>
                  </a:cubicBezTo>
                  <a:lnTo>
                    <a:pt x="37377" y="15903"/>
                  </a:lnTo>
                  <a:lnTo>
                    <a:pt x="39344" y="16385"/>
                  </a:lnTo>
                  <a:cubicBezTo>
                    <a:pt x="39344" y="16385"/>
                    <a:pt x="41311" y="16385"/>
                    <a:pt x="41311" y="16385"/>
                  </a:cubicBezTo>
                  <a:lnTo>
                    <a:pt x="41311" y="16385"/>
                  </a:lnTo>
                  <a:cubicBezTo>
                    <a:pt x="41311" y="16385"/>
                    <a:pt x="41311" y="16385"/>
                    <a:pt x="41311" y="16385"/>
                  </a:cubicBezTo>
                  <a:cubicBezTo>
                    <a:pt x="41311" y="16385"/>
                    <a:pt x="41311" y="16385"/>
                    <a:pt x="41311" y="16867"/>
                  </a:cubicBezTo>
                  <a:lnTo>
                    <a:pt x="43278" y="16867"/>
                  </a:lnTo>
                  <a:lnTo>
                    <a:pt x="43278" y="16867"/>
                  </a:lnTo>
                  <a:cubicBezTo>
                    <a:pt x="45245" y="17349"/>
                    <a:pt x="45245" y="17349"/>
                    <a:pt x="47213" y="17349"/>
                  </a:cubicBezTo>
                  <a:cubicBezTo>
                    <a:pt x="51147" y="17831"/>
                    <a:pt x="57049" y="18313"/>
                    <a:pt x="62950" y="18313"/>
                  </a:cubicBezTo>
                  <a:cubicBezTo>
                    <a:pt x="64918" y="18313"/>
                    <a:pt x="64918" y="18313"/>
                    <a:pt x="66885" y="18313"/>
                  </a:cubicBezTo>
                  <a:lnTo>
                    <a:pt x="66885" y="34216"/>
                  </a:lnTo>
                  <a:lnTo>
                    <a:pt x="0" y="45301"/>
                  </a:lnTo>
                  <a:lnTo>
                    <a:pt x="0" y="76144"/>
                  </a:lnTo>
                  <a:lnTo>
                    <a:pt x="66885" y="83855"/>
                  </a:lnTo>
                  <a:lnTo>
                    <a:pt x="66885" y="100240"/>
                  </a:lnTo>
                  <a:lnTo>
                    <a:pt x="62950" y="101686"/>
                  </a:lnTo>
                  <a:cubicBezTo>
                    <a:pt x="55081" y="101204"/>
                    <a:pt x="47213" y="102168"/>
                    <a:pt x="41311" y="103132"/>
                  </a:cubicBezTo>
                  <a:cubicBezTo>
                    <a:pt x="41311" y="103132"/>
                    <a:pt x="39344" y="103132"/>
                    <a:pt x="39344" y="103132"/>
                  </a:cubicBezTo>
                  <a:lnTo>
                    <a:pt x="39344" y="103132"/>
                  </a:lnTo>
                  <a:lnTo>
                    <a:pt x="37377" y="103614"/>
                  </a:lnTo>
                  <a:cubicBezTo>
                    <a:pt x="37377" y="104096"/>
                    <a:pt x="35409" y="104096"/>
                    <a:pt x="35409" y="104096"/>
                  </a:cubicBezTo>
                  <a:cubicBezTo>
                    <a:pt x="35409" y="104096"/>
                    <a:pt x="35409" y="104096"/>
                    <a:pt x="35409" y="104096"/>
                  </a:cubicBezTo>
                  <a:lnTo>
                    <a:pt x="33442" y="104578"/>
                  </a:lnTo>
                  <a:lnTo>
                    <a:pt x="33442" y="104578"/>
                  </a:lnTo>
                  <a:cubicBezTo>
                    <a:pt x="33442" y="105060"/>
                    <a:pt x="31475" y="105060"/>
                    <a:pt x="31475" y="105060"/>
                  </a:cubicBezTo>
                  <a:cubicBezTo>
                    <a:pt x="27540" y="106987"/>
                    <a:pt x="25573" y="108433"/>
                    <a:pt x="23606" y="110361"/>
                  </a:cubicBezTo>
                  <a:cubicBezTo>
                    <a:pt x="23606" y="112771"/>
                    <a:pt x="27540" y="115180"/>
                    <a:pt x="35409" y="117108"/>
                  </a:cubicBezTo>
                  <a:cubicBezTo>
                    <a:pt x="41311" y="119036"/>
                    <a:pt x="51147" y="120000"/>
                    <a:pt x="60983" y="120000"/>
                  </a:cubicBezTo>
                  <a:cubicBezTo>
                    <a:pt x="70819" y="120000"/>
                    <a:pt x="80655" y="119036"/>
                    <a:pt x="86557" y="117108"/>
                  </a:cubicBezTo>
                  <a:cubicBezTo>
                    <a:pt x="94426" y="115662"/>
                    <a:pt x="98360" y="113253"/>
                    <a:pt x="98360" y="110843"/>
                  </a:cubicBezTo>
                  <a:lnTo>
                    <a:pt x="120000" y="106024"/>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sp>
          <p:nvSpPr>
            <p:cNvPr id="86" name="Shape 5583"/>
            <p:cNvSpPr/>
            <p:nvPr/>
          </p:nvSpPr>
          <p:spPr>
            <a:xfrm>
              <a:off x="2855625" y="2751210"/>
              <a:ext cx="346500" cy="349800"/>
            </a:xfrm>
            <a:custGeom>
              <a:avLst/>
              <a:gdLst/>
              <a:ahLst/>
              <a:cxnLst/>
              <a:rect l="0" t="0" r="0" b="0"/>
              <a:pathLst>
                <a:path w="120000" h="120000" extrusionOk="0">
                  <a:moveTo>
                    <a:pt x="24390" y="88387"/>
                  </a:moveTo>
                  <a:lnTo>
                    <a:pt x="24390" y="88387"/>
                  </a:lnTo>
                  <a:lnTo>
                    <a:pt x="26341" y="87419"/>
                  </a:lnTo>
                  <a:cubicBezTo>
                    <a:pt x="26991" y="87741"/>
                    <a:pt x="27642" y="87741"/>
                    <a:pt x="28292" y="87741"/>
                  </a:cubicBezTo>
                  <a:cubicBezTo>
                    <a:pt x="28617" y="87741"/>
                    <a:pt x="29268" y="87741"/>
                    <a:pt x="29918" y="87741"/>
                  </a:cubicBezTo>
                  <a:cubicBezTo>
                    <a:pt x="29918" y="87741"/>
                    <a:pt x="30243" y="87419"/>
                    <a:pt x="30243" y="87419"/>
                  </a:cubicBezTo>
                  <a:lnTo>
                    <a:pt x="30243" y="87419"/>
                  </a:lnTo>
                  <a:lnTo>
                    <a:pt x="30894" y="87419"/>
                  </a:lnTo>
                  <a:cubicBezTo>
                    <a:pt x="30894" y="87419"/>
                    <a:pt x="30894" y="87096"/>
                    <a:pt x="30894" y="87096"/>
                  </a:cubicBezTo>
                  <a:cubicBezTo>
                    <a:pt x="30894" y="87096"/>
                    <a:pt x="30894" y="87096"/>
                    <a:pt x="30894" y="87096"/>
                  </a:cubicBezTo>
                  <a:lnTo>
                    <a:pt x="31544" y="86774"/>
                  </a:lnTo>
                  <a:lnTo>
                    <a:pt x="31544" y="86774"/>
                  </a:lnTo>
                  <a:cubicBezTo>
                    <a:pt x="31544" y="86774"/>
                    <a:pt x="31869" y="86774"/>
                    <a:pt x="31869" y="86774"/>
                  </a:cubicBezTo>
                  <a:cubicBezTo>
                    <a:pt x="32845" y="85806"/>
                    <a:pt x="33495" y="84838"/>
                    <a:pt x="34146" y="83870"/>
                  </a:cubicBezTo>
                  <a:cubicBezTo>
                    <a:pt x="34471" y="82258"/>
                    <a:pt x="34471" y="80645"/>
                    <a:pt x="33821" y="79032"/>
                  </a:cubicBezTo>
                  <a:cubicBezTo>
                    <a:pt x="33170" y="77419"/>
                    <a:pt x="31869" y="76451"/>
                    <a:pt x="30243" y="75806"/>
                  </a:cubicBezTo>
                  <a:cubicBezTo>
                    <a:pt x="28617" y="75483"/>
                    <a:pt x="26991" y="75483"/>
                    <a:pt x="25691" y="76129"/>
                  </a:cubicBezTo>
                  <a:cubicBezTo>
                    <a:pt x="24065" y="76774"/>
                    <a:pt x="23089" y="78064"/>
                    <a:pt x="22439" y="79677"/>
                  </a:cubicBezTo>
                  <a:lnTo>
                    <a:pt x="20162" y="80645"/>
                  </a:lnTo>
                  <a:lnTo>
                    <a:pt x="8780" y="74193"/>
                  </a:lnTo>
                  <a:lnTo>
                    <a:pt x="8780" y="66129"/>
                  </a:lnTo>
                  <a:lnTo>
                    <a:pt x="9430" y="66129"/>
                  </a:lnTo>
                  <a:cubicBezTo>
                    <a:pt x="10406" y="67096"/>
                    <a:pt x="11707" y="67741"/>
                    <a:pt x="13008" y="68064"/>
                  </a:cubicBezTo>
                  <a:lnTo>
                    <a:pt x="14634" y="68064"/>
                  </a:lnTo>
                  <a:lnTo>
                    <a:pt x="14634" y="68064"/>
                  </a:lnTo>
                  <a:cubicBezTo>
                    <a:pt x="17560" y="67741"/>
                    <a:pt x="20162" y="65161"/>
                    <a:pt x="20162" y="61935"/>
                  </a:cubicBezTo>
                  <a:cubicBezTo>
                    <a:pt x="20162" y="58387"/>
                    <a:pt x="17235" y="55806"/>
                    <a:pt x="13983" y="55806"/>
                  </a:cubicBezTo>
                  <a:cubicBezTo>
                    <a:pt x="12032" y="55806"/>
                    <a:pt x="10731" y="56451"/>
                    <a:pt x="9430" y="57419"/>
                  </a:cubicBezTo>
                  <a:lnTo>
                    <a:pt x="8780" y="57419"/>
                  </a:lnTo>
                  <a:lnTo>
                    <a:pt x="8780" y="48064"/>
                  </a:lnTo>
                  <a:lnTo>
                    <a:pt x="19837" y="41612"/>
                  </a:lnTo>
                  <a:lnTo>
                    <a:pt x="22439" y="42903"/>
                  </a:lnTo>
                  <a:cubicBezTo>
                    <a:pt x="22764" y="44193"/>
                    <a:pt x="23414" y="45161"/>
                    <a:pt x="24390" y="45806"/>
                  </a:cubicBezTo>
                  <a:cubicBezTo>
                    <a:pt x="24390" y="46129"/>
                    <a:pt x="24715" y="46129"/>
                    <a:pt x="24715" y="46129"/>
                  </a:cubicBezTo>
                  <a:lnTo>
                    <a:pt x="24715" y="46129"/>
                  </a:lnTo>
                  <a:lnTo>
                    <a:pt x="25365" y="46451"/>
                  </a:lnTo>
                  <a:cubicBezTo>
                    <a:pt x="25365" y="46451"/>
                    <a:pt x="25365" y="46451"/>
                    <a:pt x="25365" y="46451"/>
                  </a:cubicBezTo>
                  <a:cubicBezTo>
                    <a:pt x="25365" y="46451"/>
                    <a:pt x="25365" y="46451"/>
                    <a:pt x="25365" y="46774"/>
                  </a:cubicBezTo>
                  <a:lnTo>
                    <a:pt x="26016" y="46774"/>
                  </a:lnTo>
                  <a:lnTo>
                    <a:pt x="26016" y="46774"/>
                  </a:lnTo>
                  <a:cubicBezTo>
                    <a:pt x="26016" y="46774"/>
                    <a:pt x="26341" y="47096"/>
                    <a:pt x="26341" y="47096"/>
                  </a:cubicBezTo>
                  <a:cubicBezTo>
                    <a:pt x="26991" y="47096"/>
                    <a:pt x="27642" y="47419"/>
                    <a:pt x="28292" y="47419"/>
                  </a:cubicBezTo>
                  <a:cubicBezTo>
                    <a:pt x="28943" y="47419"/>
                    <a:pt x="29593" y="47096"/>
                    <a:pt x="29918" y="47096"/>
                  </a:cubicBezTo>
                  <a:cubicBezTo>
                    <a:pt x="31544" y="46774"/>
                    <a:pt x="32845" y="45483"/>
                    <a:pt x="33821" y="44193"/>
                  </a:cubicBezTo>
                  <a:cubicBezTo>
                    <a:pt x="34471" y="42580"/>
                    <a:pt x="34796" y="40967"/>
                    <a:pt x="34146" y="39354"/>
                  </a:cubicBezTo>
                  <a:cubicBezTo>
                    <a:pt x="33821" y="38064"/>
                    <a:pt x="32845" y="36451"/>
                    <a:pt x="31219" y="35806"/>
                  </a:cubicBezTo>
                  <a:cubicBezTo>
                    <a:pt x="29918" y="35161"/>
                    <a:pt x="28292" y="34838"/>
                    <a:pt x="26666" y="35161"/>
                  </a:cubicBezTo>
                  <a:lnTo>
                    <a:pt x="24390" y="33870"/>
                  </a:lnTo>
                  <a:lnTo>
                    <a:pt x="24390" y="23225"/>
                  </a:lnTo>
                  <a:lnTo>
                    <a:pt x="47154" y="10000"/>
                  </a:lnTo>
                  <a:lnTo>
                    <a:pt x="55609" y="14838"/>
                  </a:lnTo>
                  <a:lnTo>
                    <a:pt x="55609" y="57419"/>
                  </a:lnTo>
                  <a:lnTo>
                    <a:pt x="54634" y="57419"/>
                  </a:lnTo>
                  <a:cubicBezTo>
                    <a:pt x="53333" y="56451"/>
                    <a:pt x="52032" y="55806"/>
                    <a:pt x="50406" y="55806"/>
                  </a:cubicBezTo>
                  <a:cubicBezTo>
                    <a:pt x="46829" y="55806"/>
                    <a:pt x="44227" y="58387"/>
                    <a:pt x="44227" y="61935"/>
                  </a:cubicBezTo>
                  <a:cubicBezTo>
                    <a:pt x="44227" y="65161"/>
                    <a:pt x="46504" y="67741"/>
                    <a:pt x="49430" y="68064"/>
                  </a:cubicBezTo>
                  <a:lnTo>
                    <a:pt x="51056" y="68064"/>
                  </a:lnTo>
                  <a:lnTo>
                    <a:pt x="51056" y="68064"/>
                  </a:lnTo>
                  <a:cubicBezTo>
                    <a:pt x="52357" y="67741"/>
                    <a:pt x="53658" y="67096"/>
                    <a:pt x="54634" y="66129"/>
                  </a:cubicBezTo>
                  <a:lnTo>
                    <a:pt x="55609" y="66129"/>
                  </a:lnTo>
                  <a:lnTo>
                    <a:pt x="55609" y="105161"/>
                  </a:lnTo>
                  <a:lnTo>
                    <a:pt x="47154" y="110000"/>
                  </a:lnTo>
                  <a:lnTo>
                    <a:pt x="24390" y="97096"/>
                  </a:lnTo>
                  <a:lnTo>
                    <a:pt x="24390" y="88387"/>
                  </a:lnTo>
                  <a:close/>
                  <a:moveTo>
                    <a:pt x="97560" y="79677"/>
                  </a:moveTo>
                  <a:lnTo>
                    <a:pt x="97560" y="79677"/>
                  </a:lnTo>
                  <a:cubicBezTo>
                    <a:pt x="96910" y="78387"/>
                    <a:pt x="96260" y="77096"/>
                    <a:pt x="94959" y="76451"/>
                  </a:cubicBezTo>
                  <a:lnTo>
                    <a:pt x="94959" y="76451"/>
                  </a:lnTo>
                  <a:lnTo>
                    <a:pt x="93658" y="75806"/>
                  </a:lnTo>
                  <a:lnTo>
                    <a:pt x="93658" y="75806"/>
                  </a:lnTo>
                  <a:cubicBezTo>
                    <a:pt x="90731" y="74838"/>
                    <a:pt x="87479" y="76129"/>
                    <a:pt x="86178" y="79032"/>
                  </a:cubicBezTo>
                  <a:cubicBezTo>
                    <a:pt x="84552" y="82258"/>
                    <a:pt x="85853" y="85806"/>
                    <a:pt x="89105" y="87096"/>
                  </a:cubicBezTo>
                  <a:cubicBezTo>
                    <a:pt x="89756" y="87741"/>
                    <a:pt x="90731" y="87741"/>
                    <a:pt x="91707" y="87741"/>
                  </a:cubicBezTo>
                  <a:cubicBezTo>
                    <a:pt x="92357" y="87741"/>
                    <a:pt x="93008" y="87741"/>
                    <a:pt x="93658" y="87419"/>
                  </a:cubicBezTo>
                  <a:lnTo>
                    <a:pt x="95609" y="88387"/>
                  </a:lnTo>
                  <a:lnTo>
                    <a:pt x="95609" y="97096"/>
                  </a:lnTo>
                  <a:lnTo>
                    <a:pt x="72845" y="110000"/>
                  </a:lnTo>
                  <a:lnTo>
                    <a:pt x="64390" y="105161"/>
                  </a:lnTo>
                  <a:lnTo>
                    <a:pt x="64390" y="66129"/>
                  </a:lnTo>
                  <a:lnTo>
                    <a:pt x="65365" y="66129"/>
                  </a:lnTo>
                  <a:cubicBezTo>
                    <a:pt x="66341" y="67419"/>
                    <a:pt x="67967" y="68064"/>
                    <a:pt x="69593" y="68064"/>
                  </a:cubicBezTo>
                  <a:cubicBezTo>
                    <a:pt x="73170" y="68064"/>
                    <a:pt x="75772" y="65161"/>
                    <a:pt x="75772" y="61935"/>
                  </a:cubicBezTo>
                  <a:cubicBezTo>
                    <a:pt x="75772" y="58709"/>
                    <a:pt x="73495" y="56129"/>
                    <a:pt x="70243" y="55806"/>
                  </a:cubicBezTo>
                  <a:lnTo>
                    <a:pt x="68943" y="55806"/>
                  </a:lnTo>
                  <a:lnTo>
                    <a:pt x="68943" y="55806"/>
                  </a:lnTo>
                  <a:cubicBezTo>
                    <a:pt x="67642" y="55806"/>
                    <a:pt x="66341" y="56451"/>
                    <a:pt x="65365" y="57419"/>
                  </a:cubicBezTo>
                  <a:lnTo>
                    <a:pt x="64390" y="57419"/>
                  </a:lnTo>
                  <a:lnTo>
                    <a:pt x="64390" y="14838"/>
                  </a:lnTo>
                  <a:lnTo>
                    <a:pt x="72845" y="10000"/>
                  </a:lnTo>
                  <a:lnTo>
                    <a:pt x="95609" y="23225"/>
                  </a:lnTo>
                  <a:lnTo>
                    <a:pt x="95609" y="33870"/>
                  </a:lnTo>
                  <a:lnTo>
                    <a:pt x="93333" y="35161"/>
                  </a:lnTo>
                  <a:cubicBezTo>
                    <a:pt x="92032" y="34838"/>
                    <a:pt x="90731" y="34838"/>
                    <a:pt x="89756" y="35483"/>
                  </a:cubicBezTo>
                  <a:cubicBezTo>
                    <a:pt x="89430" y="35483"/>
                    <a:pt x="89430" y="35483"/>
                    <a:pt x="89105" y="35483"/>
                  </a:cubicBezTo>
                  <a:lnTo>
                    <a:pt x="89105" y="35483"/>
                  </a:lnTo>
                  <a:lnTo>
                    <a:pt x="88780" y="35806"/>
                  </a:lnTo>
                  <a:cubicBezTo>
                    <a:pt x="88780" y="35806"/>
                    <a:pt x="88780" y="35806"/>
                    <a:pt x="88455" y="35806"/>
                  </a:cubicBezTo>
                  <a:cubicBezTo>
                    <a:pt x="88455" y="35806"/>
                    <a:pt x="88455" y="35806"/>
                    <a:pt x="88455" y="35806"/>
                  </a:cubicBezTo>
                  <a:lnTo>
                    <a:pt x="88130" y="36129"/>
                  </a:lnTo>
                  <a:lnTo>
                    <a:pt x="88130" y="36129"/>
                  </a:lnTo>
                  <a:cubicBezTo>
                    <a:pt x="87804" y="36129"/>
                    <a:pt x="87804" y="36451"/>
                    <a:pt x="87804" y="36451"/>
                  </a:cubicBezTo>
                  <a:cubicBezTo>
                    <a:pt x="86829" y="37096"/>
                    <a:pt x="85853" y="38387"/>
                    <a:pt x="85528" y="39354"/>
                  </a:cubicBezTo>
                  <a:cubicBezTo>
                    <a:pt x="85203" y="40967"/>
                    <a:pt x="85528" y="42580"/>
                    <a:pt x="86178" y="44193"/>
                  </a:cubicBezTo>
                  <a:cubicBezTo>
                    <a:pt x="86829" y="45483"/>
                    <a:pt x="88455" y="46774"/>
                    <a:pt x="89756" y="47096"/>
                  </a:cubicBezTo>
                  <a:cubicBezTo>
                    <a:pt x="90406" y="47096"/>
                    <a:pt x="91056" y="47419"/>
                    <a:pt x="91707" y="47419"/>
                  </a:cubicBezTo>
                  <a:cubicBezTo>
                    <a:pt x="92682" y="47419"/>
                    <a:pt x="93658" y="47096"/>
                    <a:pt x="94634" y="46451"/>
                  </a:cubicBezTo>
                  <a:cubicBezTo>
                    <a:pt x="95934" y="45806"/>
                    <a:pt x="96910" y="44516"/>
                    <a:pt x="97560" y="42903"/>
                  </a:cubicBezTo>
                  <a:lnTo>
                    <a:pt x="99837" y="41612"/>
                  </a:lnTo>
                  <a:lnTo>
                    <a:pt x="111219" y="48064"/>
                  </a:lnTo>
                  <a:lnTo>
                    <a:pt x="111219" y="57419"/>
                  </a:lnTo>
                  <a:lnTo>
                    <a:pt x="110243" y="57419"/>
                  </a:lnTo>
                  <a:cubicBezTo>
                    <a:pt x="109268" y="56451"/>
                    <a:pt x="108292" y="55806"/>
                    <a:pt x="106666" y="55806"/>
                  </a:cubicBezTo>
                  <a:lnTo>
                    <a:pt x="105365" y="55806"/>
                  </a:lnTo>
                  <a:lnTo>
                    <a:pt x="105365" y="55806"/>
                  </a:lnTo>
                  <a:cubicBezTo>
                    <a:pt x="102439" y="56129"/>
                    <a:pt x="99837" y="58709"/>
                    <a:pt x="99837" y="61935"/>
                  </a:cubicBezTo>
                  <a:cubicBezTo>
                    <a:pt x="99837" y="65161"/>
                    <a:pt x="102764" y="68064"/>
                    <a:pt x="106016" y="68064"/>
                  </a:cubicBezTo>
                  <a:cubicBezTo>
                    <a:pt x="107642" y="68064"/>
                    <a:pt x="109268" y="67419"/>
                    <a:pt x="110569" y="66129"/>
                  </a:cubicBezTo>
                  <a:lnTo>
                    <a:pt x="111219" y="66129"/>
                  </a:lnTo>
                  <a:lnTo>
                    <a:pt x="111219" y="74193"/>
                  </a:lnTo>
                  <a:lnTo>
                    <a:pt x="99837" y="80645"/>
                  </a:lnTo>
                  <a:lnTo>
                    <a:pt x="97560" y="79677"/>
                  </a:lnTo>
                  <a:close/>
                  <a:moveTo>
                    <a:pt x="104390" y="34193"/>
                  </a:moveTo>
                  <a:lnTo>
                    <a:pt x="104390" y="34193"/>
                  </a:lnTo>
                  <a:lnTo>
                    <a:pt x="104390" y="18064"/>
                  </a:lnTo>
                  <a:lnTo>
                    <a:pt x="72845" y="0"/>
                  </a:lnTo>
                  <a:lnTo>
                    <a:pt x="59837" y="7419"/>
                  </a:lnTo>
                  <a:lnTo>
                    <a:pt x="47154" y="0"/>
                  </a:lnTo>
                  <a:lnTo>
                    <a:pt x="15609" y="18064"/>
                  </a:lnTo>
                  <a:lnTo>
                    <a:pt x="15609" y="34193"/>
                  </a:lnTo>
                  <a:lnTo>
                    <a:pt x="0" y="42903"/>
                  </a:lnTo>
                  <a:lnTo>
                    <a:pt x="0" y="79354"/>
                  </a:lnTo>
                  <a:lnTo>
                    <a:pt x="15609" y="88064"/>
                  </a:lnTo>
                  <a:lnTo>
                    <a:pt x="15609" y="101935"/>
                  </a:lnTo>
                  <a:lnTo>
                    <a:pt x="47154" y="120000"/>
                  </a:lnTo>
                  <a:lnTo>
                    <a:pt x="59837" y="112580"/>
                  </a:lnTo>
                  <a:lnTo>
                    <a:pt x="72845" y="120000"/>
                  </a:lnTo>
                  <a:lnTo>
                    <a:pt x="104390" y="101935"/>
                  </a:lnTo>
                  <a:lnTo>
                    <a:pt x="104390" y="88064"/>
                  </a:lnTo>
                  <a:lnTo>
                    <a:pt x="120000" y="79354"/>
                  </a:lnTo>
                  <a:lnTo>
                    <a:pt x="120000" y="42903"/>
                  </a:lnTo>
                  <a:lnTo>
                    <a:pt x="104390" y="34193"/>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sp>
          <p:nvSpPr>
            <p:cNvPr id="87" name="Shape 5584"/>
            <p:cNvSpPr/>
            <p:nvPr/>
          </p:nvSpPr>
          <p:spPr>
            <a:xfrm>
              <a:off x="3061716" y="2813662"/>
              <a:ext cx="57900" cy="234300"/>
            </a:xfrm>
            <a:custGeom>
              <a:avLst/>
              <a:gdLst/>
              <a:ahLst/>
              <a:cxnLst/>
              <a:rect l="0" t="0" r="0" b="0"/>
              <a:pathLst>
                <a:path w="120000" h="120000" extrusionOk="0">
                  <a:moveTo>
                    <a:pt x="53114" y="18313"/>
                  </a:moveTo>
                  <a:lnTo>
                    <a:pt x="53114" y="18313"/>
                  </a:lnTo>
                  <a:cubicBezTo>
                    <a:pt x="53114" y="18313"/>
                    <a:pt x="55081" y="18313"/>
                    <a:pt x="57049" y="18313"/>
                  </a:cubicBezTo>
                  <a:cubicBezTo>
                    <a:pt x="64918" y="18313"/>
                    <a:pt x="72786" y="17831"/>
                    <a:pt x="78688" y="16385"/>
                  </a:cubicBezTo>
                  <a:cubicBezTo>
                    <a:pt x="86557" y="14939"/>
                    <a:pt x="92459" y="13012"/>
                    <a:pt x="92459" y="10602"/>
                  </a:cubicBezTo>
                  <a:cubicBezTo>
                    <a:pt x="94426" y="8192"/>
                    <a:pt x="92459" y="5783"/>
                    <a:pt x="84590" y="3855"/>
                  </a:cubicBezTo>
                  <a:cubicBezTo>
                    <a:pt x="78688" y="1927"/>
                    <a:pt x="70819" y="481"/>
                    <a:pt x="60983" y="0"/>
                  </a:cubicBezTo>
                  <a:cubicBezTo>
                    <a:pt x="53114" y="0"/>
                    <a:pt x="43278" y="481"/>
                    <a:pt x="37377" y="1445"/>
                  </a:cubicBezTo>
                  <a:lnTo>
                    <a:pt x="37377" y="1445"/>
                  </a:lnTo>
                  <a:lnTo>
                    <a:pt x="29508" y="2409"/>
                  </a:lnTo>
                  <a:lnTo>
                    <a:pt x="29508" y="2409"/>
                  </a:lnTo>
                  <a:cubicBezTo>
                    <a:pt x="23606" y="3855"/>
                    <a:pt x="19672" y="5783"/>
                    <a:pt x="19672" y="8192"/>
                  </a:cubicBezTo>
                  <a:lnTo>
                    <a:pt x="0" y="11566"/>
                  </a:lnTo>
                  <a:lnTo>
                    <a:pt x="0" y="41445"/>
                  </a:lnTo>
                  <a:lnTo>
                    <a:pt x="66885" y="52530"/>
                  </a:lnTo>
                  <a:lnTo>
                    <a:pt x="66885" y="67951"/>
                  </a:lnTo>
                  <a:lnTo>
                    <a:pt x="0" y="75180"/>
                  </a:lnTo>
                  <a:lnTo>
                    <a:pt x="0" y="106024"/>
                  </a:lnTo>
                  <a:lnTo>
                    <a:pt x="21639" y="110843"/>
                  </a:lnTo>
                  <a:cubicBezTo>
                    <a:pt x="21639" y="112771"/>
                    <a:pt x="23606" y="114216"/>
                    <a:pt x="27540" y="116144"/>
                  </a:cubicBezTo>
                  <a:cubicBezTo>
                    <a:pt x="27540" y="116144"/>
                    <a:pt x="29508" y="116144"/>
                    <a:pt x="29508" y="116626"/>
                  </a:cubicBezTo>
                  <a:lnTo>
                    <a:pt x="29508" y="116626"/>
                  </a:lnTo>
                  <a:lnTo>
                    <a:pt x="31475" y="117108"/>
                  </a:lnTo>
                  <a:cubicBezTo>
                    <a:pt x="31475" y="117108"/>
                    <a:pt x="31475" y="117108"/>
                    <a:pt x="31475" y="117108"/>
                  </a:cubicBezTo>
                  <a:lnTo>
                    <a:pt x="31475" y="117108"/>
                  </a:lnTo>
                  <a:cubicBezTo>
                    <a:pt x="31475" y="117108"/>
                    <a:pt x="33442" y="117108"/>
                    <a:pt x="33442" y="117590"/>
                  </a:cubicBezTo>
                  <a:lnTo>
                    <a:pt x="35409" y="118072"/>
                  </a:lnTo>
                  <a:lnTo>
                    <a:pt x="35409" y="118072"/>
                  </a:lnTo>
                  <a:cubicBezTo>
                    <a:pt x="35409" y="118072"/>
                    <a:pt x="37377" y="118072"/>
                    <a:pt x="37377" y="118072"/>
                  </a:cubicBezTo>
                  <a:cubicBezTo>
                    <a:pt x="43278" y="119036"/>
                    <a:pt x="51147" y="120000"/>
                    <a:pt x="57049" y="120000"/>
                  </a:cubicBezTo>
                  <a:cubicBezTo>
                    <a:pt x="66885" y="120000"/>
                    <a:pt x="76721" y="119036"/>
                    <a:pt x="84590" y="117108"/>
                  </a:cubicBezTo>
                  <a:cubicBezTo>
                    <a:pt x="98360" y="113253"/>
                    <a:pt x="98360" y="107469"/>
                    <a:pt x="82622" y="104096"/>
                  </a:cubicBezTo>
                  <a:cubicBezTo>
                    <a:pt x="76721" y="102168"/>
                    <a:pt x="66885" y="101686"/>
                    <a:pt x="57049" y="101686"/>
                  </a:cubicBezTo>
                  <a:lnTo>
                    <a:pt x="53114" y="100240"/>
                  </a:lnTo>
                  <a:lnTo>
                    <a:pt x="53114" y="83855"/>
                  </a:lnTo>
                  <a:lnTo>
                    <a:pt x="120000" y="76144"/>
                  </a:lnTo>
                  <a:lnTo>
                    <a:pt x="120000" y="45301"/>
                  </a:lnTo>
                  <a:lnTo>
                    <a:pt x="53114" y="34216"/>
                  </a:lnTo>
                  <a:lnTo>
                    <a:pt x="53114" y="18313"/>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grpSp>
      <p:grpSp>
        <p:nvGrpSpPr>
          <p:cNvPr id="88" name="Shape 5581"/>
          <p:cNvGrpSpPr/>
          <p:nvPr/>
        </p:nvGrpSpPr>
        <p:grpSpPr>
          <a:xfrm>
            <a:off x="5428471" y="1500753"/>
            <a:ext cx="392768" cy="396508"/>
            <a:chOff x="2855625" y="2751210"/>
            <a:chExt cx="346500" cy="349800"/>
          </a:xfrm>
        </p:grpSpPr>
        <p:sp>
          <p:nvSpPr>
            <p:cNvPr id="89" name="Shape 5582"/>
            <p:cNvSpPr/>
            <p:nvPr/>
          </p:nvSpPr>
          <p:spPr>
            <a:xfrm>
              <a:off x="2938373" y="2813662"/>
              <a:ext cx="57900" cy="234300"/>
            </a:xfrm>
            <a:custGeom>
              <a:avLst/>
              <a:gdLst/>
              <a:ahLst/>
              <a:cxnLst/>
              <a:rect l="0" t="0" r="0" b="0"/>
              <a:pathLst>
                <a:path w="120000" h="120000" extrusionOk="0">
                  <a:moveTo>
                    <a:pt x="120000" y="106024"/>
                  </a:moveTo>
                  <a:lnTo>
                    <a:pt x="120000" y="106024"/>
                  </a:lnTo>
                  <a:lnTo>
                    <a:pt x="120000" y="75180"/>
                  </a:lnTo>
                  <a:lnTo>
                    <a:pt x="53114" y="67951"/>
                  </a:lnTo>
                  <a:lnTo>
                    <a:pt x="53114" y="52530"/>
                  </a:lnTo>
                  <a:lnTo>
                    <a:pt x="120000" y="41445"/>
                  </a:lnTo>
                  <a:lnTo>
                    <a:pt x="120000" y="11566"/>
                  </a:lnTo>
                  <a:lnTo>
                    <a:pt x="100327" y="8192"/>
                  </a:lnTo>
                  <a:cubicBezTo>
                    <a:pt x="98360" y="5783"/>
                    <a:pt x="94426" y="3373"/>
                    <a:pt x="86557" y="1927"/>
                  </a:cubicBezTo>
                  <a:cubicBezTo>
                    <a:pt x="78688" y="481"/>
                    <a:pt x="68852" y="0"/>
                    <a:pt x="59016" y="0"/>
                  </a:cubicBezTo>
                  <a:cubicBezTo>
                    <a:pt x="49180" y="481"/>
                    <a:pt x="39344" y="1927"/>
                    <a:pt x="33442" y="3855"/>
                  </a:cubicBezTo>
                  <a:cubicBezTo>
                    <a:pt x="23606" y="7228"/>
                    <a:pt x="23606" y="12048"/>
                    <a:pt x="35409" y="15421"/>
                  </a:cubicBezTo>
                  <a:cubicBezTo>
                    <a:pt x="35409" y="15421"/>
                    <a:pt x="37377" y="15903"/>
                    <a:pt x="37377" y="15903"/>
                  </a:cubicBezTo>
                  <a:lnTo>
                    <a:pt x="37377" y="15903"/>
                  </a:lnTo>
                  <a:lnTo>
                    <a:pt x="39344" y="16385"/>
                  </a:lnTo>
                  <a:cubicBezTo>
                    <a:pt x="39344" y="16385"/>
                    <a:pt x="41311" y="16385"/>
                    <a:pt x="41311" y="16385"/>
                  </a:cubicBezTo>
                  <a:lnTo>
                    <a:pt x="41311" y="16385"/>
                  </a:lnTo>
                  <a:cubicBezTo>
                    <a:pt x="41311" y="16385"/>
                    <a:pt x="41311" y="16385"/>
                    <a:pt x="41311" y="16385"/>
                  </a:cubicBezTo>
                  <a:cubicBezTo>
                    <a:pt x="41311" y="16385"/>
                    <a:pt x="41311" y="16385"/>
                    <a:pt x="41311" y="16867"/>
                  </a:cubicBezTo>
                  <a:lnTo>
                    <a:pt x="43278" y="16867"/>
                  </a:lnTo>
                  <a:lnTo>
                    <a:pt x="43278" y="16867"/>
                  </a:lnTo>
                  <a:cubicBezTo>
                    <a:pt x="45245" y="17349"/>
                    <a:pt x="45245" y="17349"/>
                    <a:pt x="47213" y="17349"/>
                  </a:cubicBezTo>
                  <a:cubicBezTo>
                    <a:pt x="51147" y="17831"/>
                    <a:pt x="57049" y="18313"/>
                    <a:pt x="62950" y="18313"/>
                  </a:cubicBezTo>
                  <a:cubicBezTo>
                    <a:pt x="64918" y="18313"/>
                    <a:pt x="64918" y="18313"/>
                    <a:pt x="66885" y="18313"/>
                  </a:cubicBezTo>
                  <a:lnTo>
                    <a:pt x="66885" y="34216"/>
                  </a:lnTo>
                  <a:lnTo>
                    <a:pt x="0" y="45301"/>
                  </a:lnTo>
                  <a:lnTo>
                    <a:pt x="0" y="76144"/>
                  </a:lnTo>
                  <a:lnTo>
                    <a:pt x="66885" y="83855"/>
                  </a:lnTo>
                  <a:lnTo>
                    <a:pt x="66885" y="100240"/>
                  </a:lnTo>
                  <a:lnTo>
                    <a:pt x="62950" y="101686"/>
                  </a:lnTo>
                  <a:cubicBezTo>
                    <a:pt x="55081" y="101204"/>
                    <a:pt x="47213" y="102168"/>
                    <a:pt x="41311" y="103132"/>
                  </a:cubicBezTo>
                  <a:cubicBezTo>
                    <a:pt x="41311" y="103132"/>
                    <a:pt x="39344" y="103132"/>
                    <a:pt x="39344" y="103132"/>
                  </a:cubicBezTo>
                  <a:lnTo>
                    <a:pt x="39344" y="103132"/>
                  </a:lnTo>
                  <a:lnTo>
                    <a:pt x="37377" y="103614"/>
                  </a:lnTo>
                  <a:cubicBezTo>
                    <a:pt x="37377" y="104096"/>
                    <a:pt x="35409" y="104096"/>
                    <a:pt x="35409" y="104096"/>
                  </a:cubicBezTo>
                  <a:cubicBezTo>
                    <a:pt x="35409" y="104096"/>
                    <a:pt x="35409" y="104096"/>
                    <a:pt x="35409" y="104096"/>
                  </a:cubicBezTo>
                  <a:lnTo>
                    <a:pt x="33442" y="104578"/>
                  </a:lnTo>
                  <a:lnTo>
                    <a:pt x="33442" y="104578"/>
                  </a:lnTo>
                  <a:cubicBezTo>
                    <a:pt x="33442" y="105060"/>
                    <a:pt x="31475" y="105060"/>
                    <a:pt x="31475" y="105060"/>
                  </a:cubicBezTo>
                  <a:cubicBezTo>
                    <a:pt x="27540" y="106987"/>
                    <a:pt x="25573" y="108433"/>
                    <a:pt x="23606" y="110361"/>
                  </a:cubicBezTo>
                  <a:cubicBezTo>
                    <a:pt x="23606" y="112771"/>
                    <a:pt x="27540" y="115180"/>
                    <a:pt x="35409" y="117108"/>
                  </a:cubicBezTo>
                  <a:cubicBezTo>
                    <a:pt x="41311" y="119036"/>
                    <a:pt x="51147" y="120000"/>
                    <a:pt x="60983" y="120000"/>
                  </a:cubicBezTo>
                  <a:cubicBezTo>
                    <a:pt x="70819" y="120000"/>
                    <a:pt x="80655" y="119036"/>
                    <a:pt x="86557" y="117108"/>
                  </a:cubicBezTo>
                  <a:cubicBezTo>
                    <a:pt x="94426" y="115662"/>
                    <a:pt x="98360" y="113253"/>
                    <a:pt x="98360" y="110843"/>
                  </a:cubicBezTo>
                  <a:lnTo>
                    <a:pt x="120000" y="106024"/>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sp>
          <p:nvSpPr>
            <p:cNvPr id="90" name="Shape 5583"/>
            <p:cNvSpPr/>
            <p:nvPr/>
          </p:nvSpPr>
          <p:spPr>
            <a:xfrm>
              <a:off x="2855625" y="2751210"/>
              <a:ext cx="346500" cy="349800"/>
            </a:xfrm>
            <a:custGeom>
              <a:avLst/>
              <a:gdLst/>
              <a:ahLst/>
              <a:cxnLst/>
              <a:rect l="0" t="0" r="0" b="0"/>
              <a:pathLst>
                <a:path w="120000" h="120000" extrusionOk="0">
                  <a:moveTo>
                    <a:pt x="24390" y="88387"/>
                  </a:moveTo>
                  <a:lnTo>
                    <a:pt x="24390" y="88387"/>
                  </a:lnTo>
                  <a:lnTo>
                    <a:pt x="26341" y="87419"/>
                  </a:lnTo>
                  <a:cubicBezTo>
                    <a:pt x="26991" y="87741"/>
                    <a:pt x="27642" y="87741"/>
                    <a:pt x="28292" y="87741"/>
                  </a:cubicBezTo>
                  <a:cubicBezTo>
                    <a:pt x="28617" y="87741"/>
                    <a:pt x="29268" y="87741"/>
                    <a:pt x="29918" y="87741"/>
                  </a:cubicBezTo>
                  <a:cubicBezTo>
                    <a:pt x="29918" y="87741"/>
                    <a:pt x="30243" y="87419"/>
                    <a:pt x="30243" y="87419"/>
                  </a:cubicBezTo>
                  <a:lnTo>
                    <a:pt x="30243" y="87419"/>
                  </a:lnTo>
                  <a:lnTo>
                    <a:pt x="30894" y="87419"/>
                  </a:lnTo>
                  <a:cubicBezTo>
                    <a:pt x="30894" y="87419"/>
                    <a:pt x="30894" y="87096"/>
                    <a:pt x="30894" y="87096"/>
                  </a:cubicBezTo>
                  <a:cubicBezTo>
                    <a:pt x="30894" y="87096"/>
                    <a:pt x="30894" y="87096"/>
                    <a:pt x="30894" y="87096"/>
                  </a:cubicBezTo>
                  <a:lnTo>
                    <a:pt x="31544" y="86774"/>
                  </a:lnTo>
                  <a:lnTo>
                    <a:pt x="31544" y="86774"/>
                  </a:lnTo>
                  <a:cubicBezTo>
                    <a:pt x="31544" y="86774"/>
                    <a:pt x="31869" y="86774"/>
                    <a:pt x="31869" y="86774"/>
                  </a:cubicBezTo>
                  <a:cubicBezTo>
                    <a:pt x="32845" y="85806"/>
                    <a:pt x="33495" y="84838"/>
                    <a:pt x="34146" y="83870"/>
                  </a:cubicBezTo>
                  <a:cubicBezTo>
                    <a:pt x="34471" y="82258"/>
                    <a:pt x="34471" y="80645"/>
                    <a:pt x="33821" y="79032"/>
                  </a:cubicBezTo>
                  <a:cubicBezTo>
                    <a:pt x="33170" y="77419"/>
                    <a:pt x="31869" y="76451"/>
                    <a:pt x="30243" y="75806"/>
                  </a:cubicBezTo>
                  <a:cubicBezTo>
                    <a:pt x="28617" y="75483"/>
                    <a:pt x="26991" y="75483"/>
                    <a:pt x="25691" y="76129"/>
                  </a:cubicBezTo>
                  <a:cubicBezTo>
                    <a:pt x="24065" y="76774"/>
                    <a:pt x="23089" y="78064"/>
                    <a:pt x="22439" y="79677"/>
                  </a:cubicBezTo>
                  <a:lnTo>
                    <a:pt x="20162" y="80645"/>
                  </a:lnTo>
                  <a:lnTo>
                    <a:pt x="8780" y="74193"/>
                  </a:lnTo>
                  <a:lnTo>
                    <a:pt x="8780" y="66129"/>
                  </a:lnTo>
                  <a:lnTo>
                    <a:pt x="9430" y="66129"/>
                  </a:lnTo>
                  <a:cubicBezTo>
                    <a:pt x="10406" y="67096"/>
                    <a:pt x="11707" y="67741"/>
                    <a:pt x="13008" y="68064"/>
                  </a:cubicBezTo>
                  <a:lnTo>
                    <a:pt x="14634" y="68064"/>
                  </a:lnTo>
                  <a:lnTo>
                    <a:pt x="14634" y="68064"/>
                  </a:lnTo>
                  <a:cubicBezTo>
                    <a:pt x="17560" y="67741"/>
                    <a:pt x="20162" y="65161"/>
                    <a:pt x="20162" y="61935"/>
                  </a:cubicBezTo>
                  <a:cubicBezTo>
                    <a:pt x="20162" y="58387"/>
                    <a:pt x="17235" y="55806"/>
                    <a:pt x="13983" y="55806"/>
                  </a:cubicBezTo>
                  <a:cubicBezTo>
                    <a:pt x="12032" y="55806"/>
                    <a:pt x="10731" y="56451"/>
                    <a:pt x="9430" y="57419"/>
                  </a:cubicBezTo>
                  <a:lnTo>
                    <a:pt x="8780" y="57419"/>
                  </a:lnTo>
                  <a:lnTo>
                    <a:pt x="8780" y="48064"/>
                  </a:lnTo>
                  <a:lnTo>
                    <a:pt x="19837" y="41612"/>
                  </a:lnTo>
                  <a:lnTo>
                    <a:pt x="22439" y="42903"/>
                  </a:lnTo>
                  <a:cubicBezTo>
                    <a:pt x="22764" y="44193"/>
                    <a:pt x="23414" y="45161"/>
                    <a:pt x="24390" y="45806"/>
                  </a:cubicBezTo>
                  <a:cubicBezTo>
                    <a:pt x="24390" y="46129"/>
                    <a:pt x="24715" y="46129"/>
                    <a:pt x="24715" y="46129"/>
                  </a:cubicBezTo>
                  <a:lnTo>
                    <a:pt x="24715" y="46129"/>
                  </a:lnTo>
                  <a:lnTo>
                    <a:pt x="25365" y="46451"/>
                  </a:lnTo>
                  <a:cubicBezTo>
                    <a:pt x="25365" y="46451"/>
                    <a:pt x="25365" y="46451"/>
                    <a:pt x="25365" y="46451"/>
                  </a:cubicBezTo>
                  <a:cubicBezTo>
                    <a:pt x="25365" y="46451"/>
                    <a:pt x="25365" y="46451"/>
                    <a:pt x="25365" y="46774"/>
                  </a:cubicBezTo>
                  <a:lnTo>
                    <a:pt x="26016" y="46774"/>
                  </a:lnTo>
                  <a:lnTo>
                    <a:pt x="26016" y="46774"/>
                  </a:lnTo>
                  <a:cubicBezTo>
                    <a:pt x="26016" y="46774"/>
                    <a:pt x="26341" y="47096"/>
                    <a:pt x="26341" y="47096"/>
                  </a:cubicBezTo>
                  <a:cubicBezTo>
                    <a:pt x="26991" y="47096"/>
                    <a:pt x="27642" y="47419"/>
                    <a:pt x="28292" y="47419"/>
                  </a:cubicBezTo>
                  <a:cubicBezTo>
                    <a:pt x="28943" y="47419"/>
                    <a:pt x="29593" y="47096"/>
                    <a:pt x="29918" y="47096"/>
                  </a:cubicBezTo>
                  <a:cubicBezTo>
                    <a:pt x="31544" y="46774"/>
                    <a:pt x="32845" y="45483"/>
                    <a:pt x="33821" y="44193"/>
                  </a:cubicBezTo>
                  <a:cubicBezTo>
                    <a:pt x="34471" y="42580"/>
                    <a:pt x="34796" y="40967"/>
                    <a:pt x="34146" y="39354"/>
                  </a:cubicBezTo>
                  <a:cubicBezTo>
                    <a:pt x="33821" y="38064"/>
                    <a:pt x="32845" y="36451"/>
                    <a:pt x="31219" y="35806"/>
                  </a:cubicBezTo>
                  <a:cubicBezTo>
                    <a:pt x="29918" y="35161"/>
                    <a:pt x="28292" y="34838"/>
                    <a:pt x="26666" y="35161"/>
                  </a:cubicBezTo>
                  <a:lnTo>
                    <a:pt x="24390" y="33870"/>
                  </a:lnTo>
                  <a:lnTo>
                    <a:pt x="24390" y="23225"/>
                  </a:lnTo>
                  <a:lnTo>
                    <a:pt x="47154" y="10000"/>
                  </a:lnTo>
                  <a:lnTo>
                    <a:pt x="55609" y="14838"/>
                  </a:lnTo>
                  <a:lnTo>
                    <a:pt x="55609" y="57419"/>
                  </a:lnTo>
                  <a:lnTo>
                    <a:pt x="54634" y="57419"/>
                  </a:lnTo>
                  <a:cubicBezTo>
                    <a:pt x="53333" y="56451"/>
                    <a:pt x="52032" y="55806"/>
                    <a:pt x="50406" y="55806"/>
                  </a:cubicBezTo>
                  <a:cubicBezTo>
                    <a:pt x="46829" y="55806"/>
                    <a:pt x="44227" y="58387"/>
                    <a:pt x="44227" y="61935"/>
                  </a:cubicBezTo>
                  <a:cubicBezTo>
                    <a:pt x="44227" y="65161"/>
                    <a:pt x="46504" y="67741"/>
                    <a:pt x="49430" y="68064"/>
                  </a:cubicBezTo>
                  <a:lnTo>
                    <a:pt x="51056" y="68064"/>
                  </a:lnTo>
                  <a:lnTo>
                    <a:pt x="51056" y="68064"/>
                  </a:lnTo>
                  <a:cubicBezTo>
                    <a:pt x="52357" y="67741"/>
                    <a:pt x="53658" y="67096"/>
                    <a:pt x="54634" y="66129"/>
                  </a:cubicBezTo>
                  <a:lnTo>
                    <a:pt x="55609" y="66129"/>
                  </a:lnTo>
                  <a:lnTo>
                    <a:pt x="55609" y="105161"/>
                  </a:lnTo>
                  <a:lnTo>
                    <a:pt x="47154" y="110000"/>
                  </a:lnTo>
                  <a:lnTo>
                    <a:pt x="24390" y="97096"/>
                  </a:lnTo>
                  <a:lnTo>
                    <a:pt x="24390" y="88387"/>
                  </a:lnTo>
                  <a:close/>
                  <a:moveTo>
                    <a:pt x="97560" y="79677"/>
                  </a:moveTo>
                  <a:lnTo>
                    <a:pt x="97560" y="79677"/>
                  </a:lnTo>
                  <a:cubicBezTo>
                    <a:pt x="96910" y="78387"/>
                    <a:pt x="96260" y="77096"/>
                    <a:pt x="94959" y="76451"/>
                  </a:cubicBezTo>
                  <a:lnTo>
                    <a:pt x="94959" y="76451"/>
                  </a:lnTo>
                  <a:lnTo>
                    <a:pt x="93658" y="75806"/>
                  </a:lnTo>
                  <a:lnTo>
                    <a:pt x="93658" y="75806"/>
                  </a:lnTo>
                  <a:cubicBezTo>
                    <a:pt x="90731" y="74838"/>
                    <a:pt x="87479" y="76129"/>
                    <a:pt x="86178" y="79032"/>
                  </a:cubicBezTo>
                  <a:cubicBezTo>
                    <a:pt x="84552" y="82258"/>
                    <a:pt x="85853" y="85806"/>
                    <a:pt x="89105" y="87096"/>
                  </a:cubicBezTo>
                  <a:cubicBezTo>
                    <a:pt x="89756" y="87741"/>
                    <a:pt x="90731" y="87741"/>
                    <a:pt x="91707" y="87741"/>
                  </a:cubicBezTo>
                  <a:cubicBezTo>
                    <a:pt x="92357" y="87741"/>
                    <a:pt x="93008" y="87741"/>
                    <a:pt x="93658" y="87419"/>
                  </a:cubicBezTo>
                  <a:lnTo>
                    <a:pt x="95609" y="88387"/>
                  </a:lnTo>
                  <a:lnTo>
                    <a:pt x="95609" y="97096"/>
                  </a:lnTo>
                  <a:lnTo>
                    <a:pt x="72845" y="110000"/>
                  </a:lnTo>
                  <a:lnTo>
                    <a:pt x="64390" y="105161"/>
                  </a:lnTo>
                  <a:lnTo>
                    <a:pt x="64390" y="66129"/>
                  </a:lnTo>
                  <a:lnTo>
                    <a:pt x="65365" y="66129"/>
                  </a:lnTo>
                  <a:cubicBezTo>
                    <a:pt x="66341" y="67419"/>
                    <a:pt x="67967" y="68064"/>
                    <a:pt x="69593" y="68064"/>
                  </a:cubicBezTo>
                  <a:cubicBezTo>
                    <a:pt x="73170" y="68064"/>
                    <a:pt x="75772" y="65161"/>
                    <a:pt x="75772" y="61935"/>
                  </a:cubicBezTo>
                  <a:cubicBezTo>
                    <a:pt x="75772" y="58709"/>
                    <a:pt x="73495" y="56129"/>
                    <a:pt x="70243" y="55806"/>
                  </a:cubicBezTo>
                  <a:lnTo>
                    <a:pt x="68943" y="55806"/>
                  </a:lnTo>
                  <a:lnTo>
                    <a:pt x="68943" y="55806"/>
                  </a:lnTo>
                  <a:cubicBezTo>
                    <a:pt x="67642" y="55806"/>
                    <a:pt x="66341" y="56451"/>
                    <a:pt x="65365" y="57419"/>
                  </a:cubicBezTo>
                  <a:lnTo>
                    <a:pt x="64390" y="57419"/>
                  </a:lnTo>
                  <a:lnTo>
                    <a:pt x="64390" y="14838"/>
                  </a:lnTo>
                  <a:lnTo>
                    <a:pt x="72845" y="10000"/>
                  </a:lnTo>
                  <a:lnTo>
                    <a:pt x="95609" y="23225"/>
                  </a:lnTo>
                  <a:lnTo>
                    <a:pt x="95609" y="33870"/>
                  </a:lnTo>
                  <a:lnTo>
                    <a:pt x="93333" y="35161"/>
                  </a:lnTo>
                  <a:cubicBezTo>
                    <a:pt x="92032" y="34838"/>
                    <a:pt x="90731" y="34838"/>
                    <a:pt x="89756" y="35483"/>
                  </a:cubicBezTo>
                  <a:cubicBezTo>
                    <a:pt x="89430" y="35483"/>
                    <a:pt x="89430" y="35483"/>
                    <a:pt x="89105" y="35483"/>
                  </a:cubicBezTo>
                  <a:lnTo>
                    <a:pt x="89105" y="35483"/>
                  </a:lnTo>
                  <a:lnTo>
                    <a:pt x="88780" y="35806"/>
                  </a:lnTo>
                  <a:cubicBezTo>
                    <a:pt x="88780" y="35806"/>
                    <a:pt x="88780" y="35806"/>
                    <a:pt x="88455" y="35806"/>
                  </a:cubicBezTo>
                  <a:cubicBezTo>
                    <a:pt x="88455" y="35806"/>
                    <a:pt x="88455" y="35806"/>
                    <a:pt x="88455" y="35806"/>
                  </a:cubicBezTo>
                  <a:lnTo>
                    <a:pt x="88130" y="36129"/>
                  </a:lnTo>
                  <a:lnTo>
                    <a:pt x="88130" y="36129"/>
                  </a:lnTo>
                  <a:cubicBezTo>
                    <a:pt x="87804" y="36129"/>
                    <a:pt x="87804" y="36451"/>
                    <a:pt x="87804" y="36451"/>
                  </a:cubicBezTo>
                  <a:cubicBezTo>
                    <a:pt x="86829" y="37096"/>
                    <a:pt x="85853" y="38387"/>
                    <a:pt x="85528" y="39354"/>
                  </a:cubicBezTo>
                  <a:cubicBezTo>
                    <a:pt x="85203" y="40967"/>
                    <a:pt x="85528" y="42580"/>
                    <a:pt x="86178" y="44193"/>
                  </a:cubicBezTo>
                  <a:cubicBezTo>
                    <a:pt x="86829" y="45483"/>
                    <a:pt x="88455" y="46774"/>
                    <a:pt x="89756" y="47096"/>
                  </a:cubicBezTo>
                  <a:cubicBezTo>
                    <a:pt x="90406" y="47096"/>
                    <a:pt x="91056" y="47419"/>
                    <a:pt x="91707" y="47419"/>
                  </a:cubicBezTo>
                  <a:cubicBezTo>
                    <a:pt x="92682" y="47419"/>
                    <a:pt x="93658" y="47096"/>
                    <a:pt x="94634" y="46451"/>
                  </a:cubicBezTo>
                  <a:cubicBezTo>
                    <a:pt x="95934" y="45806"/>
                    <a:pt x="96910" y="44516"/>
                    <a:pt x="97560" y="42903"/>
                  </a:cubicBezTo>
                  <a:lnTo>
                    <a:pt x="99837" y="41612"/>
                  </a:lnTo>
                  <a:lnTo>
                    <a:pt x="111219" y="48064"/>
                  </a:lnTo>
                  <a:lnTo>
                    <a:pt x="111219" y="57419"/>
                  </a:lnTo>
                  <a:lnTo>
                    <a:pt x="110243" y="57419"/>
                  </a:lnTo>
                  <a:cubicBezTo>
                    <a:pt x="109268" y="56451"/>
                    <a:pt x="108292" y="55806"/>
                    <a:pt x="106666" y="55806"/>
                  </a:cubicBezTo>
                  <a:lnTo>
                    <a:pt x="105365" y="55806"/>
                  </a:lnTo>
                  <a:lnTo>
                    <a:pt x="105365" y="55806"/>
                  </a:lnTo>
                  <a:cubicBezTo>
                    <a:pt x="102439" y="56129"/>
                    <a:pt x="99837" y="58709"/>
                    <a:pt x="99837" y="61935"/>
                  </a:cubicBezTo>
                  <a:cubicBezTo>
                    <a:pt x="99837" y="65161"/>
                    <a:pt x="102764" y="68064"/>
                    <a:pt x="106016" y="68064"/>
                  </a:cubicBezTo>
                  <a:cubicBezTo>
                    <a:pt x="107642" y="68064"/>
                    <a:pt x="109268" y="67419"/>
                    <a:pt x="110569" y="66129"/>
                  </a:cubicBezTo>
                  <a:lnTo>
                    <a:pt x="111219" y="66129"/>
                  </a:lnTo>
                  <a:lnTo>
                    <a:pt x="111219" y="74193"/>
                  </a:lnTo>
                  <a:lnTo>
                    <a:pt x="99837" y="80645"/>
                  </a:lnTo>
                  <a:lnTo>
                    <a:pt x="97560" y="79677"/>
                  </a:lnTo>
                  <a:close/>
                  <a:moveTo>
                    <a:pt x="104390" y="34193"/>
                  </a:moveTo>
                  <a:lnTo>
                    <a:pt x="104390" y="34193"/>
                  </a:lnTo>
                  <a:lnTo>
                    <a:pt x="104390" y="18064"/>
                  </a:lnTo>
                  <a:lnTo>
                    <a:pt x="72845" y="0"/>
                  </a:lnTo>
                  <a:lnTo>
                    <a:pt x="59837" y="7419"/>
                  </a:lnTo>
                  <a:lnTo>
                    <a:pt x="47154" y="0"/>
                  </a:lnTo>
                  <a:lnTo>
                    <a:pt x="15609" y="18064"/>
                  </a:lnTo>
                  <a:lnTo>
                    <a:pt x="15609" y="34193"/>
                  </a:lnTo>
                  <a:lnTo>
                    <a:pt x="0" y="42903"/>
                  </a:lnTo>
                  <a:lnTo>
                    <a:pt x="0" y="79354"/>
                  </a:lnTo>
                  <a:lnTo>
                    <a:pt x="15609" y="88064"/>
                  </a:lnTo>
                  <a:lnTo>
                    <a:pt x="15609" y="101935"/>
                  </a:lnTo>
                  <a:lnTo>
                    <a:pt x="47154" y="120000"/>
                  </a:lnTo>
                  <a:lnTo>
                    <a:pt x="59837" y="112580"/>
                  </a:lnTo>
                  <a:lnTo>
                    <a:pt x="72845" y="120000"/>
                  </a:lnTo>
                  <a:lnTo>
                    <a:pt x="104390" y="101935"/>
                  </a:lnTo>
                  <a:lnTo>
                    <a:pt x="104390" y="88064"/>
                  </a:lnTo>
                  <a:lnTo>
                    <a:pt x="120000" y="79354"/>
                  </a:lnTo>
                  <a:lnTo>
                    <a:pt x="120000" y="42903"/>
                  </a:lnTo>
                  <a:lnTo>
                    <a:pt x="104390" y="34193"/>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sp>
          <p:nvSpPr>
            <p:cNvPr id="91" name="Shape 5584"/>
            <p:cNvSpPr/>
            <p:nvPr/>
          </p:nvSpPr>
          <p:spPr>
            <a:xfrm>
              <a:off x="3061716" y="2813662"/>
              <a:ext cx="57900" cy="234300"/>
            </a:xfrm>
            <a:custGeom>
              <a:avLst/>
              <a:gdLst/>
              <a:ahLst/>
              <a:cxnLst/>
              <a:rect l="0" t="0" r="0" b="0"/>
              <a:pathLst>
                <a:path w="120000" h="120000" extrusionOk="0">
                  <a:moveTo>
                    <a:pt x="53114" y="18313"/>
                  </a:moveTo>
                  <a:lnTo>
                    <a:pt x="53114" y="18313"/>
                  </a:lnTo>
                  <a:cubicBezTo>
                    <a:pt x="53114" y="18313"/>
                    <a:pt x="55081" y="18313"/>
                    <a:pt x="57049" y="18313"/>
                  </a:cubicBezTo>
                  <a:cubicBezTo>
                    <a:pt x="64918" y="18313"/>
                    <a:pt x="72786" y="17831"/>
                    <a:pt x="78688" y="16385"/>
                  </a:cubicBezTo>
                  <a:cubicBezTo>
                    <a:pt x="86557" y="14939"/>
                    <a:pt x="92459" y="13012"/>
                    <a:pt x="92459" y="10602"/>
                  </a:cubicBezTo>
                  <a:cubicBezTo>
                    <a:pt x="94426" y="8192"/>
                    <a:pt x="92459" y="5783"/>
                    <a:pt x="84590" y="3855"/>
                  </a:cubicBezTo>
                  <a:cubicBezTo>
                    <a:pt x="78688" y="1927"/>
                    <a:pt x="70819" y="481"/>
                    <a:pt x="60983" y="0"/>
                  </a:cubicBezTo>
                  <a:cubicBezTo>
                    <a:pt x="53114" y="0"/>
                    <a:pt x="43278" y="481"/>
                    <a:pt x="37377" y="1445"/>
                  </a:cubicBezTo>
                  <a:lnTo>
                    <a:pt x="37377" y="1445"/>
                  </a:lnTo>
                  <a:lnTo>
                    <a:pt x="29508" y="2409"/>
                  </a:lnTo>
                  <a:lnTo>
                    <a:pt x="29508" y="2409"/>
                  </a:lnTo>
                  <a:cubicBezTo>
                    <a:pt x="23606" y="3855"/>
                    <a:pt x="19672" y="5783"/>
                    <a:pt x="19672" y="8192"/>
                  </a:cubicBezTo>
                  <a:lnTo>
                    <a:pt x="0" y="11566"/>
                  </a:lnTo>
                  <a:lnTo>
                    <a:pt x="0" y="41445"/>
                  </a:lnTo>
                  <a:lnTo>
                    <a:pt x="66885" y="52530"/>
                  </a:lnTo>
                  <a:lnTo>
                    <a:pt x="66885" y="67951"/>
                  </a:lnTo>
                  <a:lnTo>
                    <a:pt x="0" y="75180"/>
                  </a:lnTo>
                  <a:lnTo>
                    <a:pt x="0" y="106024"/>
                  </a:lnTo>
                  <a:lnTo>
                    <a:pt x="21639" y="110843"/>
                  </a:lnTo>
                  <a:cubicBezTo>
                    <a:pt x="21639" y="112771"/>
                    <a:pt x="23606" y="114216"/>
                    <a:pt x="27540" y="116144"/>
                  </a:cubicBezTo>
                  <a:cubicBezTo>
                    <a:pt x="27540" y="116144"/>
                    <a:pt x="29508" y="116144"/>
                    <a:pt x="29508" y="116626"/>
                  </a:cubicBezTo>
                  <a:lnTo>
                    <a:pt x="29508" y="116626"/>
                  </a:lnTo>
                  <a:lnTo>
                    <a:pt x="31475" y="117108"/>
                  </a:lnTo>
                  <a:cubicBezTo>
                    <a:pt x="31475" y="117108"/>
                    <a:pt x="31475" y="117108"/>
                    <a:pt x="31475" y="117108"/>
                  </a:cubicBezTo>
                  <a:lnTo>
                    <a:pt x="31475" y="117108"/>
                  </a:lnTo>
                  <a:cubicBezTo>
                    <a:pt x="31475" y="117108"/>
                    <a:pt x="33442" y="117108"/>
                    <a:pt x="33442" y="117590"/>
                  </a:cubicBezTo>
                  <a:lnTo>
                    <a:pt x="35409" y="118072"/>
                  </a:lnTo>
                  <a:lnTo>
                    <a:pt x="35409" y="118072"/>
                  </a:lnTo>
                  <a:cubicBezTo>
                    <a:pt x="35409" y="118072"/>
                    <a:pt x="37377" y="118072"/>
                    <a:pt x="37377" y="118072"/>
                  </a:cubicBezTo>
                  <a:cubicBezTo>
                    <a:pt x="43278" y="119036"/>
                    <a:pt x="51147" y="120000"/>
                    <a:pt x="57049" y="120000"/>
                  </a:cubicBezTo>
                  <a:cubicBezTo>
                    <a:pt x="66885" y="120000"/>
                    <a:pt x="76721" y="119036"/>
                    <a:pt x="84590" y="117108"/>
                  </a:cubicBezTo>
                  <a:cubicBezTo>
                    <a:pt x="98360" y="113253"/>
                    <a:pt x="98360" y="107469"/>
                    <a:pt x="82622" y="104096"/>
                  </a:cubicBezTo>
                  <a:cubicBezTo>
                    <a:pt x="76721" y="102168"/>
                    <a:pt x="66885" y="101686"/>
                    <a:pt x="57049" y="101686"/>
                  </a:cubicBezTo>
                  <a:lnTo>
                    <a:pt x="53114" y="100240"/>
                  </a:lnTo>
                  <a:lnTo>
                    <a:pt x="53114" y="83855"/>
                  </a:lnTo>
                  <a:lnTo>
                    <a:pt x="120000" y="76144"/>
                  </a:lnTo>
                  <a:lnTo>
                    <a:pt x="120000" y="45301"/>
                  </a:lnTo>
                  <a:lnTo>
                    <a:pt x="53114" y="34216"/>
                  </a:lnTo>
                  <a:lnTo>
                    <a:pt x="53114" y="18313"/>
                  </a:lnTo>
                  <a:close/>
                </a:path>
              </a:pathLst>
            </a:custGeom>
            <a:solidFill>
              <a:srgbClr val="E0301E"/>
            </a:solidFill>
            <a:ln>
              <a:noFill/>
            </a:ln>
          </p:spPr>
          <p:txBody>
            <a:bodyPr wrap="square" lIns="91425" tIns="45700" rIns="91425" bIns="45700" anchor="t" anchorCtr="0">
              <a:noAutofit/>
            </a:bodyPr>
            <a:lstStyle/>
            <a:p>
              <a:pPr>
                <a:buSzPct val="25000"/>
              </a:pPr>
              <a:endParaRPr>
                <a:solidFill>
                  <a:srgbClr val="E0301E"/>
                </a:solidFill>
              </a:endParaRPr>
            </a:p>
          </p:txBody>
        </p:sp>
      </p:grpSp>
      <p:sp>
        <p:nvSpPr>
          <p:cNvPr id="92" name="TextBox 91"/>
          <p:cNvSpPr txBox="1"/>
          <p:nvPr/>
        </p:nvSpPr>
        <p:spPr>
          <a:xfrm>
            <a:off x="3326452" y="1433998"/>
            <a:ext cx="177426" cy="461665"/>
          </a:xfrm>
          <a:prstGeom prst="rect">
            <a:avLst/>
          </a:prstGeom>
          <a:noFill/>
        </p:spPr>
        <p:txBody>
          <a:bodyPr wrap="square" rtlCol="0">
            <a:spAutoFit/>
          </a:bodyPr>
          <a:lstStyle/>
          <a:p>
            <a:r>
              <a:rPr lang="en-US" sz="2400" dirty="0"/>
              <a:t>+</a:t>
            </a:r>
          </a:p>
        </p:txBody>
      </p:sp>
      <p:sp>
        <p:nvSpPr>
          <p:cNvPr id="33" name="Google Shape;3604;p344">
            <a:extLst>
              <a:ext uri="{FF2B5EF4-FFF2-40B4-BE49-F238E27FC236}">
                <a16:creationId xmlns="" xmlns:a16="http://schemas.microsoft.com/office/drawing/2014/main" id="{D03E7E3C-94C5-ED47-A9ED-9E09FC4FD3BE}"/>
              </a:ext>
            </a:extLst>
          </p:cNvPr>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pPr>
              <a:buSzPts val="1100"/>
            </a:pPr>
            <a:fld id="{00000000-1234-1234-1234-123412341234}" type="slidenum">
              <a:rPr lang="en-US"/>
              <a:pPr>
                <a:buSzPts val="1100"/>
              </a:pPr>
              <a:t>16</a:t>
            </a:fld>
            <a:endParaRPr dirty="0"/>
          </a:p>
        </p:txBody>
      </p:sp>
    </p:spTree>
    <p:extLst>
      <p:ext uri="{BB962C8B-B14F-4D97-AF65-F5344CB8AC3E}">
        <p14:creationId xmlns:p14="http://schemas.microsoft.com/office/powerpoint/2010/main" val="23033049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500"/>
                                        <p:tgtEl>
                                          <p:spTgt spid="7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fade">
                                      <p:cBhvr>
                                        <p:cTn id="17" dur="500"/>
                                        <p:tgtEl>
                                          <p:spTgt spid="7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grpSp>
        <p:nvGrpSpPr>
          <p:cNvPr id="37" name="Google Shape;3542;p343">
            <a:extLst>
              <a:ext uri="{FF2B5EF4-FFF2-40B4-BE49-F238E27FC236}">
                <a16:creationId xmlns="" xmlns:a16="http://schemas.microsoft.com/office/drawing/2014/main" id="{4C4A1BE6-0039-2D4C-96FE-73C1ECCA27E5}"/>
              </a:ext>
            </a:extLst>
          </p:cNvPr>
          <p:cNvGrpSpPr/>
          <p:nvPr/>
        </p:nvGrpSpPr>
        <p:grpSpPr>
          <a:xfrm>
            <a:off x="0" y="4179858"/>
            <a:ext cx="9144000" cy="971736"/>
            <a:chOff x="254921" y="3691366"/>
            <a:chExt cx="6528294" cy="971760"/>
          </a:xfrm>
        </p:grpSpPr>
        <p:sp>
          <p:nvSpPr>
            <p:cNvPr id="38" name="Google Shape;3543;p343">
              <a:extLst>
                <a:ext uri="{FF2B5EF4-FFF2-40B4-BE49-F238E27FC236}">
                  <a16:creationId xmlns="" xmlns:a16="http://schemas.microsoft.com/office/drawing/2014/main" id="{9AAD58D8-AEAA-D64E-91F9-315525908EB4}"/>
                </a:ext>
              </a:extLst>
            </p:cNvPr>
            <p:cNvSpPr/>
            <p:nvPr/>
          </p:nvSpPr>
          <p:spPr>
            <a:xfrm rot="10800000" flipH="1">
              <a:off x="254921" y="3691366"/>
              <a:ext cx="6528294" cy="971760"/>
            </a:xfrm>
            <a:prstGeom prst="rect">
              <a:avLst/>
            </a:prstGeom>
            <a:solidFill>
              <a:schemeClr val="accent6">
                <a:lumMod val="20000"/>
                <a:lumOff val="80000"/>
              </a:schemeClr>
            </a:solidFill>
            <a:ln>
              <a:noFill/>
            </a:ln>
          </p:spPr>
          <p:txBody>
            <a:bodyPr spcFirstLastPara="1" wrap="square" lIns="39113" tIns="39113" rIns="39113" bIns="39113" anchor="t" anchorCtr="0">
              <a:noAutofit/>
            </a:bodyPr>
            <a:lstStyle/>
            <a:p>
              <a:pPr algn="ctr">
                <a:buSzPts val="1800"/>
              </a:pPr>
              <a:endParaRPr sz="1350" b="1" i="1">
                <a:solidFill>
                  <a:srgbClr val="FFFFFF"/>
                </a:solidFill>
                <a:latin typeface="Georgia"/>
                <a:ea typeface="Georgia"/>
                <a:cs typeface="Georgia"/>
                <a:sym typeface="Georgia"/>
              </a:endParaRPr>
            </a:p>
          </p:txBody>
        </p:sp>
        <p:sp>
          <p:nvSpPr>
            <p:cNvPr id="39" name="Google Shape;3544;p343">
              <a:extLst>
                <a:ext uri="{FF2B5EF4-FFF2-40B4-BE49-F238E27FC236}">
                  <a16:creationId xmlns="" xmlns:a16="http://schemas.microsoft.com/office/drawing/2014/main" id="{AD80D0F4-065C-7A46-96E1-A3F192616D66}"/>
                </a:ext>
              </a:extLst>
            </p:cNvPr>
            <p:cNvSpPr/>
            <p:nvPr/>
          </p:nvSpPr>
          <p:spPr>
            <a:xfrm>
              <a:off x="341992"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a:solidFill>
                    <a:srgbClr val="FFFFFF"/>
                  </a:solidFill>
                  <a:latin typeface="Georgia" panose="02040502050405020303" pitchFamily="18" charset="0"/>
                  <a:ea typeface="Georgia"/>
                  <a:cs typeface="Georgia"/>
                  <a:sym typeface="Georgia"/>
                </a:rPr>
                <a:t>Statistics</a:t>
              </a:r>
              <a:endParaRPr sz="1050">
                <a:latin typeface="Georgia" panose="02040502050405020303" pitchFamily="18" charset="0"/>
              </a:endParaRPr>
            </a:p>
          </p:txBody>
        </p:sp>
        <p:sp>
          <p:nvSpPr>
            <p:cNvPr id="40" name="Google Shape;3545;p343">
              <a:extLst>
                <a:ext uri="{FF2B5EF4-FFF2-40B4-BE49-F238E27FC236}">
                  <a16:creationId xmlns="" xmlns:a16="http://schemas.microsoft.com/office/drawing/2014/main" id="{86E6E60B-F993-6C45-B915-8CD3B528E40B}"/>
                </a:ext>
              </a:extLst>
            </p:cNvPr>
            <p:cNvSpPr/>
            <p:nvPr/>
          </p:nvSpPr>
          <p:spPr>
            <a:xfrm>
              <a:off x="1408750"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a:solidFill>
                    <a:srgbClr val="FFFFFF"/>
                  </a:solidFill>
                  <a:latin typeface="Georgia" panose="02040502050405020303" pitchFamily="18" charset="0"/>
                  <a:ea typeface="Georgia"/>
                  <a:cs typeface="Georgia"/>
                  <a:sym typeface="Georgia"/>
                </a:rPr>
                <a:t>Econometrics</a:t>
              </a:r>
              <a:endParaRPr sz="1050">
                <a:latin typeface="Georgia" panose="02040502050405020303" pitchFamily="18" charset="0"/>
              </a:endParaRPr>
            </a:p>
          </p:txBody>
        </p:sp>
        <p:sp>
          <p:nvSpPr>
            <p:cNvPr id="41" name="Google Shape;3546;p343">
              <a:extLst>
                <a:ext uri="{FF2B5EF4-FFF2-40B4-BE49-F238E27FC236}">
                  <a16:creationId xmlns="" xmlns:a16="http://schemas.microsoft.com/office/drawing/2014/main" id="{ECCD785F-6EAE-DA42-92E2-B035516BAC02}"/>
                </a:ext>
              </a:extLst>
            </p:cNvPr>
            <p:cNvSpPr/>
            <p:nvPr/>
          </p:nvSpPr>
          <p:spPr>
            <a:xfrm>
              <a:off x="2475508"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a:solidFill>
                    <a:srgbClr val="FFFFFF"/>
                  </a:solidFill>
                  <a:latin typeface="Georgia" panose="02040502050405020303" pitchFamily="18" charset="0"/>
                  <a:ea typeface="Georgia"/>
                  <a:cs typeface="Georgia"/>
                  <a:sym typeface="Georgia"/>
                </a:rPr>
                <a:t>Optimization</a:t>
              </a:r>
              <a:endParaRPr sz="1050">
                <a:latin typeface="Georgia" panose="02040502050405020303" pitchFamily="18" charset="0"/>
              </a:endParaRPr>
            </a:p>
          </p:txBody>
        </p:sp>
        <p:sp>
          <p:nvSpPr>
            <p:cNvPr id="42" name="Google Shape;3547;p343">
              <a:extLst>
                <a:ext uri="{FF2B5EF4-FFF2-40B4-BE49-F238E27FC236}">
                  <a16:creationId xmlns="" xmlns:a16="http://schemas.microsoft.com/office/drawing/2014/main" id="{DDE4295B-B7DF-714C-B6B0-8C20CDB2E1D8}"/>
                </a:ext>
              </a:extLst>
            </p:cNvPr>
            <p:cNvSpPr/>
            <p:nvPr/>
          </p:nvSpPr>
          <p:spPr>
            <a:xfrm>
              <a:off x="3542266"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dirty="0">
                  <a:solidFill>
                    <a:srgbClr val="FFFFFF"/>
                  </a:solidFill>
                  <a:latin typeface="Georgia" panose="02040502050405020303" pitchFamily="18" charset="0"/>
                  <a:ea typeface="Georgia"/>
                  <a:cs typeface="Georgia"/>
                  <a:sym typeface="Georgia"/>
                </a:rPr>
                <a:t>Complexity </a:t>
              </a:r>
              <a:endParaRPr sz="1050" dirty="0">
                <a:latin typeface="Georgia" panose="02040502050405020303" pitchFamily="18" charset="0"/>
              </a:endParaRPr>
            </a:p>
            <a:p>
              <a:pPr algn="ctr">
                <a:buSzPts val="1333"/>
              </a:pPr>
              <a:r>
                <a:rPr lang="en-US" sz="1000" dirty="0">
                  <a:solidFill>
                    <a:srgbClr val="FFFFFF"/>
                  </a:solidFill>
                  <a:latin typeface="Georgia" panose="02040502050405020303" pitchFamily="18" charset="0"/>
                  <a:ea typeface="Georgia"/>
                  <a:cs typeface="Georgia"/>
                  <a:sym typeface="Georgia"/>
                </a:rPr>
                <a:t>Theory</a:t>
              </a:r>
              <a:endParaRPr sz="1050" dirty="0">
                <a:latin typeface="Georgia" panose="02040502050405020303" pitchFamily="18" charset="0"/>
              </a:endParaRPr>
            </a:p>
          </p:txBody>
        </p:sp>
        <p:sp>
          <p:nvSpPr>
            <p:cNvPr id="43" name="Google Shape;3548;p343">
              <a:extLst>
                <a:ext uri="{FF2B5EF4-FFF2-40B4-BE49-F238E27FC236}">
                  <a16:creationId xmlns="" xmlns:a16="http://schemas.microsoft.com/office/drawing/2014/main" id="{34CDB63D-047E-BB47-AEF7-5A67D61071E8}"/>
                </a:ext>
              </a:extLst>
            </p:cNvPr>
            <p:cNvSpPr/>
            <p:nvPr/>
          </p:nvSpPr>
          <p:spPr>
            <a:xfrm>
              <a:off x="4609024"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a:solidFill>
                    <a:srgbClr val="FFFFFF"/>
                  </a:solidFill>
                  <a:latin typeface="Georgia" panose="02040502050405020303" pitchFamily="18" charset="0"/>
                  <a:ea typeface="Georgia"/>
                  <a:cs typeface="Georgia"/>
                  <a:sym typeface="Georgia"/>
                </a:rPr>
                <a:t>Computer </a:t>
              </a:r>
              <a:endParaRPr sz="1050">
                <a:latin typeface="Georgia" panose="02040502050405020303" pitchFamily="18" charset="0"/>
              </a:endParaRPr>
            </a:p>
            <a:p>
              <a:pPr algn="ctr">
                <a:buSzPts val="1333"/>
              </a:pPr>
              <a:r>
                <a:rPr lang="en-US" sz="1000">
                  <a:solidFill>
                    <a:srgbClr val="FFFFFF"/>
                  </a:solidFill>
                  <a:latin typeface="Georgia" panose="02040502050405020303" pitchFamily="18" charset="0"/>
                  <a:ea typeface="Georgia"/>
                  <a:cs typeface="Georgia"/>
                  <a:sym typeface="Georgia"/>
                </a:rPr>
                <a:t>Science</a:t>
              </a:r>
              <a:endParaRPr sz="1050">
                <a:latin typeface="Georgia" panose="02040502050405020303" pitchFamily="18" charset="0"/>
              </a:endParaRPr>
            </a:p>
          </p:txBody>
        </p:sp>
        <p:sp>
          <p:nvSpPr>
            <p:cNvPr id="44" name="Google Shape;3549;p343">
              <a:extLst>
                <a:ext uri="{FF2B5EF4-FFF2-40B4-BE49-F238E27FC236}">
                  <a16:creationId xmlns="" xmlns:a16="http://schemas.microsoft.com/office/drawing/2014/main" id="{5BED8388-AAE4-6543-8C90-28FD08C479B8}"/>
                </a:ext>
              </a:extLst>
            </p:cNvPr>
            <p:cNvSpPr/>
            <p:nvPr/>
          </p:nvSpPr>
          <p:spPr>
            <a:xfrm>
              <a:off x="5675784" y="3788597"/>
              <a:ext cx="1005900" cy="365700"/>
            </a:xfrm>
            <a:prstGeom prst="rect">
              <a:avLst/>
            </a:prstGeom>
            <a:solidFill>
              <a:schemeClr val="accent6"/>
            </a:solidFill>
            <a:ln w="9525" cap="flat" cmpd="sng">
              <a:noFill/>
              <a:prstDash val="solid"/>
              <a:round/>
              <a:headEnd type="none" w="sm" len="sm"/>
              <a:tailEnd type="none" w="sm" len="sm"/>
            </a:ln>
          </p:spPr>
          <p:txBody>
            <a:bodyPr spcFirstLastPara="1" wrap="square" lIns="45713" tIns="27431" rIns="45713" bIns="27431" anchor="ctr" anchorCtr="0">
              <a:noAutofit/>
            </a:bodyPr>
            <a:lstStyle/>
            <a:p>
              <a:pPr algn="ctr">
                <a:buSzPts val="1333"/>
              </a:pPr>
              <a:r>
                <a:rPr lang="en-US" sz="1000">
                  <a:solidFill>
                    <a:srgbClr val="FFFFFF"/>
                  </a:solidFill>
                  <a:latin typeface="Georgia" panose="02040502050405020303" pitchFamily="18" charset="0"/>
                  <a:ea typeface="Georgia"/>
                  <a:cs typeface="Georgia"/>
                  <a:sym typeface="Georgia"/>
                </a:rPr>
                <a:t>Game </a:t>
              </a:r>
              <a:endParaRPr sz="1050">
                <a:latin typeface="Georgia" panose="02040502050405020303" pitchFamily="18" charset="0"/>
              </a:endParaRPr>
            </a:p>
            <a:p>
              <a:pPr algn="ctr">
                <a:buSzPts val="1333"/>
              </a:pPr>
              <a:r>
                <a:rPr lang="en-US" sz="1000">
                  <a:solidFill>
                    <a:srgbClr val="FFFFFF"/>
                  </a:solidFill>
                  <a:latin typeface="Georgia" panose="02040502050405020303" pitchFamily="18" charset="0"/>
                  <a:ea typeface="Georgia"/>
                  <a:cs typeface="Georgia"/>
                  <a:sym typeface="Georgia"/>
                </a:rPr>
                <a:t>Theory</a:t>
              </a:r>
              <a:endParaRPr sz="1050">
                <a:latin typeface="Georgia" panose="02040502050405020303" pitchFamily="18" charset="0"/>
              </a:endParaRPr>
            </a:p>
          </p:txBody>
        </p:sp>
        <p:sp>
          <p:nvSpPr>
            <p:cNvPr id="45" name="Google Shape;3550;p343">
              <a:extLst>
                <a:ext uri="{FF2B5EF4-FFF2-40B4-BE49-F238E27FC236}">
                  <a16:creationId xmlns="" xmlns:a16="http://schemas.microsoft.com/office/drawing/2014/main" id="{6D70C641-4786-494B-B854-2695BC6D0BFA}"/>
                </a:ext>
              </a:extLst>
            </p:cNvPr>
            <p:cNvSpPr txBox="1"/>
            <p:nvPr/>
          </p:nvSpPr>
          <p:spPr>
            <a:xfrm>
              <a:off x="2369770" y="4261227"/>
              <a:ext cx="1771200" cy="184800"/>
            </a:xfrm>
            <a:prstGeom prst="rect">
              <a:avLst/>
            </a:prstGeom>
            <a:noFill/>
            <a:ln>
              <a:noFill/>
            </a:ln>
          </p:spPr>
          <p:txBody>
            <a:bodyPr spcFirstLastPara="1" wrap="square" lIns="0" tIns="0" rIns="0" bIns="0" anchor="t" anchorCtr="0">
              <a:noAutofit/>
            </a:bodyPr>
            <a:lstStyle/>
            <a:p>
              <a:pPr algn="ctr">
                <a:buSzPts val="1600"/>
              </a:pPr>
              <a:r>
                <a:rPr lang="en-US" sz="1200" dirty="0">
                  <a:solidFill>
                    <a:schemeClr val="bg2"/>
                  </a:solidFill>
                  <a:latin typeface="Georgia"/>
                  <a:ea typeface="Georgia"/>
                  <a:cs typeface="Georgia"/>
                  <a:sym typeface="Georgia"/>
                </a:rPr>
                <a:t>FOUNDATION LAYER</a:t>
              </a:r>
              <a:endParaRPr sz="1050" dirty="0">
                <a:solidFill>
                  <a:schemeClr val="bg2"/>
                </a:solidFill>
              </a:endParaRPr>
            </a:p>
          </p:txBody>
        </p:sp>
      </p:grpSp>
      <p:sp>
        <p:nvSpPr>
          <p:cNvPr id="1422" name="Shape 1422"/>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17</a:t>
            </a:fld>
            <a:endParaRPr/>
          </a:p>
        </p:txBody>
      </p:sp>
      <p:sp>
        <p:nvSpPr>
          <p:cNvPr id="1423" name="Shape 1423"/>
          <p:cNvSpPr txBox="1">
            <a:spLocks noGrp="1"/>
          </p:cNvSpPr>
          <p:nvPr>
            <p:ph type="body" idx="2"/>
          </p:nvPr>
        </p:nvSpPr>
        <p:spPr>
          <a:xfrm>
            <a:off x="6202550" y="2135634"/>
            <a:ext cx="2448900" cy="1814574"/>
          </a:xfrm>
          <a:prstGeom prst="rect">
            <a:avLst/>
          </a:prstGeom>
        </p:spPr>
        <p:txBody>
          <a:bodyPr spcFirstLastPara="1" wrap="square" lIns="91425" tIns="91425" rIns="91425" bIns="91425" anchor="t" anchorCtr="0">
            <a:noAutofit/>
          </a:bodyPr>
          <a:lstStyle/>
          <a:p>
            <a:pPr marL="0" lvl="0" indent="0">
              <a:spcBef>
                <a:spcPts val="0"/>
              </a:spcBef>
            </a:pPr>
            <a:r>
              <a:rPr lang="en-US" dirty="0"/>
              <a:t>AI that can act…</a:t>
            </a:r>
          </a:p>
          <a:p>
            <a:pPr marL="0" lvl="0" indent="0">
              <a:spcBef>
                <a:spcPts val="0"/>
              </a:spcBef>
              <a:spcAft>
                <a:spcPts val="600"/>
              </a:spcAft>
            </a:pPr>
            <a:endParaRPr lang="en-US" sz="900" dirty="0">
              <a:latin typeface="Arial"/>
              <a:cs typeface="Arial"/>
              <a:sym typeface="Arial"/>
            </a:endParaRPr>
          </a:p>
          <a:p>
            <a:pPr marL="0" lvl="1" indent="-91440">
              <a:lnSpc>
                <a:spcPct val="120000"/>
              </a:lnSpc>
              <a:spcBef>
                <a:spcPts val="0"/>
              </a:spcBef>
              <a:spcAft>
                <a:spcPts val="300"/>
              </a:spcAft>
            </a:pPr>
            <a:r>
              <a:rPr lang="en-US" sz="900" dirty="0"/>
              <a:t>Robotic process automation</a:t>
            </a:r>
          </a:p>
          <a:p>
            <a:pPr marL="0" lvl="1" indent="-91440">
              <a:lnSpc>
                <a:spcPct val="120000"/>
              </a:lnSpc>
              <a:spcBef>
                <a:spcPts val="0"/>
              </a:spcBef>
              <a:spcAft>
                <a:spcPts val="300"/>
              </a:spcAft>
            </a:pPr>
            <a:r>
              <a:rPr lang="en-US" sz="900" dirty="0"/>
              <a:t>Deep question &amp; answering</a:t>
            </a:r>
          </a:p>
          <a:p>
            <a:pPr marL="0" lvl="1" indent="-91440">
              <a:lnSpc>
                <a:spcPct val="120000"/>
              </a:lnSpc>
              <a:spcBef>
                <a:spcPts val="0"/>
              </a:spcBef>
              <a:spcAft>
                <a:spcPts val="300"/>
              </a:spcAft>
            </a:pPr>
            <a:r>
              <a:rPr lang="en-US" sz="900" dirty="0"/>
              <a:t>Machine translation</a:t>
            </a:r>
          </a:p>
          <a:p>
            <a:pPr marL="0" lvl="1" indent="-91440">
              <a:lnSpc>
                <a:spcPct val="120000"/>
              </a:lnSpc>
              <a:spcBef>
                <a:spcPts val="0"/>
              </a:spcBef>
              <a:spcAft>
                <a:spcPts val="300"/>
              </a:spcAft>
            </a:pPr>
            <a:r>
              <a:rPr lang="en-US" sz="900" dirty="0"/>
              <a:t>Collaborative systems</a:t>
            </a:r>
          </a:p>
          <a:p>
            <a:pPr marL="0" lvl="1" indent="-91440">
              <a:lnSpc>
                <a:spcPct val="120000"/>
              </a:lnSpc>
              <a:spcBef>
                <a:spcPts val="0"/>
              </a:spcBef>
              <a:spcAft>
                <a:spcPts val="300"/>
              </a:spcAft>
            </a:pPr>
            <a:r>
              <a:rPr lang="en-US" sz="900" dirty="0"/>
              <a:t>Adaptive systems</a:t>
            </a:r>
          </a:p>
          <a:p>
            <a:pPr marL="0" lvl="1" indent="0">
              <a:lnSpc>
                <a:spcPct val="120000"/>
              </a:lnSpc>
              <a:spcBef>
                <a:spcPts val="0"/>
              </a:spcBef>
              <a:spcAft>
                <a:spcPts val="300"/>
              </a:spcAft>
            </a:pPr>
            <a:endParaRPr lang="en-US" sz="900" dirty="0"/>
          </a:p>
          <a:p>
            <a:pPr marL="0" lvl="0" indent="0">
              <a:spcAft>
                <a:spcPts val="600"/>
              </a:spcAft>
            </a:pPr>
            <a:endParaRPr lang="en-US" dirty="0"/>
          </a:p>
        </p:txBody>
      </p:sp>
      <p:sp>
        <p:nvSpPr>
          <p:cNvPr id="1425" name="Shape 1425"/>
          <p:cNvSpPr txBox="1">
            <a:spLocks noGrp="1"/>
          </p:cNvSpPr>
          <p:nvPr>
            <p:ph type="body" idx="1"/>
          </p:nvPr>
        </p:nvSpPr>
        <p:spPr>
          <a:xfrm>
            <a:off x="424075" y="2135634"/>
            <a:ext cx="2448900" cy="1814574"/>
          </a:xfrm>
          <a:prstGeom prst="rect">
            <a:avLst/>
          </a:prstGeom>
        </p:spPr>
        <p:txBody>
          <a:bodyPr spcFirstLastPara="1" wrap="square" lIns="91425" tIns="91425" rIns="91425" bIns="91425" anchor="t" anchorCtr="0">
            <a:noAutofit/>
          </a:bodyPr>
          <a:lstStyle/>
          <a:p>
            <a:pPr marL="0" lvl="0" indent="-91440">
              <a:spcBef>
                <a:spcPts val="0"/>
              </a:spcBef>
            </a:pPr>
            <a:r>
              <a:rPr lang="en-US" dirty="0"/>
              <a:t>AI that can sense…</a:t>
            </a:r>
          </a:p>
          <a:p>
            <a:pPr marL="0" lvl="0" indent="-91440">
              <a:spcBef>
                <a:spcPts val="0"/>
              </a:spcBef>
              <a:spcAft>
                <a:spcPts val="600"/>
              </a:spcAft>
            </a:pPr>
            <a:endParaRPr lang="en-US" sz="900" dirty="0">
              <a:latin typeface="Arial"/>
              <a:cs typeface="Arial"/>
              <a:sym typeface="Arial"/>
            </a:endParaRPr>
          </a:p>
          <a:p>
            <a:pPr marL="0" lvl="1" indent="-91440">
              <a:lnSpc>
                <a:spcPct val="120000"/>
              </a:lnSpc>
              <a:spcBef>
                <a:spcPts val="0"/>
              </a:spcBef>
              <a:spcAft>
                <a:spcPts val="300"/>
              </a:spcAft>
            </a:pPr>
            <a:r>
              <a:rPr lang="en-US" sz="900" dirty="0"/>
              <a:t>Natural language</a:t>
            </a:r>
          </a:p>
          <a:p>
            <a:pPr marL="0" lvl="1" indent="-91440">
              <a:lnSpc>
                <a:spcPct val="120000"/>
              </a:lnSpc>
              <a:spcBef>
                <a:spcPts val="0"/>
              </a:spcBef>
              <a:spcAft>
                <a:spcPts val="300"/>
              </a:spcAft>
            </a:pPr>
            <a:r>
              <a:rPr lang="en-US" sz="900" dirty="0"/>
              <a:t>Audio &amp; speech</a:t>
            </a:r>
          </a:p>
          <a:p>
            <a:pPr marL="0" lvl="1" indent="-91440">
              <a:lnSpc>
                <a:spcPct val="120000"/>
              </a:lnSpc>
              <a:spcBef>
                <a:spcPts val="0"/>
              </a:spcBef>
              <a:spcAft>
                <a:spcPts val="300"/>
              </a:spcAft>
            </a:pPr>
            <a:r>
              <a:rPr lang="en-US" sz="900" dirty="0"/>
              <a:t>Machine vision</a:t>
            </a:r>
          </a:p>
          <a:p>
            <a:pPr marL="0" lvl="1" indent="-91440">
              <a:lnSpc>
                <a:spcPct val="120000"/>
              </a:lnSpc>
              <a:spcBef>
                <a:spcPts val="0"/>
              </a:spcBef>
              <a:spcAft>
                <a:spcPts val="300"/>
              </a:spcAft>
            </a:pPr>
            <a:r>
              <a:rPr lang="en-US" sz="900" dirty="0"/>
              <a:t>Navigation</a:t>
            </a:r>
          </a:p>
          <a:p>
            <a:pPr marL="0" lvl="1" indent="-91440">
              <a:lnSpc>
                <a:spcPct val="120000"/>
              </a:lnSpc>
              <a:spcBef>
                <a:spcPts val="0"/>
              </a:spcBef>
              <a:spcAft>
                <a:spcPts val="300"/>
              </a:spcAft>
            </a:pPr>
            <a:r>
              <a:rPr lang="en-US" sz="900" dirty="0"/>
              <a:t>Visualization</a:t>
            </a:r>
            <a:endParaRPr sz="900" dirty="0"/>
          </a:p>
          <a:p>
            <a:pPr marL="0" lvl="0" indent="-91440">
              <a:spcBef>
                <a:spcPts val="600"/>
              </a:spcBef>
              <a:spcAft>
                <a:spcPts val="600"/>
              </a:spcAft>
              <a:buNone/>
            </a:pPr>
            <a:endParaRPr dirty="0"/>
          </a:p>
        </p:txBody>
      </p:sp>
      <p:sp>
        <p:nvSpPr>
          <p:cNvPr id="1426" name="Shape 1426"/>
          <p:cNvSpPr txBox="1">
            <a:spLocks noGrp="1"/>
          </p:cNvSpPr>
          <p:nvPr>
            <p:ph type="title"/>
          </p:nvPr>
        </p:nvSpPr>
        <p:spPr>
          <a:xfrm>
            <a:off x="309562" y="585768"/>
            <a:ext cx="8742997" cy="307800"/>
          </a:xfrm>
          <a:prstGeom prst="rect">
            <a:avLst/>
          </a:prstGeom>
        </p:spPr>
        <p:txBody>
          <a:bodyPr spcFirstLastPara="1" wrap="square" lIns="91425" tIns="91425" rIns="91425" bIns="91425" anchor="b" anchorCtr="0">
            <a:noAutofit/>
          </a:bodyPr>
          <a:lstStyle/>
          <a:p>
            <a:pPr lvl="0"/>
            <a:r>
              <a:rPr lang="en-US" sz="1800" dirty="0"/>
              <a:t>AI is defined as the theory and development of systems that sense the environment, make decisions, and act that would normally require human intelligence.</a:t>
            </a:r>
            <a:endParaRPr sz="1800" dirty="0"/>
          </a:p>
        </p:txBody>
      </p:sp>
      <p:sp>
        <p:nvSpPr>
          <p:cNvPr id="10" name="Google Shape;3560;p343">
            <a:extLst>
              <a:ext uri="{FF2B5EF4-FFF2-40B4-BE49-F238E27FC236}">
                <a16:creationId xmlns="" xmlns:a16="http://schemas.microsoft.com/office/drawing/2014/main" id="{9EAB2FE5-B413-D34D-9582-571C58CEC93E}"/>
              </a:ext>
            </a:extLst>
          </p:cNvPr>
          <p:cNvSpPr>
            <a:spLocks noChangeAspect="1"/>
          </p:cNvSpPr>
          <p:nvPr/>
        </p:nvSpPr>
        <p:spPr>
          <a:xfrm>
            <a:off x="1419925" y="1549731"/>
            <a:ext cx="457200" cy="394846"/>
          </a:xfrm>
          <a:custGeom>
            <a:avLst/>
            <a:gdLst/>
            <a:ahLst/>
            <a:cxnLst/>
            <a:rect l="l" t="t" r="r" b="b"/>
            <a:pathLst>
              <a:path w="370" h="348" extrusionOk="0">
                <a:moveTo>
                  <a:pt x="142" y="272"/>
                </a:moveTo>
                <a:lnTo>
                  <a:pt x="142" y="272"/>
                </a:lnTo>
                <a:lnTo>
                  <a:pt x="154" y="278"/>
                </a:lnTo>
                <a:lnTo>
                  <a:pt x="168" y="282"/>
                </a:lnTo>
                <a:lnTo>
                  <a:pt x="168" y="282"/>
                </a:lnTo>
                <a:lnTo>
                  <a:pt x="190" y="286"/>
                </a:lnTo>
                <a:lnTo>
                  <a:pt x="212" y="286"/>
                </a:lnTo>
                <a:lnTo>
                  <a:pt x="232" y="280"/>
                </a:lnTo>
                <a:lnTo>
                  <a:pt x="252" y="272"/>
                </a:lnTo>
                <a:lnTo>
                  <a:pt x="252" y="272"/>
                </a:lnTo>
                <a:lnTo>
                  <a:pt x="270" y="258"/>
                </a:lnTo>
                <a:lnTo>
                  <a:pt x="286" y="242"/>
                </a:lnTo>
                <a:lnTo>
                  <a:pt x="296" y="224"/>
                </a:lnTo>
                <a:lnTo>
                  <a:pt x="304" y="204"/>
                </a:lnTo>
                <a:lnTo>
                  <a:pt x="304" y="204"/>
                </a:lnTo>
                <a:lnTo>
                  <a:pt x="308" y="190"/>
                </a:lnTo>
                <a:lnTo>
                  <a:pt x="308" y="176"/>
                </a:lnTo>
                <a:lnTo>
                  <a:pt x="308" y="176"/>
                </a:lnTo>
                <a:lnTo>
                  <a:pt x="308" y="172"/>
                </a:lnTo>
                <a:lnTo>
                  <a:pt x="312" y="168"/>
                </a:lnTo>
                <a:lnTo>
                  <a:pt x="314" y="166"/>
                </a:lnTo>
                <a:lnTo>
                  <a:pt x="318" y="166"/>
                </a:lnTo>
                <a:lnTo>
                  <a:pt x="318" y="166"/>
                </a:lnTo>
                <a:lnTo>
                  <a:pt x="318" y="166"/>
                </a:lnTo>
                <a:lnTo>
                  <a:pt x="318" y="166"/>
                </a:lnTo>
                <a:lnTo>
                  <a:pt x="322" y="166"/>
                </a:lnTo>
                <a:lnTo>
                  <a:pt x="326" y="168"/>
                </a:lnTo>
                <a:lnTo>
                  <a:pt x="328" y="172"/>
                </a:lnTo>
                <a:lnTo>
                  <a:pt x="328" y="176"/>
                </a:lnTo>
                <a:lnTo>
                  <a:pt x="328" y="176"/>
                </a:lnTo>
                <a:lnTo>
                  <a:pt x="328" y="192"/>
                </a:lnTo>
                <a:lnTo>
                  <a:pt x="324" y="210"/>
                </a:lnTo>
                <a:lnTo>
                  <a:pt x="324" y="210"/>
                </a:lnTo>
                <a:lnTo>
                  <a:pt x="320" y="222"/>
                </a:lnTo>
                <a:lnTo>
                  <a:pt x="314" y="234"/>
                </a:lnTo>
                <a:lnTo>
                  <a:pt x="308" y="244"/>
                </a:lnTo>
                <a:lnTo>
                  <a:pt x="302" y="254"/>
                </a:lnTo>
                <a:lnTo>
                  <a:pt x="292" y="264"/>
                </a:lnTo>
                <a:lnTo>
                  <a:pt x="284" y="274"/>
                </a:lnTo>
                <a:lnTo>
                  <a:pt x="274" y="282"/>
                </a:lnTo>
                <a:lnTo>
                  <a:pt x="262" y="288"/>
                </a:lnTo>
                <a:lnTo>
                  <a:pt x="262" y="288"/>
                </a:lnTo>
                <a:lnTo>
                  <a:pt x="248" y="296"/>
                </a:lnTo>
                <a:lnTo>
                  <a:pt x="230" y="302"/>
                </a:lnTo>
                <a:lnTo>
                  <a:pt x="214" y="306"/>
                </a:lnTo>
                <a:lnTo>
                  <a:pt x="198" y="306"/>
                </a:lnTo>
                <a:lnTo>
                  <a:pt x="198" y="306"/>
                </a:lnTo>
                <a:lnTo>
                  <a:pt x="180" y="306"/>
                </a:lnTo>
                <a:lnTo>
                  <a:pt x="164" y="302"/>
                </a:lnTo>
                <a:lnTo>
                  <a:pt x="164" y="302"/>
                </a:lnTo>
                <a:lnTo>
                  <a:pt x="146" y="296"/>
                </a:lnTo>
                <a:lnTo>
                  <a:pt x="132" y="288"/>
                </a:lnTo>
                <a:lnTo>
                  <a:pt x="132" y="288"/>
                </a:lnTo>
                <a:lnTo>
                  <a:pt x="128" y="286"/>
                </a:lnTo>
                <a:lnTo>
                  <a:pt x="126" y="282"/>
                </a:lnTo>
                <a:lnTo>
                  <a:pt x="126" y="278"/>
                </a:lnTo>
                <a:lnTo>
                  <a:pt x="128" y="276"/>
                </a:lnTo>
                <a:lnTo>
                  <a:pt x="128" y="276"/>
                </a:lnTo>
                <a:lnTo>
                  <a:pt x="130" y="272"/>
                </a:lnTo>
                <a:lnTo>
                  <a:pt x="134" y="270"/>
                </a:lnTo>
                <a:lnTo>
                  <a:pt x="138" y="270"/>
                </a:lnTo>
                <a:lnTo>
                  <a:pt x="142" y="272"/>
                </a:lnTo>
                <a:lnTo>
                  <a:pt x="142" y="272"/>
                </a:lnTo>
                <a:close/>
                <a:moveTo>
                  <a:pt x="174" y="262"/>
                </a:moveTo>
                <a:lnTo>
                  <a:pt x="174" y="262"/>
                </a:lnTo>
                <a:lnTo>
                  <a:pt x="186" y="264"/>
                </a:lnTo>
                <a:lnTo>
                  <a:pt x="198" y="264"/>
                </a:lnTo>
                <a:lnTo>
                  <a:pt x="198" y="264"/>
                </a:lnTo>
                <a:lnTo>
                  <a:pt x="208" y="264"/>
                </a:lnTo>
                <a:lnTo>
                  <a:pt x="220" y="262"/>
                </a:lnTo>
                <a:lnTo>
                  <a:pt x="232" y="258"/>
                </a:lnTo>
                <a:lnTo>
                  <a:pt x="242" y="252"/>
                </a:lnTo>
                <a:lnTo>
                  <a:pt x="242" y="252"/>
                </a:lnTo>
                <a:lnTo>
                  <a:pt x="256" y="242"/>
                </a:lnTo>
                <a:lnTo>
                  <a:pt x="268" y="230"/>
                </a:lnTo>
                <a:lnTo>
                  <a:pt x="276" y="214"/>
                </a:lnTo>
                <a:lnTo>
                  <a:pt x="284" y="198"/>
                </a:lnTo>
                <a:lnTo>
                  <a:pt x="284" y="198"/>
                </a:lnTo>
                <a:lnTo>
                  <a:pt x="286" y="186"/>
                </a:lnTo>
                <a:lnTo>
                  <a:pt x="286" y="176"/>
                </a:lnTo>
                <a:lnTo>
                  <a:pt x="286" y="176"/>
                </a:lnTo>
                <a:lnTo>
                  <a:pt x="286" y="172"/>
                </a:lnTo>
                <a:lnTo>
                  <a:pt x="284" y="168"/>
                </a:lnTo>
                <a:lnTo>
                  <a:pt x="280" y="166"/>
                </a:lnTo>
                <a:lnTo>
                  <a:pt x="276" y="166"/>
                </a:lnTo>
                <a:lnTo>
                  <a:pt x="276" y="166"/>
                </a:lnTo>
                <a:lnTo>
                  <a:pt x="272" y="166"/>
                </a:lnTo>
                <a:lnTo>
                  <a:pt x="270" y="168"/>
                </a:lnTo>
                <a:lnTo>
                  <a:pt x="266" y="172"/>
                </a:lnTo>
                <a:lnTo>
                  <a:pt x="266" y="176"/>
                </a:lnTo>
                <a:lnTo>
                  <a:pt x="266" y="176"/>
                </a:lnTo>
                <a:lnTo>
                  <a:pt x="264" y="192"/>
                </a:lnTo>
                <a:lnTo>
                  <a:pt x="264" y="192"/>
                </a:lnTo>
                <a:lnTo>
                  <a:pt x="258" y="206"/>
                </a:lnTo>
                <a:lnTo>
                  <a:pt x="252" y="218"/>
                </a:lnTo>
                <a:lnTo>
                  <a:pt x="242" y="228"/>
                </a:lnTo>
                <a:lnTo>
                  <a:pt x="232" y="234"/>
                </a:lnTo>
                <a:lnTo>
                  <a:pt x="232" y="234"/>
                </a:lnTo>
                <a:lnTo>
                  <a:pt x="220" y="240"/>
                </a:lnTo>
                <a:lnTo>
                  <a:pt x="206" y="244"/>
                </a:lnTo>
                <a:lnTo>
                  <a:pt x="192" y="244"/>
                </a:lnTo>
                <a:lnTo>
                  <a:pt x="180" y="242"/>
                </a:lnTo>
                <a:lnTo>
                  <a:pt x="180" y="242"/>
                </a:lnTo>
                <a:lnTo>
                  <a:pt x="162" y="236"/>
                </a:lnTo>
                <a:lnTo>
                  <a:pt x="162" y="236"/>
                </a:lnTo>
                <a:lnTo>
                  <a:pt x="158" y="234"/>
                </a:lnTo>
                <a:lnTo>
                  <a:pt x="154" y="234"/>
                </a:lnTo>
                <a:lnTo>
                  <a:pt x="152" y="236"/>
                </a:lnTo>
                <a:lnTo>
                  <a:pt x="148" y="238"/>
                </a:lnTo>
                <a:lnTo>
                  <a:pt x="148" y="238"/>
                </a:lnTo>
                <a:lnTo>
                  <a:pt x="148" y="242"/>
                </a:lnTo>
                <a:lnTo>
                  <a:pt x="148" y="246"/>
                </a:lnTo>
                <a:lnTo>
                  <a:pt x="150" y="250"/>
                </a:lnTo>
                <a:lnTo>
                  <a:pt x="152" y="252"/>
                </a:lnTo>
                <a:lnTo>
                  <a:pt x="152" y="252"/>
                </a:lnTo>
                <a:lnTo>
                  <a:pt x="162" y="258"/>
                </a:lnTo>
                <a:lnTo>
                  <a:pt x="174" y="262"/>
                </a:lnTo>
                <a:lnTo>
                  <a:pt x="174" y="262"/>
                </a:lnTo>
                <a:close/>
                <a:moveTo>
                  <a:pt x="232" y="126"/>
                </a:moveTo>
                <a:lnTo>
                  <a:pt x="232" y="126"/>
                </a:lnTo>
                <a:lnTo>
                  <a:pt x="238" y="126"/>
                </a:lnTo>
                <a:lnTo>
                  <a:pt x="238" y="126"/>
                </a:lnTo>
                <a:lnTo>
                  <a:pt x="242" y="126"/>
                </a:lnTo>
                <a:lnTo>
                  <a:pt x="336" y="72"/>
                </a:lnTo>
                <a:lnTo>
                  <a:pt x="336" y="72"/>
                </a:lnTo>
                <a:lnTo>
                  <a:pt x="340" y="68"/>
                </a:lnTo>
                <a:lnTo>
                  <a:pt x="342" y="62"/>
                </a:lnTo>
                <a:lnTo>
                  <a:pt x="342" y="10"/>
                </a:lnTo>
                <a:lnTo>
                  <a:pt x="342" y="10"/>
                </a:lnTo>
                <a:lnTo>
                  <a:pt x="340" y="6"/>
                </a:lnTo>
                <a:lnTo>
                  <a:pt x="336" y="2"/>
                </a:lnTo>
                <a:lnTo>
                  <a:pt x="336" y="2"/>
                </a:lnTo>
                <a:lnTo>
                  <a:pt x="332" y="0"/>
                </a:lnTo>
                <a:lnTo>
                  <a:pt x="326" y="2"/>
                </a:lnTo>
                <a:lnTo>
                  <a:pt x="232" y="56"/>
                </a:lnTo>
                <a:lnTo>
                  <a:pt x="232" y="56"/>
                </a:lnTo>
                <a:lnTo>
                  <a:pt x="230" y="60"/>
                </a:lnTo>
                <a:lnTo>
                  <a:pt x="228" y="64"/>
                </a:lnTo>
                <a:lnTo>
                  <a:pt x="228" y="116"/>
                </a:lnTo>
                <a:lnTo>
                  <a:pt x="228" y="116"/>
                </a:lnTo>
                <a:lnTo>
                  <a:pt x="230" y="122"/>
                </a:lnTo>
                <a:lnTo>
                  <a:pt x="232" y="126"/>
                </a:lnTo>
                <a:lnTo>
                  <a:pt x="232" y="126"/>
                </a:lnTo>
                <a:close/>
                <a:moveTo>
                  <a:pt x="116" y="106"/>
                </a:moveTo>
                <a:lnTo>
                  <a:pt x="116" y="106"/>
                </a:lnTo>
                <a:lnTo>
                  <a:pt x="112" y="100"/>
                </a:lnTo>
                <a:lnTo>
                  <a:pt x="112" y="94"/>
                </a:lnTo>
                <a:lnTo>
                  <a:pt x="112" y="86"/>
                </a:lnTo>
                <a:lnTo>
                  <a:pt x="112" y="80"/>
                </a:lnTo>
                <a:lnTo>
                  <a:pt x="114" y="72"/>
                </a:lnTo>
                <a:lnTo>
                  <a:pt x="118" y="66"/>
                </a:lnTo>
                <a:lnTo>
                  <a:pt x="124" y="62"/>
                </a:lnTo>
                <a:lnTo>
                  <a:pt x="130" y="58"/>
                </a:lnTo>
                <a:lnTo>
                  <a:pt x="130" y="58"/>
                </a:lnTo>
                <a:lnTo>
                  <a:pt x="136" y="54"/>
                </a:lnTo>
                <a:lnTo>
                  <a:pt x="142" y="52"/>
                </a:lnTo>
                <a:lnTo>
                  <a:pt x="150" y="52"/>
                </a:lnTo>
                <a:lnTo>
                  <a:pt x="156" y="54"/>
                </a:lnTo>
                <a:lnTo>
                  <a:pt x="162" y="56"/>
                </a:lnTo>
                <a:lnTo>
                  <a:pt x="168" y="60"/>
                </a:lnTo>
                <a:lnTo>
                  <a:pt x="174" y="64"/>
                </a:lnTo>
                <a:lnTo>
                  <a:pt x="178" y="70"/>
                </a:lnTo>
                <a:lnTo>
                  <a:pt x="226" y="152"/>
                </a:lnTo>
                <a:lnTo>
                  <a:pt x="226" y="152"/>
                </a:lnTo>
                <a:lnTo>
                  <a:pt x="228" y="158"/>
                </a:lnTo>
                <a:lnTo>
                  <a:pt x="230" y="166"/>
                </a:lnTo>
                <a:lnTo>
                  <a:pt x="230" y="172"/>
                </a:lnTo>
                <a:lnTo>
                  <a:pt x="228" y="180"/>
                </a:lnTo>
                <a:lnTo>
                  <a:pt x="226" y="186"/>
                </a:lnTo>
                <a:lnTo>
                  <a:pt x="222" y="192"/>
                </a:lnTo>
                <a:lnTo>
                  <a:pt x="218" y="196"/>
                </a:lnTo>
                <a:lnTo>
                  <a:pt x="212" y="202"/>
                </a:lnTo>
                <a:lnTo>
                  <a:pt x="212" y="202"/>
                </a:lnTo>
                <a:lnTo>
                  <a:pt x="204" y="204"/>
                </a:lnTo>
                <a:lnTo>
                  <a:pt x="194" y="206"/>
                </a:lnTo>
                <a:lnTo>
                  <a:pt x="194" y="206"/>
                </a:lnTo>
                <a:lnTo>
                  <a:pt x="184" y="204"/>
                </a:lnTo>
                <a:lnTo>
                  <a:pt x="176" y="202"/>
                </a:lnTo>
                <a:lnTo>
                  <a:pt x="168" y="196"/>
                </a:lnTo>
                <a:lnTo>
                  <a:pt x="162" y="188"/>
                </a:lnTo>
                <a:lnTo>
                  <a:pt x="116" y="106"/>
                </a:lnTo>
                <a:close/>
                <a:moveTo>
                  <a:pt x="180" y="170"/>
                </a:moveTo>
                <a:lnTo>
                  <a:pt x="180" y="170"/>
                </a:lnTo>
                <a:lnTo>
                  <a:pt x="182" y="176"/>
                </a:lnTo>
                <a:lnTo>
                  <a:pt x="184" y="180"/>
                </a:lnTo>
                <a:lnTo>
                  <a:pt x="188" y="182"/>
                </a:lnTo>
                <a:lnTo>
                  <a:pt x="194" y="184"/>
                </a:lnTo>
                <a:lnTo>
                  <a:pt x="194" y="184"/>
                </a:lnTo>
                <a:lnTo>
                  <a:pt x="200" y="182"/>
                </a:lnTo>
                <a:lnTo>
                  <a:pt x="204" y="180"/>
                </a:lnTo>
                <a:lnTo>
                  <a:pt x="206" y="176"/>
                </a:lnTo>
                <a:lnTo>
                  <a:pt x="208" y="170"/>
                </a:lnTo>
                <a:lnTo>
                  <a:pt x="208" y="170"/>
                </a:lnTo>
                <a:lnTo>
                  <a:pt x="206" y="164"/>
                </a:lnTo>
                <a:lnTo>
                  <a:pt x="204" y="160"/>
                </a:lnTo>
                <a:lnTo>
                  <a:pt x="200" y="158"/>
                </a:lnTo>
                <a:lnTo>
                  <a:pt x="194" y="156"/>
                </a:lnTo>
                <a:lnTo>
                  <a:pt x="194" y="156"/>
                </a:lnTo>
                <a:lnTo>
                  <a:pt x="188" y="158"/>
                </a:lnTo>
                <a:lnTo>
                  <a:pt x="184" y="160"/>
                </a:lnTo>
                <a:lnTo>
                  <a:pt x="182" y="164"/>
                </a:lnTo>
                <a:lnTo>
                  <a:pt x="180" y="170"/>
                </a:lnTo>
                <a:lnTo>
                  <a:pt x="180" y="170"/>
                </a:lnTo>
                <a:close/>
                <a:moveTo>
                  <a:pt x="114" y="194"/>
                </a:moveTo>
                <a:lnTo>
                  <a:pt x="114" y="142"/>
                </a:lnTo>
                <a:lnTo>
                  <a:pt x="114" y="142"/>
                </a:lnTo>
                <a:lnTo>
                  <a:pt x="112" y="138"/>
                </a:lnTo>
                <a:lnTo>
                  <a:pt x="108" y="134"/>
                </a:lnTo>
                <a:lnTo>
                  <a:pt x="108" y="134"/>
                </a:lnTo>
                <a:lnTo>
                  <a:pt x="104" y="132"/>
                </a:lnTo>
                <a:lnTo>
                  <a:pt x="98" y="134"/>
                </a:lnTo>
                <a:lnTo>
                  <a:pt x="4" y="188"/>
                </a:lnTo>
                <a:lnTo>
                  <a:pt x="4" y="188"/>
                </a:lnTo>
                <a:lnTo>
                  <a:pt x="2" y="192"/>
                </a:lnTo>
                <a:lnTo>
                  <a:pt x="0" y="196"/>
                </a:lnTo>
                <a:lnTo>
                  <a:pt x="0" y="248"/>
                </a:lnTo>
                <a:lnTo>
                  <a:pt x="0" y="248"/>
                </a:lnTo>
                <a:lnTo>
                  <a:pt x="2" y="254"/>
                </a:lnTo>
                <a:lnTo>
                  <a:pt x="4" y="256"/>
                </a:lnTo>
                <a:lnTo>
                  <a:pt x="4" y="256"/>
                </a:lnTo>
                <a:lnTo>
                  <a:pt x="10" y="258"/>
                </a:lnTo>
                <a:lnTo>
                  <a:pt x="10" y="258"/>
                </a:lnTo>
                <a:lnTo>
                  <a:pt x="14" y="256"/>
                </a:lnTo>
                <a:lnTo>
                  <a:pt x="108" y="202"/>
                </a:lnTo>
                <a:lnTo>
                  <a:pt x="108" y="202"/>
                </a:lnTo>
                <a:lnTo>
                  <a:pt x="112" y="200"/>
                </a:lnTo>
                <a:lnTo>
                  <a:pt x="114" y="194"/>
                </a:lnTo>
                <a:lnTo>
                  <a:pt x="114" y="194"/>
                </a:lnTo>
                <a:close/>
                <a:moveTo>
                  <a:pt x="360" y="166"/>
                </a:moveTo>
                <a:lnTo>
                  <a:pt x="360" y="166"/>
                </a:lnTo>
                <a:lnTo>
                  <a:pt x="356" y="166"/>
                </a:lnTo>
                <a:lnTo>
                  <a:pt x="354" y="168"/>
                </a:lnTo>
                <a:lnTo>
                  <a:pt x="352" y="172"/>
                </a:lnTo>
                <a:lnTo>
                  <a:pt x="350" y="176"/>
                </a:lnTo>
                <a:lnTo>
                  <a:pt x="350" y="176"/>
                </a:lnTo>
                <a:lnTo>
                  <a:pt x="350" y="196"/>
                </a:lnTo>
                <a:lnTo>
                  <a:pt x="346" y="214"/>
                </a:lnTo>
                <a:lnTo>
                  <a:pt x="346" y="214"/>
                </a:lnTo>
                <a:lnTo>
                  <a:pt x="340" y="230"/>
                </a:lnTo>
                <a:lnTo>
                  <a:pt x="334" y="244"/>
                </a:lnTo>
                <a:lnTo>
                  <a:pt x="328" y="256"/>
                </a:lnTo>
                <a:lnTo>
                  <a:pt x="318" y="268"/>
                </a:lnTo>
                <a:lnTo>
                  <a:pt x="310" y="280"/>
                </a:lnTo>
                <a:lnTo>
                  <a:pt x="298" y="290"/>
                </a:lnTo>
                <a:lnTo>
                  <a:pt x="286" y="300"/>
                </a:lnTo>
                <a:lnTo>
                  <a:pt x="274" y="308"/>
                </a:lnTo>
                <a:lnTo>
                  <a:pt x="274" y="308"/>
                </a:lnTo>
                <a:lnTo>
                  <a:pt x="260" y="314"/>
                </a:lnTo>
                <a:lnTo>
                  <a:pt x="246" y="320"/>
                </a:lnTo>
                <a:lnTo>
                  <a:pt x="232" y="324"/>
                </a:lnTo>
                <a:lnTo>
                  <a:pt x="218" y="328"/>
                </a:lnTo>
                <a:lnTo>
                  <a:pt x="202" y="328"/>
                </a:lnTo>
                <a:lnTo>
                  <a:pt x="188" y="328"/>
                </a:lnTo>
                <a:lnTo>
                  <a:pt x="172" y="326"/>
                </a:lnTo>
                <a:lnTo>
                  <a:pt x="158" y="324"/>
                </a:lnTo>
                <a:lnTo>
                  <a:pt x="158" y="324"/>
                </a:lnTo>
                <a:lnTo>
                  <a:pt x="138" y="316"/>
                </a:lnTo>
                <a:lnTo>
                  <a:pt x="120" y="308"/>
                </a:lnTo>
                <a:lnTo>
                  <a:pt x="120" y="308"/>
                </a:lnTo>
                <a:lnTo>
                  <a:pt x="116" y="306"/>
                </a:lnTo>
                <a:lnTo>
                  <a:pt x="112" y="308"/>
                </a:lnTo>
                <a:lnTo>
                  <a:pt x="110" y="308"/>
                </a:lnTo>
                <a:lnTo>
                  <a:pt x="106" y="312"/>
                </a:lnTo>
                <a:lnTo>
                  <a:pt x="106" y="312"/>
                </a:lnTo>
                <a:lnTo>
                  <a:pt x="106" y="316"/>
                </a:lnTo>
                <a:lnTo>
                  <a:pt x="106" y="320"/>
                </a:lnTo>
                <a:lnTo>
                  <a:pt x="108" y="322"/>
                </a:lnTo>
                <a:lnTo>
                  <a:pt x="110" y="326"/>
                </a:lnTo>
                <a:lnTo>
                  <a:pt x="110" y="326"/>
                </a:lnTo>
                <a:lnTo>
                  <a:pt x="130" y="336"/>
                </a:lnTo>
                <a:lnTo>
                  <a:pt x="152" y="342"/>
                </a:lnTo>
                <a:lnTo>
                  <a:pt x="152" y="342"/>
                </a:lnTo>
                <a:lnTo>
                  <a:pt x="174" y="348"/>
                </a:lnTo>
                <a:lnTo>
                  <a:pt x="198" y="348"/>
                </a:lnTo>
                <a:lnTo>
                  <a:pt x="198" y="348"/>
                </a:lnTo>
                <a:lnTo>
                  <a:pt x="220" y="348"/>
                </a:lnTo>
                <a:lnTo>
                  <a:pt x="242" y="342"/>
                </a:lnTo>
                <a:lnTo>
                  <a:pt x="264" y="336"/>
                </a:lnTo>
                <a:lnTo>
                  <a:pt x="284" y="326"/>
                </a:lnTo>
                <a:lnTo>
                  <a:pt x="284" y="326"/>
                </a:lnTo>
                <a:lnTo>
                  <a:pt x="298" y="316"/>
                </a:lnTo>
                <a:lnTo>
                  <a:pt x="312" y="306"/>
                </a:lnTo>
                <a:lnTo>
                  <a:pt x="324" y="294"/>
                </a:lnTo>
                <a:lnTo>
                  <a:pt x="334" y="280"/>
                </a:lnTo>
                <a:lnTo>
                  <a:pt x="344" y="266"/>
                </a:lnTo>
                <a:lnTo>
                  <a:pt x="352" y="252"/>
                </a:lnTo>
                <a:lnTo>
                  <a:pt x="360" y="236"/>
                </a:lnTo>
                <a:lnTo>
                  <a:pt x="364" y="220"/>
                </a:lnTo>
                <a:lnTo>
                  <a:pt x="364" y="220"/>
                </a:lnTo>
                <a:lnTo>
                  <a:pt x="368" y="198"/>
                </a:lnTo>
                <a:lnTo>
                  <a:pt x="370" y="176"/>
                </a:lnTo>
                <a:lnTo>
                  <a:pt x="370" y="176"/>
                </a:lnTo>
                <a:lnTo>
                  <a:pt x="370" y="172"/>
                </a:lnTo>
                <a:lnTo>
                  <a:pt x="368" y="168"/>
                </a:lnTo>
                <a:lnTo>
                  <a:pt x="364" y="166"/>
                </a:lnTo>
                <a:lnTo>
                  <a:pt x="360" y="166"/>
                </a:lnTo>
                <a:lnTo>
                  <a:pt x="360" y="166"/>
                </a:lnTo>
                <a:close/>
              </a:path>
            </a:pathLst>
          </a:custGeom>
          <a:solidFill>
            <a:schemeClr val="bg2"/>
          </a:solidFill>
          <a:ln>
            <a:noFill/>
          </a:ln>
        </p:spPr>
        <p:txBody>
          <a:bodyPr spcFirstLastPara="1" wrap="square" lIns="68569" tIns="34275" rIns="68569" bIns="34275" anchor="t" anchorCtr="0">
            <a:noAutofit/>
          </a:bodyPr>
          <a:lstStyle/>
          <a:p>
            <a:pPr>
              <a:buSzPts val="1800"/>
            </a:pPr>
            <a:endParaRPr sz="1350">
              <a:solidFill>
                <a:srgbClr val="C00000"/>
              </a:solidFill>
              <a:latin typeface="Georgia"/>
              <a:ea typeface="Georgia"/>
              <a:cs typeface="Georgia"/>
              <a:sym typeface="Georgia"/>
            </a:endParaRPr>
          </a:p>
        </p:txBody>
      </p:sp>
      <p:sp>
        <p:nvSpPr>
          <p:cNvPr id="11" name="Google Shape;3576;p343">
            <a:extLst>
              <a:ext uri="{FF2B5EF4-FFF2-40B4-BE49-F238E27FC236}">
                <a16:creationId xmlns="" xmlns:a16="http://schemas.microsoft.com/office/drawing/2014/main" id="{CF763F16-BB76-7244-AC3B-7CC5AEC5232E}"/>
              </a:ext>
            </a:extLst>
          </p:cNvPr>
          <p:cNvSpPr>
            <a:spLocks noChangeAspect="1"/>
          </p:cNvSpPr>
          <p:nvPr/>
        </p:nvSpPr>
        <p:spPr>
          <a:xfrm>
            <a:off x="4354989" y="1518554"/>
            <a:ext cx="459621" cy="457200"/>
          </a:xfrm>
          <a:custGeom>
            <a:avLst/>
            <a:gdLst/>
            <a:ahLst/>
            <a:cxnLst/>
            <a:rect l="l" t="t" r="r" b="b"/>
            <a:pathLst>
              <a:path w="384" h="416" extrusionOk="0">
                <a:moveTo>
                  <a:pt x="102" y="82"/>
                </a:moveTo>
                <a:lnTo>
                  <a:pt x="84" y="50"/>
                </a:lnTo>
                <a:lnTo>
                  <a:pt x="84" y="50"/>
                </a:lnTo>
                <a:lnTo>
                  <a:pt x="82" y="44"/>
                </a:lnTo>
                <a:lnTo>
                  <a:pt x="84" y="40"/>
                </a:lnTo>
                <a:lnTo>
                  <a:pt x="86" y="34"/>
                </a:lnTo>
                <a:lnTo>
                  <a:pt x="90" y="32"/>
                </a:lnTo>
                <a:lnTo>
                  <a:pt x="90" y="32"/>
                </a:lnTo>
                <a:lnTo>
                  <a:pt x="96" y="30"/>
                </a:lnTo>
                <a:lnTo>
                  <a:pt x="100" y="30"/>
                </a:lnTo>
                <a:lnTo>
                  <a:pt x="106" y="32"/>
                </a:lnTo>
                <a:lnTo>
                  <a:pt x="108" y="36"/>
                </a:lnTo>
                <a:lnTo>
                  <a:pt x="126" y="68"/>
                </a:lnTo>
                <a:lnTo>
                  <a:pt x="126" y="68"/>
                </a:lnTo>
                <a:lnTo>
                  <a:pt x="128" y="72"/>
                </a:lnTo>
                <a:lnTo>
                  <a:pt x="128" y="78"/>
                </a:lnTo>
                <a:lnTo>
                  <a:pt x="126" y="82"/>
                </a:lnTo>
                <a:lnTo>
                  <a:pt x="122" y="86"/>
                </a:lnTo>
                <a:lnTo>
                  <a:pt x="122" y="86"/>
                </a:lnTo>
                <a:lnTo>
                  <a:pt x="114" y="88"/>
                </a:lnTo>
                <a:lnTo>
                  <a:pt x="114" y="88"/>
                </a:lnTo>
                <a:lnTo>
                  <a:pt x="108" y="86"/>
                </a:lnTo>
                <a:lnTo>
                  <a:pt x="102" y="82"/>
                </a:lnTo>
                <a:lnTo>
                  <a:pt x="102" y="82"/>
                </a:lnTo>
                <a:close/>
                <a:moveTo>
                  <a:pt x="64" y="120"/>
                </a:moveTo>
                <a:lnTo>
                  <a:pt x="38" y="104"/>
                </a:lnTo>
                <a:lnTo>
                  <a:pt x="38" y="104"/>
                </a:lnTo>
                <a:lnTo>
                  <a:pt x="32" y="104"/>
                </a:lnTo>
                <a:lnTo>
                  <a:pt x="28" y="104"/>
                </a:lnTo>
                <a:lnTo>
                  <a:pt x="24" y="106"/>
                </a:lnTo>
                <a:lnTo>
                  <a:pt x="22" y="110"/>
                </a:lnTo>
                <a:lnTo>
                  <a:pt x="22" y="110"/>
                </a:lnTo>
                <a:lnTo>
                  <a:pt x="20" y="114"/>
                </a:lnTo>
                <a:lnTo>
                  <a:pt x="20" y="118"/>
                </a:lnTo>
                <a:lnTo>
                  <a:pt x="22" y="122"/>
                </a:lnTo>
                <a:lnTo>
                  <a:pt x="26" y="126"/>
                </a:lnTo>
                <a:lnTo>
                  <a:pt x="52" y="142"/>
                </a:lnTo>
                <a:lnTo>
                  <a:pt x="52" y="142"/>
                </a:lnTo>
                <a:lnTo>
                  <a:pt x="58" y="142"/>
                </a:lnTo>
                <a:lnTo>
                  <a:pt x="58" y="142"/>
                </a:lnTo>
                <a:lnTo>
                  <a:pt x="64" y="142"/>
                </a:lnTo>
                <a:lnTo>
                  <a:pt x="68" y="136"/>
                </a:lnTo>
                <a:lnTo>
                  <a:pt x="68" y="136"/>
                </a:lnTo>
                <a:lnTo>
                  <a:pt x="70" y="132"/>
                </a:lnTo>
                <a:lnTo>
                  <a:pt x="70" y="128"/>
                </a:lnTo>
                <a:lnTo>
                  <a:pt x="68" y="124"/>
                </a:lnTo>
                <a:lnTo>
                  <a:pt x="64" y="120"/>
                </a:lnTo>
                <a:lnTo>
                  <a:pt x="64" y="120"/>
                </a:lnTo>
                <a:close/>
                <a:moveTo>
                  <a:pt x="220" y="366"/>
                </a:moveTo>
                <a:lnTo>
                  <a:pt x="164" y="366"/>
                </a:lnTo>
                <a:lnTo>
                  <a:pt x="164" y="366"/>
                </a:lnTo>
                <a:lnTo>
                  <a:pt x="160" y="366"/>
                </a:lnTo>
                <a:lnTo>
                  <a:pt x="156" y="368"/>
                </a:lnTo>
                <a:lnTo>
                  <a:pt x="154" y="372"/>
                </a:lnTo>
                <a:lnTo>
                  <a:pt x="154" y="376"/>
                </a:lnTo>
                <a:lnTo>
                  <a:pt x="154" y="376"/>
                </a:lnTo>
                <a:lnTo>
                  <a:pt x="154" y="380"/>
                </a:lnTo>
                <a:lnTo>
                  <a:pt x="156" y="382"/>
                </a:lnTo>
                <a:lnTo>
                  <a:pt x="160" y="384"/>
                </a:lnTo>
                <a:lnTo>
                  <a:pt x="164" y="386"/>
                </a:lnTo>
                <a:lnTo>
                  <a:pt x="220" y="386"/>
                </a:lnTo>
                <a:lnTo>
                  <a:pt x="220" y="386"/>
                </a:lnTo>
                <a:lnTo>
                  <a:pt x="224" y="384"/>
                </a:lnTo>
                <a:lnTo>
                  <a:pt x="228" y="382"/>
                </a:lnTo>
                <a:lnTo>
                  <a:pt x="230" y="380"/>
                </a:lnTo>
                <a:lnTo>
                  <a:pt x="230" y="376"/>
                </a:lnTo>
                <a:lnTo>
                  <a:pt x="230" y="376"/>
                </a:lnTo>
                <a:lnTo>
                  <a:pt x="230" y="372"/>
                </a:lnTo>
                <a:lnTo>
                  <a:pt x="228" y="368"/>
                </a:lnTo>
                <a:lnTo>
                  <a:pt x="224" y="366"/>
                </a:lnTo>
                <a:lnTo>
                  <a:pt x="220" y="366"/>
                </a:lnTo>
                <a:lnTo>
                  <a:pt x="220" y="366"/>
                </a:lnTo>
                <a:close/>
                <a:moveTo>
                  <a:pt x="210" y="396"/>
                </a:moveTo>
                <a:lnTo>
                  <a:pt x="174" y="396"/>
                </a:lnTo>
                <a:lnTo>
                  <a:pt x="174" y="396"/>
                </a:lnTo>
                <a:lnTo>
                  <a:pt x="170" y="396"/>
                </a:lnTo>
                <a:lnTo>
                  <a:pt x="166" y="398"/>
                </a:lnTo>
                <a:lnTo>
                  <a:pt x="164" y="402"/>
                </a:lnTo>
                <a:lnTo>
                  <a:pt x="164" y="406"/>
                </a:lnTo>
                <a:lnTo>
                  <a:pt x="164" y="406"/>
                </a:lnTo>
                <a:lnTo>
                  <a:pt x="164" y="410"/>
                </a:lnTo>
                <a:lnTo>
                  <a:pt x="166" y="414"/>
                </a:lnTo>
                <a:lnTo>
                  <a:pt x="170" y="416"/>
                </a:lnTo>
                <a:lnTo>
                  <a:pt x="174" y="416"/>
                </a:lnTo>
                <a:lnTo>
                  <a:pt x="210" y="416"/>
                </a:lnTo>
                <a:lnTo>
                  <a:pt x="210" y="416"/>
                </a:lnTo>
                <a:lnTo>
                  <a:pt x="214" y="416"/>
                </a:lnTo>
                <a:lnTo>
                  <a:pt x="218" y="414"/>
                </a:lnTo>
                <a:lnTo>
                  <a:pt x="220" y="410"/>
                </a:lnTo>
                <a:lnTo>
                  <a:pt x="220" y="406"/>
                </a:lnTo>
                <a:lnTo>
                  <a:pt x="220" y="406"/>
                </a:lnTo>
                <a:lnTo>
                  <a:pt x="220" y="402"/>
                </a:lnTo>
                <a:lnTo>
                  <a:pt x="218" y="398"/>
                </a:lnTo>
                <a:lnTo>
                  <a:pt x="214" y="396"/>
                </a:lnTo>
                <a:lnTo>
                  <a:pt x="210" y="396"/>
                </a:lnTo>
                <a:lnTo>
                  <a:pt x="210" y="396"/>
                </a:lnTo>
                <a:close/>
                <a:moveTo>
                  <a:pt x="52" y="276"/>
                </a:moveTo>
                <a:lnTo>
                  <a:pt x="38" y="284"/>
                </a:lnTo>
                <a:lnTo>
                  <a:pt x="38" y="284"/>
                </a:lnTo>
                <a:lnTo>
                  <a:pt x="36" y="288"/>
                </a:lnTo>
                <a:lnTo>
                  <a:pt x="34" y="290"/>
                </a:lnTo>
                <a:lnTo>
                  <a:pt x="34" y="294"/>
                </a:lnTo>
                <a:lnTo>
                  <a:pt x="36" y="298"/>
                </a:lnTo>
                <a:lnTo>
                  <a:pt x="36" y="298"/>
                </a:lnTo>
                <a:lnTo>
                  <a:pt x="40" y="302"/>
                </a:lnTo>
                <a:lnTo>
                  <a:pt x="44" y="304"/>
                </a:lnTo>
                <a:lnTo>
                  <a:pt x="44" y="304"/>
                </a:lnTo>
                <a:lnTo>
                  <a:pt x="48" y="302"/>
                </a:lnTo>
                <a:lnTo>
                  <a:pt x="62" y="294"/>
                </a:lnTo>
                <a:lnTo>
                  <a:pt x="62" y="294"/>
                </a:lnTo>
                <a:lnTo>
                  <a:pt x="66" y="292"/>
                </a:lnTo>
                <a:lnTo>
                  <a:pt x="68" y="288"/>
                </a:lnTo>
                <a:lnTo>
                  <a:pt x="68" y="284"/>
                </a:lnTo>
                <a:lnTo>
                  <a:pt x="66" y="280"/>
                </a:lnTo>
                <a:lnTo>
                  <a:pt x="66" y="280"/>
                </a:lnTo>
                <a:lnTo>
                  <a:pt x="64" y="278"/>
                </a:lnTo>
                <a:lnTo>
                  <a:pt x="60" y="276"/>
                </a:lnTo>
                <a:lnTo>
                  <a:pt x="56" y="276"/>
                </a:lnTo>
                <a:lnTo>
                  <a:pt x="52" y="276"/>
                </a:lnTo>
                <a:lnTo>
                  <a:pt x="52" y="276"/>
                </a:lnTo>
                <a:close/>
                <a:moveTo>
                  <a:pt x="50" y="208"/>
                </a:moveTo>
                <a:lnTo>
                  <a:pt x="50" y="208"/>
                </a:lnTo>
                <a:lnTo>
                  <a:pt x="48" y="204"/>
                </a:lnTo>
                <a:lnTo>
                  <a:pt x="46" y="200"/>
                </a:lnTo>
                <a:lnTo>
                  <a:pt x="42" y="198"/>
                </a:lnTo>
                <a:lnTo>
                  <a:pt x="38" y="196"/>
                </a:lnTo>
                <a:lnTo>
                  <a:pt x="12" y="196"/>
                </a:lnTo>
                <a:lnTo>
                  <a:pt x="12" y="196"/>
                </a:lnTo>
                <a:lnTo>
                  <a:pt x="6" y="198"/>
                </a:lnTo>
                <a:lnTo>
                  <a:pt x="2" y="200"/>
                </a:lnTo>
                <a:lnTo>
                  <a:pt x="0" y="204"/>
                </a:lnTo>
                <a:lnTo>
                  <a:pt x="0" y="208"/>
                </a:lnTo>
                <a:lnTo>
                  <a:pt x="0" y="208"/>
                </a:lnTo>
                <a:lnTo>
                  <a:pt x="0" y="212"/>
                </a:lnTo>
                <a:lnTo>
                  <a:pt x="2" y="216"/>
                </a:lnTo>
                <a:lnTo>
                  <a:pt x="6" y="220"/>
                </a:lnTo>
                <a:lnTo>
                  <a:pt x="12" y="220"/>
                </a:lnTo>
                <a:lnTo>
                  <a:pt x="38" y="220"/>
                </a:lnTo>
                <a:lnTo>
                  <a:pt x="38" y="220"/>
                </a:lnTo>
                <a:lnTo>
                  <a:pt x="42" y="220"/>
                </a:lnTo>
                <a:lnTo>
                  <a:pt x="46" y="216"/>
                </a:lnTo>
                <a:lnTo>
                  <a:pt x="48" y="212"/>
                </a:lnTo>
                <a:lnTo>
                  <a:pt x="50" y="208"/>
                </a:lnTo>
                <a:lnTo>
                  <a:pt x="50" y="208"/>
                </a:lnTo>
                <a:close/>
                <a:moveTo>
                  <a:pt x="192" y="68"/>
                </a:moveTo>
                <a:lnTo>
                  <a:pt x="192" y="68"/>
                </a:lnTo>
                <a:lnTo>
                  <a:pt x="198" y="66"/>
                </a:lnTo>
                <a:lnTo>
                  <a:pt x="202" y="64"/>
                </a:lnTo>
                <a:lnTo>
                  <a:pt x="204" y="58"/>
                </a:lnTo>
                <a:lnTo>
                  <a:pt x="206" y="54"/>
                </a:lnTo>
                <a:lnTo>
                  <a:pt x="206" y="14"/>
                </a:lnTo>
                <a:lnTo>
                  <a:pt x="206" y="14"/>
                </a:lnTo>
                <a:lnTo>
                  <a:pt x="204" y="8"/>
                </a:lnTo>
                <a:lnTo>
                  <a:pt x="202" y="4"/>
                </a:lnTo>
                <a:lnTo>
                  <a:pt x="198" y="0"/>
                </a:lnTo>
                <a:lnTo>
                  <a:pt x="192" y="0"/>
                </a:lnTo>
                <a:lnTo>
                  <a:pt x="192" y="0"/>
                </a:lnTo>
                <a:lnTo>
                  <a:pt x="186" y="0"/>
                </a:lnTo>
                <a:lnTo>
                  <a:pt x="182" y="4"/>
                </a:lnTo>
                <a:lnTo>
                  <a:pt x="180" y="8"/>
                </a:lnTo>
                <a:lnTo>
                  <a:pt x="178" y="14"/>
                </a:lnTo>
                <a:lnTo>
                  <a:pt x="178" y="54"/>
                </a:lnTo>
                <a:lnTo>
                  <a:pt x="178" y="54"/>
                </a:lnTo>
                <a:lnTo>
                  <a:pt x="180" y="58"/>
                </a:lnTo>
                <a:lnTo>
                  <a:pt x="182" y="64"/>
                </a:lnTo>
                <a:lnTo>
                  <a:pt x="186" y="66"/>
                </a:lnTo>
                <a:lnTo>
                  <a:pt x="192" y="68"/>
                </a:lnTo>
                <a:lnTo>
                  <a:pt x="192" y="68"/>
                </a:lnTo>
                <a:close/>
                <a:moveTo>
                  <a:pt x="346" y="284"/>
                </a:moveTo>
                <a:lnTo>
                  <a:pt x="332" y="276"/>
                </a:lnTo>
                <a:lnTo>
                  <a:pt x="332" y="276"/>
                </a:lnTo>
                <a:lnTo>
                  <a:pt x="328" y="276"/>
                </a:lnTo>
                <a:lnTo>
                  <a:pt x="324" y="276"/>
                </a:lnTo>
                <a:lnTo>
                  <a:pt x="320" y="278"/>
                </a:lnTo>
                <a:lnTo>
                  <a:pt x="318" y="280"/>
                </a:lnTo>
                <a:lnTo>
                  <a:pt x="318" y="280"/>
                </a:lnTo>
                <a:lnTo>
                  <a:pt x="316" y="284"/>
                </a:lnTo>
                <a:lnTo>
                  <a:pt x="316" y="288"/>
                </a:lnTo>
                <a:lnTo>
                  <a:pt x="318" y="292"/>
                </a:lnTo>
                <a:lnTo>
                  <a:pt x="322" y="294"/>
                </a:lnTo>
                <a:lnTo>
                  <a:pt x="336" y="302"/>
                </a:lnTo>
                <a:lnTo>
                  <a:pt x="336" y="302"/>
                </a:lnTo>
                <a:lnTo>
                  <a:pt x="340" y="304"/>
                </a:lnTo>
                <a:lnTo>
                  <a:pt x="340" y="304"/>
                </a:lnTo>
                <a:lnTo>
                  <a:pt x="344" y="302"/>
                </a:lnTo>
                <a:lnTo>
                  <a:pt x="348" y="298"/>
                </a:lnTo>
                <a:lnTo>
                  <a:pt x="348" y="298"/>
                </a:lnTo>
                <a:lnTo>
                  <a:pt x="350" y="294"/>
                </a:lnTo>
                <a:lnTo>
                  <a:pt x="350" y="290"/>
                </a:lnTo>
                <a:lnTo>
                  <a:pt x="348" y="288"/>
                </a:lnTo>
                <a:lnTo>
                  <a:pt x="346" y="284"/>
                </a:lnTo>
                <a:lnTo>
                  <a:pt x="346" y="284"/>
                </a:lnTo>
                <a:close/>
                <a:moveTo>
                  <a:pt x="326" y="142"/>
                </a:moveTo>
                <a:lnTo>
                  <a:pt x="326" y="142"/>
                </a:lnTo>
                <a:lnTo>
                  <a:pt x="332" y="142"/>
                </a:lnTo>
                <a:lnTo>
                  <a:pt x="358" y="126"/>
                </a:lnTo>
                <a:lnTo>
                  <a:pt x="358" y="126"/>
                </a:lnTo>
                <a:lnTo>
                  <a:pt x="362" y="122"/>
                </a:lnTo>
                <a:lnTo>
                  <a:pt x="364" y="118"/>
                </a:lnTo>
                <a:lnTo>
                  <a:pt x="364" y="114"/>
                </a:lnTo>
                <a:lnTo>
                  <a:pt x="362" y="110"/>
                </a:lnTo>
                <a:lnTo>
                  <a:pt x="362" y="110"/>
                </a:lnTo>
                <a:lnTo>
                  <a:pt x="360" y="106"/>
                </a:lnTo>
                <a:lnTo>
                  <a:pt x="356" y="104"/>
                </a:lnTo>
                <a:lnTo>
                  <a:pt x="352" y="104"/>
                </a:lnTo>
                <a:lnTo>
                  <a:pt x="346" y="104"/>
                </a:lnTo>
                <a:lnTo>
                  <a:pt x="320" y="120"/>
                </a:lnTo>
                <a:lnTo>
                  <a:pt x="320" y="120"/>
                </a:lnTo>
                <a:lnTo>
                  <a:pt x="316" y="124"/>
                </a:lnTo>
                <a:lnTo>
                  <a:pt x="314" y="128"/>
                </a:lnTo>
                <a:lnTo>
                  <a:pt x="314" y="132"/>
                </a:lnTo>
                <a:lnTo>
                  <a:pt x="316" y="136"/>
                </a:lnTo>
                <a:lnTo>
                  <a:pt x="316" y="136"/>
                </a:lnTo>
                <a:lnTo>
                  <a:pt x="320" y="142"/>
                </a:lnTo>
                <a:lnTo>
                  <a:pt x="326" y="142"/>
                </a:lnTo>
                <a:lnTo>
                  <a:pt x="326" y="142"/>
                </a:lnTo>
                <a:close/>
                <a:moveTo>
                  <a:pt x="372" y="196"/>
                </a:moveTo>
                <a:lnTo>
                  <a:pt x="346" y="196"/>
                </a:lnTo>
                <a:lnTo>
                  <a:pt x="346" y="196"/>
                </a:lnTo>
                <a:lnTo>
                  <a:pt x="342" y="198"/>
                </a:lnTo>
                <a:lnTo>
                  <a:pt x="338" y="200"/>
                </a:lnTo>
                <a:lnTo>
                  <a:pt x="336" y="204"/>
                </a:lnTo>
                <a:lnTo>
                  <a:pt x="334" y="208"/>
                </a:lnTo>
                <a:lnTo>
                  <a:pt x="334" y="208"/>
                </a:lnTo>
                <a:lnTo>
                  <a:pt x="336" y="212"/>
                </a:lnTo>
                <a:lnTo>
                  <a:pt x="338" y="216"/>
                </a:lnTo>
                <a:lnTo>
                  <a:pt x="342" y="220"/>
                </a:lnTo>
                <a:lnTo>
                  <a:pt x="346" y="220"/>
                </a:lnTo>
                <a:lnTo>
                  <a:pt x="372" y="220"/>
                </a:lnTo>
                <a:lnTo>
                  <a:pt x="372" y="220"/>
                </a:lnTo>
                <a:lnTo>
                  <a:pt x="378" y="220"/>
                </a:lnTo>
                <a:lnTo>
                  <a:pt x="382" y="216"/>
                </a:lnTo>
                <a:lnTo>
                  <a:pt x="384" y="212"/>
                </a:lnTo>
                <a:lnTo>
                  <a:pt x="384" y="208"/>
                </a:lnTo>
                <a:lnTo>
                  <a:pt x="384" y="208"/>
                </a:lnTo>
                <a:lnTo>
                  <a:pt x="384" y="204"/>
                </a:lnTo>
                <a:lnTo>
                  <a:pt x="382" y="200"/>
                </a:lnTo>
                <a:lnTo>
                  <a:pt x="378" y="198"/>
                </a:lnTo>
                <a:lnTo>
                  <a:pt x="372" y="196"/>
                </a:lnTo>
                <a:lnTo>
                  <a:pt x="372" y="196"/>
                </a:lnTo>
                <a:close/>
                <a:moveTo>
                  <a:pt x="294" y="32"/>
                </a:moveTo>
                <a:lnTo>
                  <a:pt x="294" y="32"/>
                </a:lnTo>
                <a:lnTo>
                  <a:pt x="288" y="30"/>
                </a:lnTo>
                <a:lnTo>
                  <a:pt x="284" y="30"/>
                </a:lnTo>
                <a:lnTo>
                  <a:pt x="278" y="32"/>
                </a:lnTo>
                <a:lnTo>
                  <a:pt x="276" y="36"/>
                </a:lnTo>
                <a:lnTo>
                  <a:pt x="258" y="68"/>
                </a:lnTo>
                <a:lnTo>
                  <a:pt x="258" y="68"/>
                </a:lnTo>
                <a:lnTo>
                  <a:pt x="256" y="72"/>
                </a:lnTo>
                <a:lnTo>
                  <a:pt x="256" y="78"/>
                </a:lnTo>
                <a:lnTo>
                  <a:pt x="258" y="82"/>
                </a:lnTo>
                <a:lnTo>
                  <a:pt x="262" y="86"/>
                </a:lnTo>
                <a:lnTo>
                  <a:pt x="262" y="86"/>
                </a:lnTo>
                <a:lnTo>
                  <a:pt x="270" y="88"/>
                </a:lnTo>
                <a:lnTo>
                  <a:pt x="270" y="88"/>
                </a:lnTo>
                <a:lnTo>
                  <a:pt x="276" y="86"/>
                </a:lnTo>
                <a:lnTo>
                  <a:pt x="282" y="82"/>
                </a:lnTo>
                <a:lnTo>
                  <a:pt x="300" y="50"/>
                </a:lnTo>
                <a:lnTo>
                  <a:pt x="300" y="50"/>
                </a:lnTo>
                <a:lnTo>
                  <a:pt x="302" y="44"/>
                </a:lnTo>
                <a:lnTo>
                  <a:pt x="300" y="40"/>
                </a:lnTo>
                <a:lnTo>
                  <a:pt x="298" y="34"/>
                </a:lnTo>
                <a:lnTo>
                  <a:pt x="294" y="32"/>
                </a:lnTo>
                <a:lnTo>
                  <a:pt x="294" y="32"/>
                </a:lnTo>
                <a:close/>
                <a:moveTo>
                  <a:pt x="286" y="196"/>
                </a:moveTo>
                <a:lnTo>
                  <a:pt x="286" y="196"/>
                </a:lnTo>
                <a:lnTo>
                  <a:pt x="284" y="216"/>
                </a:lnTo>
                <a:lnTo>
                  <a:pt x="278" y="232"/>
                </a:lnTo>
                <a:lnTo>
                  <a:pt x="272" y="244"/>
                </a:lnTo>
                <a:lnTo>
                  <a:pt x="262" y="256"/>
                </a:lnTo>
                <a:lnTo>
                  <a:pt x="262" y="256"/>
                </a:lnTo>
                <a:lnTo>
                  <a:pt x="252" y="270"/>
                </a:lnTo>
                <a:lnTo>
                  <a:pt x="244" y="288"/>
                </a:lnTo>
                <a:lnTo>
                  <a:pt x="240" y="298"/>
                </a:lnTo>
                <a:lnTo>
                  <a:pt x="238" y="310"/>
                </a:lnTo>
                <a:lnTo>
                  <a:pt x="236" y="322"/>
                </a:lnTo>
                <a:lnTo>
                  <a:pt x="234" y="338"/>
                </a:lnTo>
                <a:lnTo>
                  <a:pt x="234" y="338"/>
                </a:lnTo>
                <a:lnTo>
                  <a:pt x="232" y="344"/>
                </a:lnTo>
                <a:lnTo>
                  <a:pt x="230" y="350"/>
                </a:lnTo>
                <a:lnTo>
                  <a:pt x="224" y="354"/>
                </a:lnTo>
                <a:lnTo>
                  <a:pt x="218" y="354"/>
                </a:lnTo>
                <a:lnTo>
                  <a:pt x="166" y="354"/>
                </a:lnTo>
                <a:lnTo>
                  <a:pt x="166" y="354"/>
                </a:lnTo>
                <a:lnTo>
                  <a:pt x="160" y="354"/>
                </a:lnTo>
                <a:lnTo>
                  <a:pt x="154" y="350"/>
                </a:lnTo>
                <a:lnTo>
                  <a:pt x="152" y="344"/>
                </a:lnTo>
                <a:lnTo>
                  <a:pt x="150" y="338"/>
                </a:lnTo>
                <a:lnTo>
                  <a:pt x="150" y="338"/>
                </a:lnTo>
                <a:lnTo>
                  <a:pt x="148" y="322"/>
                </a:lnTo>
                <a:lnTo>
                  <a:pt x="146" y="310"/>
                </a:lnTo>
                <a:lnTo>
                  <a:pt x="144" y="298"/>
                </a:lnTo>
                <a:lnTo>
                  <a:pt x="140" y="288"/>
                </a:lnTo>
                <a:lnTo>
                  <a:pt x="132" y="270"/>
                </a:lnTo>
                <a:lnTo>
                  <a:pt x="122" y="256"/>
                </a:lnTo>
                <a:lnTo>
                  <a:pt x="122" y="256"/>
                </a:lnTo>
                <a:lnTo>
                  <a:pt x="112" y="244"/>
                </a:lnTo>
                <a:lnTo>
                  <a:pt x="106" y="232"/>
                </a:lnTo>
                <a:lnTo>
                  <a:pt x="100" y="216"/>
                </a:lnTo>
                <a:lnTo>
                  <a:pt x="98" y="196"/>
                </a:lnTo>
                <a:lnTo>
                  <a:pt x="98" y="196"/>
                </a:lnTo>
                <a:lnTo>
                  <a:pt x="100" y="178"/>
                </a:lnTo>
                <a:lnTo>
                  <a:pt x="104" y="160"/>
                </a:lnTo>
                <a:lnTo>
                  <a:pt x="110" y="144"/>
                </a:lnTo>
                <a:lnTo>
                  <a:pt x="120" y="130"/>
                </a:lnTo>
                <a:lnTo>
                  <a:pt x="134" y="118"/>
                </a:lnTo>
                <a:lnTo>
                  <a:pt x="150" y="108"/>
                </a:lnTo>
                <a:lnTo>
                  <a:pt x="170" y="102"/>
                </a:lnTo>
                <a:lnTo>
                  <a:pt x="192" y="98"/>
                </a:lnTo>
                <a:lnTo>
                  <a:pt x="192" y="98"/>
                </a:lnTo>
                <a:lnTo>
                  <a:pt x="214" y="102"/>
                </a:lnTo>
                <a:lnTo>
                  <a:pt x="234" y="108"/>
                </a:lnTo>
                <a:lnTo>
                  <a:pt x="250" y="118"/>
                </a:lnTo>
                <a:lnTo>
                  <a:pt x="264" y="130"/>
                </a:lnTo>
                <a:lnTo>
                  <a:pt x="274" y="144"/>
                </a:lnTo>
                <a:lnTo>
                  <a:pt x="280" y="160"/>
                </a:lnTo>
                <a:lnTo>
                  <a:pt x="284" y="178"/>
                </a:lnTo>
                <a:lnTo>
                  <a:pt x="286" y="196"/>
                </a:lnTo>
                <a:lnTo>
                  <a:pt x="286" y="196"/>
                </a:lnTo>
                <a:close/>
                <a:moveTo>
                  <a:pt x="200" y="138"/>
                </a:moveTo>
                <a:lnTo>
                  <a:pt x="200" y="138"/>
                </a:lnTo>
                <a:lnTo>
                  <a:pt x="198" y="134"/>
                </a:lnTo>
                <a:lnTo>
                  <a:pt x="196" y="130"/>
                </a:lnTo>
                <a:lnTo>
                  <a:pt x="192" y="128"/>
                </a:lnTo>
                <a:lnTo>
                  <a:pt x="190" y="128"/>
                </a:lnTo>
                <a:lnTo>
                  <a:pt x="190" y="128"/>
                </a:lnTo>
                <a:lnTo>
                  <a:pt x="178" y="128"/>
                </a:lnTo>
                <a:lnTo>
                  <a:pt x="166" y="132"/>
                </a:lnTo>
                <a:lnTo>
                  <a:pt x="156" y="136"/>
                </a:lnTo>
                <a:lnTo>
                  <a:pt x="146" y="144"/>
                </a:lnTo>
                <a:lnTo>
                  <a:pt x="136" y="154"/>
                </a:lnTo>
                <a:lnTo>
                  <a:pt x="130" y="164"/>
                </a:lnTo>
                <a:lnTo>
                  <a:pt x="126" y="178"/>
                </a:lnTo>
                <a:lnTo>
                  <a:pt x="124" y="194"/>
                </a:lnTo>
                <a:lnTo>
                  <a:pt x="124" y="194"/>
                </a:lnTo>
                <a:lnTo>
                  <a:pt x="126" y="198"/>
                </a:lnTo>
                <a:lnTo>
                  <a:pt x="128" y="200"/>
                </a:lnTo>
                <a:lnTo>
                  <a:pt x="130" y="204"/>
                </a:lnTo>
                <a:lnTo>
                  <a:pt x="134" y="204"/>
                </a:lnTo>
                <a:lnTo>
                  <a:pt x="134" y="204"/>
                </a:lnTo>
                <a:lnTo>
                  <a:pt x="138" y="204"/>
                </a:lnTo>
                <a:lnTo>
                  <a:pt x="142" y="200"/>
                </a:lnTo>
                <a:lnTo>
                  <a:pt x="144" y="198"/>
                </a:lnTo>
                <a:lnTo>
                  <a:pt x="144" y="194"/>
                </a:lnTo>
                <a:lnTo>
                  <a:pt x="144" y="194"/>
                </a:lnTo>
                <a:lnTo>
                  <a:pt x="146" y="182"/>
                </a:lnTo>
                <a:lnTo>
                  <a:pt x="148" y="172"/>
                </a:lnTo>
                <a:lnTo>
                  <a:pt x="154" y="164"/>
                </a:lnTo>
                <a:lnTo>
                  <a:pt x="160" y="158"/>
                </a:lnTo>
                <a:lnTo>
                  <a:pt x="166" y="154"/>
                </a:lnTo>
                <a:lnTo>
                  <a:pt x="174" y="150"/>
                </a:lnTo>
                <a:lnTo>
                  <a:pt x="182" y="148"/>
                </a:lnTo>
                <a:lnTo>
                  <a:pt x="190" y="148"/>
                </a:lnTo>
                <a:lnTo>
                  <a:pt x="190" y="148"/>
                </a:lnTo>
                <a:lnTo>
                  <a:pt x="192" y="148"/>
                </a:lnTo>
                <a:lnTo>
                  <a:pt x="196" y="144"/>
                </a:lnTo>
                <a:lnTo>
                  <a:pt x="198" y="142"/>
                </a:lnTo>
                <a:lnTo>
                  <a:pt x="200" y="138"/>
                </a:lnTo>
                <a:lnTo>
                  <a:pt x="200" y="138"/>
                </a:lnTo>
                <a:close/>
              </a:path>
            </a:pathLst>
          </a:custGeom>
          <a:solidFill>
            <a:schemeClr val="bg2"/>
          </a:solidFill>
          <a:ln>
            <a:noFill/>
          </a:ln>
        </p:spPr>
        <p:txBody>
          <a:bodyPr spcFirstLastPara="1" wrap="square" lIns="68569" tIns="34275" rIns="68569" bIns="34275" anchor="t" anchorCtr="0">
            <a:noAutofit/>
          </a:bodyPr>
          <a:lstStyle/>
          <a:p>
            <a:pPr>
              <a:buSzPts val="1800"/>
            </a:pPr>
            <a:endParaRPr sz="1350">
              <a:latin typeface="Georgia"/>
              <a:ea typeface="Georgia"/>
              <a:cs typeface="Georgia"/>
              <a:sym typeface="Georgia"/>
            </a:endParaRPr>
          </a:p>
        </p:txBody>
      </p:sp>
      <p:sp>
        <p:nvSpPr>
          <p:cNvPr id="12" name="Google Shape;3592;p343">
            <a:extLst>
              <a:ext uri="{FF2B5EF4-FFF2-40B4-BE49-F238E27FC236}">
                <a16:creationId xmlns="" xmlns:a16="http://schemas.microsoft.com/office/drawing/2014/main" id="{1009DEF3-E8D1-EE43-B65E-257DC3C2BCF3}"/>
              </a:ext>
            </a:extLst>
          </p:cNvPr>
          <p:cNvSpPr>
            <a:spLocks noChangeAspect="1"/>
          </p:cNvSpPr>
          <p:nvPr/>
        </p:nvSpPr>
        <p:spPr>
          <a:xfrm>
            <a:off x="7152680" y="1611234"/>
            <a:ext cx="548640" cy="271839"/>
          </a:xfrm>
          <a:custGeom>
            <a:avLst/>
            <a:gdLst/>
            <a:ahLst/>
            <a:cxnLst/>
            <a:rect l="l" t="t" r="r" b="b"/>
            <a:pathLst>
              <a:path w="404" h="218" extrusionOk="0">
                <a:moveTo>
                  <a:pt x="310" y="162"/>
                </a:moveTo>
                <a:lnTo>
                  <a:pt x="310" y="162"/>
                </a:lnTo>
                <a:lnTo>
                  <a:pt x="306" y="164"/>
                </a:lnTo>
                <a:lnTo>
                  <a:pt x="300" y="166"/>
                </a:lnTo>
                <a:lnTo>
                  <a:pt x="300" y="166"/>
                </a:lnTo>
                <a:lnTo>
                  <a:pt x="296" y="164"/>
                </a:lnTo>
                <a:lnTo>
                  <a:pt x="290" y="162"/>
                </a:lnTo>
                <a:lnTo>
                  <a:pt x="290" y="162"/>
                </a:lnTo>
                <a:lnTo>
                  <a:pt x="290" y="168"/>
                </a:lnTo>
                <a:lnTo>
                  <a:pt x="288" y="172"/>
                </a:lnTo>
                <a:lnTo>
                  <a:pt x="286" y="176"/>
                </a:lnTo>
                <a:lnTo>
                  <a:pt x="282" y="180"/>
                </a:lnTo>
                <a:lnTo>
                  <a:pt x="282" y="180"/>
                </a:lnTo>
                <a:lnTo>
                  <a:pt x="276" y="182"/>
                </a:lnTo>
                <a:lnTo>
                  <a:pt x="272" y="184"/>
                </a:lnTo>
                <a:lnTo>
                  <a:pt x="272" y="184"/>
                </a:lnTo>
                <a:lnTo>
                  <a:pt x="262" y="180"/>
                </a:lnTo>
                <a:lnTo>
                  <a:pt x="258" y="178"/>
                </a:lnTo>
                <a:lnTo>
                  <a:pt x="256" y="174"/>
                </a:lnTo>
                <a:lnTo>
                  <a:pt x="252" y="170"/>
                </a:lnTo>
                <a:lnTo>
                  <a:pt x="252" y="170"/>
                </a:lnTo>
                <a:lnTo>
                  <a:pt x="250" y="178"/>
                </a:lnTo>
                <a:lnTo>
                  <a:pt x="248" y="182"/>
                </a:lnTo>
                <a:lnTo>
                  <a:pt x="244" y="186"/>
                </a:lnTo>
                <a:lnTo>
                  <a:pt x="244" y="186"/>
                </a:lnTo>
                <a:lnTo>
                  <a:pt x="238" y="188"/>
                </a:lnTo>
                <a:lnTo>
                  <a:pt x="234" y="188"/>
                </a:lnTo>
                <a:lnTo>
                  <a:pt x="234" y="188"/>
                </a:lnTo>
                <a:lnTo>
                  <a:pt x="232" y="188"/>
                </a:lnTo>
                <a:lnTo>
                  <a:pt x="232" y="188"/>
                </a:lnTo>
                <a:lnTo>
                  <a:pt x="230" y="188"/>
                </a:lnTo>
                <a:lnTo>
                  <a:pt x="230" y="188"/>
                </a:lnTo>
                <a:lnTo>
                  <a:pt x="228" y="188"/>
                </a:lnTo>
                <a:lnTo>
                  <a:pt x="228" y="188"/>
                </a:lnTo>
                <a:lnTo>
                  <a:pt x="226" y="188"/>
                </a:lnTo>
                <a:lnTo>
                  <a:pt x="222" y="188"/>
                </a:lnTo>
                <a:lnTo>
                  <a:pt x="222" y="188"/>
                </a:lnTo>
                <a:lnTo>
                  <a:pt x="222" y="176"/>
                </a:lnTo>
                <a:lnTo>
                  <a:pt x="222" y="176"/>
                </a:lnTo>
                <a:lnTo>
                  <a:pt x="216" y="166"/>
                </a:lnTo>
                <a:lnTo>
                  <a:pt x="208" y="158"/>
                </a:lnTo>
                <a:lnTo>
                  <a:pt x="208" y="158"/>
                </a:lnTo>
                <a:lnTo>
                  <a:pt x="200" y="156"/>
                </a:lnTo>
                <a:lnTo>
                  <a:pt x="192" y="154"/>
                </a:lnTo>
                <a:lnTo>
                  <a:pt x="192" y="154"/>
                </a:lnTo>
                <a:lnTo>
                  <a:pt x="190" y="154"/>
                </a:lnTo>
                <a:lnTo>
                  <a:pt x="190" y="154"/>
                </a:lnTo>
                <a:lnTo>
                  <a:pt x="186" y="146"/>
                </a:lnTo>
                <a:lnTo>
                  <a:pt x="178" y="142"/>
                </a:lnTo>
                <a:lnTo>
                  <a:pt x="178" y="142"/>
                </a:lnTo>
                <a:lnTo>
                  <a:pt x="170" y="138"/>
                </a:lnTo>
                <a:lnTo>
                  <a:pt x="162" y="138"/>
                </a:lnTo>
                <a:lnTo>
                  <a:pt x="162" y="138"/>
                </a:lnTo>
                <a:lnTo>
                  <a:pt x="160" y="138"/>
                </a:lnTo>
                <a:lnTo>
                  <a:pt x="160" y="138"/>
                </a:lnTo>
                <a:lnTo>
                  <a:pt x="156" y="130"/>
                </a:lnTo>
                <a:lnTo>
                  <a:pt x="148" y="124"/>
                </a:lnTo>
                <a:lnTo>
                  <a:pt x="148" y="124"/>
                </a:lnTo>
                <a:lnTo>
                  <a:pt x="142" y="122"/>
                </a:lnTo>
                <a:lnTo>
                  <a:pt x="134" y="120"/>
                </a:lnTo>
                <a:lnTo>
                  <a:pt x="134" y="120"/>
                </a:lnTo>
                <a:lnTo>
                  <a:pt x="126" y="122"/>
                </a:lnTo>
                <a:lnTo>
                  <a:pt x="118" y="124"/>
                </a:lnTo>
                <a:lnTo>
                  <a:pt x="112" y="130"/>
                </a:lnTo>
                <a:lnTo>
                  <a:pt x="106" y="136"/>
                </a:lnTo>
                <a:lnTo>
                  <a:pt x="102" y="144"/>
                </a:lnTo>
                <a:lnTo>
                  <a:pt x="80" y="132"/>
                </a:lnTo>
                <a:lnTo>
                  <a:pt x="80" y="132"/>
                </a:lnTo>
                <a:lnTo>
                  <a:pt x="76" y="128"/>
                </a:lnTo>
                <a:lnTo>
                  <a:pt x="74" y="124"/>
                </a:lnTo>
                <a:lnTo>
                  <a:pt x="72" y="120"/>
                </a:lnTo>
                <a:lnTo>
                  <a:pt x="74" y="114"/>
                </a:lnTo>
                <a:lnTo>
                  <a:pt x="92" y="46"/>
                </a:lnTo>
                <a:lnTo>
                  <a:pt x="92" y="46"/>
                </a:lnTo>
                <a:lnTo>
                  <a:pt x="94" y="42"/>
                </a:lnTo>
                <a:lnTo>
                  <a:pt x="98" y="38"/>
                </a:lnTo>
                <a:lnTo>
                  <a:pt x="102" y="36"/>
                </a:lnTo>
                <a:lnTo>
                  <a:pt x="106" y="36"/>
                </a:lnTo>
                <a:lnTo>
                  <a:pt x="140" y="34"/>
                </a:lnTo>
                <a:lnTo>
                  <a:pt x="138" y="38"/>
                </a:lnTo>
                <a:lnTo>
                  <a:pt x="138" y="38"/>
                </a:lnTo>
                <a:lnTo>
                  <a:pt x="134" y="46"/>
                </a:lnTo>
                <a:lnTo>
                  <a:pt x="132" y="52"/>
                </a:lnTo>
                <a:lnTo>
                  <a:pt x="132" y="60"/>
                </a:lnTo>
                <a:lnTo>
                  <a:pt x="134" y="66"/>
                </a:lnTo>
                <a:lnTo>
                  <a:pt x="134" y="66"/>
                </a:lnTo>
                <a:lnTo>
                  <a:pt x="136" y="72"/>
                </a:lnTo>
                <a:lnTo>
                  <a:pt x="140" y="78"/>
                </a:lnTo>
                <a:lnTo>
                  <a:pt x="144" y="84"/>
                </a:lnTo>
                <a:lnTo>
                  <a:pt x="150" y="88"/>
                </a:lnTo>
                <a:lnTo>
                  <a:pt x="150" y="88"/>
                </a:lnTo>
                <a:lnTo>
                  <a:pt x="158" y="92"/>
                </a:lnTo>
                <a:lnTo>
                  <a:pt x="168" y="92"/>
                </a:lnTo>
                <a:lnTo>
                  <a:pt x="168" y="92"/>
                </a:lnTo>
                <a:lnTo>
                  <a:pt x="178" y="92"/>
                </a:lnTo>
                <a:lnTo>
                  <a:pt x="186" y="88"/>
                </a:lnTo>
                <a:lnTo>
                  <a:pt x="194" y="82"/>
                </a:lnTo>
                <a:lnTo>
                  <a:pt x="198" y="74"/>
                </a:lnTo>
                <a:lnTo>
                  <a:pt x="212" y="52"/>
                </a:lnTo>
                <a:lnTo>
                  <a:pt x="288" y="92"/>
                </a:lnTo>
                <a:lnTo>
                  <a:pt x="288" y="92"/>
                </a:lnTo>
                <a:lnTo>
                  <a:pt x="290" y="94"/>
                </a:lnTo>
                <a:lnTo>
                  <a:pt x="294" y="98"/>
                </a:lnTo>
                <a:lnTo>
                  <a:pt x="294" y="98"/>
                </a:lnTo>
                <a:lnTo>
                  <a:pt x="294" y="100"/>
                </a:lnTo>
                <a:lnTo>
                  <a:pt x="294" y="100"/>
                </a:lnTo>
                <a:lnTo>
                  <a:pt x="296" y="100"/>
                </a:lnTo>
                <a:lnTo>
                  <a:pt x="318" y="136"/>
                </a:lnTo>
                <a:lnTo>
                  <a:pt x="318" y="136"/>
                </a:lnTo>
                <a:lnTo>
                  <a:pt x="320" y="144"/>
                </a:lnTo>
                <a:lnTo>
                  <a:pt x="320" y="150"/>
                </a:lnTo>
                <a:lnTo>
                  <a:pt x="316" y="158"/>
                </a:lnTo>
                <a:lnTo>
                  <a:pt x="310" y="162"/>
                </a:lnTo>
                <a:lnTo>
                  <a:pt x="310" y="162"/>
                </a:lnTo>
                <a:close/>
                <a:moveTo>
                  <a:pt x="134" y="132"/>
                </a:moveTo>
                <a:lnTo>
                  <a:pt x="134" y="132"/>
                </a:lnTo>
                <a:lnTo>
                  <a:pt x="128" y="132"/>
                </a:lnTo>
                <a:lnTo>
                  <a:pt x="124" y="134"/>
                </a:lnTo>
                <a:lnTo>
                  <a:pt x="120" y="138"/>
                </a:lnTo>
                <a:lnTo>
                  <a:pt x="118" y="142"/>
                </a:lnTo>
                <a:lnTo>
                  <a:pt x="102" y="170"/>
                </a:lnTo>
                <a:lnTo>
                  <a:pt x="102" y="170"/>
                </a:lnTo>
                <a:lnTo>
                  <a:pt x="98" y="176"/>
                </a:lnTo>
                <a:lnTo>
                  <a:pt x="100" y="184"/>
                </a:lnTo>
                <a:lnTo>
                  <a:pt x="102" y="190"/>
                </a:lnTo>
                <a:lnTo>
                  <a:pt x="108" y="194"/>
                </a:lnTo>
                <a:lnTo>
                  <a:pt x="108" y="194"/>
                </a:lnTo>
                <a:lnTo>
                  <a:pt x="112" y="196"/>
                </a:lnTo>
                <a:lnTo>
                  <a:pt x="118" y="198"/>
                </a:lnTo>
                <a:lnTo>
                  <a:pt x="118" y="198"/>
                </a:lnTo>
                <a:lnTo>
                  <a:pt x="122" y="196"/>
                </a:lnTo>
                <a:lnTo>
                  <a:pt x="128" y="194"/>
                </a:lnTo>
                <a:lnTo>
                  <a:pt x="128" y="194"/>
                </a:lnTo>
                <a:lnTo>
                  <a:pt x="128" y="198"/>
                </a:lnTo>
                <a:lnTo>
                  <a:pt x="130" y="204"/>
                </a:lnTo>
                <a:lnTo>
                  <a:pt x="132" y="208"/>
                </a:lnTo>
                <a:lnTo>
                  <a:pt x="138" y="212"/>
                </a:lnTo>
                <a:lnTo>
                  <a:pt x="138" y="212"/>
                </a:lnTo>
                <a:lnTo>
                  <a:pt x="142" y="214"/>
                </a:lnTo>
                <a:lnTo>
                  <a:pt x="146" y="214"/>
                </a:lnTo>
                <a:lnTo>
                  <a:pt x="146" y="214"/>
                </a:lnTo>
                <a:lnTo>
                  <a:pt x="152" y="214"/>
                </a:lnTo>
                <a:lnTo>
                  <a:pt x="156" y="212"/>
                </a:lnTo>
                <a:lnTo>
                  <a:pt x="160" y="208"/>
                </a:lnTo>
                <a:lnTo>
                  <a:pt x="162" y="204"/>
                </a:lnTo>
                <a:lnTo>
                  <a:pt x="166" y="200"/>
                </a:lnTo>
                <a:lnTo>
                  <a:pt x="166" y="200"/>
                </a:lnTo>
                <a:lnTo>
                  <a:pt x="168" y="208"/>
                </a:lnTo>
                <a:lnTo>
                  <a:pt x="170" y="212"/>
                </a:lnTo>
                <a:lnTo>
                  <a:pt x="174" y="216"/>
                </a:lnTo>
                <a:lnTo>
                  <a:pt x="174" y="216"/>
                </a:lnTo>
                <a:lnTo>
                  <a:pt x="178" y="218"/>
                </a:lnTo>
                <a:lnTo>
                  <a:pt x="184" y="218"/>
                </a:lnTo>
                <a:lnTo>
                  <a:pt x="184" y="218"/>
                </a:lnTo>
                <a:lnTo>
                  <a:pt x="188" y="218"/>
                </a:lnTo>
                <a:lnTo>
                  <a:pt x="192" y="216"/>
                </a:lnTo>
                <a:lnTo>
                  <a:pt x="196" y="212"/>
                </a:lnTo>
                <a:lnTo>
                  <a:pt x="200" y="208"/>
                </a:lnTo>
                <a:lnTo>
                  <a:pt x="208" y="194"/>
                </a:lnTo>
                <a:lnTo>
                  <a:pt x="208" y="194"/>
                </a:lnTo>
                <a:lnTo>
                  <a:pt x="210" y="188"/>
                </a:lnTo>
                <a:lnTo>
                  <a:pt x="210" y="180"/>
                </a:lnTo>
                <a:lnTo>
                  <a:pt x="206" y="174"/>
                </a:lnTo>
                <a:lnTo>
                  <a:pt x="202" y="168"/>
                </a:lnTo>
                <a:lnTo>
                  <a:pt x="202" y="168"/>
                </a:lnTo>
                <a:lnTo>
                  <a:pt x="196" y="166"/>
                </a:lnTo>
                <a:lnTo>
                  <a:pt x="192" y="166"/>
                </a:lnTo>
                <a:lnTo>
                  <a:pt x="192" y="166"/>
                </a:lnTo>
                <a:lnTo>
                  <a:pt x="186" y="168"/>
                </a:lnTo>
                <a:lnTo>
                  <a:pt x="182" y="170"/>
                </a:lnTo>
                <a:lnTo>
                  <a:pt x="182" y="170"/>
                </a:lnTo>
                <a:lnTo>
                  <a:pt x="180" y="164"/>
                </a:lnTo>
                <a:lnTo>
                  <a:pt x="180" y="160"/>
                </a:lnTo>
                <a:lnTo>
                  <a:pt x="176" y="156"/>
                </a:lnTo>
                <a:lnTo>
                  <a:pt x="172" y="152"/>
                </a:lnTo>
                <a:lnTo>
                  <a:pt x="172" y="152"/>
                </a:lnTo>
                <a:lnTo>
                  <a:pt x="168" y="150"/>
                </a:lnTo>
                <a:lnTo>
                  <a:pt x="162" y="150"/>
                </a:lnTo>
                <a:lnTo>
                  <a:pt x="162" y="150"/>
                </a:lnTo>
                <a:lnTo>
                  <a:pt x="156" y="150"/>
                </a:lnTo>
                <a:lnTo>
                  <a:pt x="152" y="152"/>
                </a:lnTo>
                <a:lnTo>
                  <a:pt x="152" y="152"/>
                </a:lnTo>
                <a:lnTo>
                  <a:pt x="152" y="148"/>
                </a:lnTo>
                <a:lnTo>
                  <a:pt x="150" y="142"/>
                </a:lnTo>
                <a:lnTo>
                  <a:pt x="146" y="138"/>
                </a:lnTo>
                <a:lnTo>
                  <a:pt x="142" y="134"/>
                </a:lnTo>
                <a:lnTo>
                  <a:pt x="142" y="134"/>
                </a:lnTo>
                <a:lnTo>
                  <a:pt x="138" y="132"/>
                </a:lnTo>
                <a:lnTo>
                  <a:pt x="134" y="132"/>
                </a:lnTo>
                <a:close/>
                <a:moveTo>
                  <a:pt x="378" y="0"/>
                </a:moveTo>
                <a:lnTo>
                  <a:pt x="316" y="18"/>
                </a:lnTo>
                <a:lnTo>
                  <a:pt x="366" y="184"/>
                </a:lnTo>
                <a:lnTo>
                  <a:pt x="386" y="178"/>
                </a:lnTo>
                <a:lnTo>
                  <a:pt x="386" y="178"/>
                </a:lnTo>
                <a:lnTo>
                  <a:pt x="394" y="160"/>
                </a:lnTo>
                <a:lnTo>
                  <a:pt x="398" y="140"/>
                </a:lnTo>
                <a:lnTo>
                  <a:pt x="402" y="118"/>
                </a:lnTo>
                <a:lnTo>
                  <a:pt x="404" y="96"/>
                </a:lnTo>
                <a:lnTo>
                  <a:pt x="404" y="96"/>
                </a:lnTo>
                <a:lnTo>
                  <a:pt x="402" y="70"/>
                </a:lnTo>
                <a:lnTo>
                  <a:pt x="398" y="46"/>
                </a:lnTo>
                <a:lnTo>
                  <a:pt x="390" y="22"/>
                </a:lnTo>
                <a:lnTo>
                  <a:pt x="378" y="0"/>
                </a:lnTo>
                <a:lnTo>
                  <a:pt x="378" y="0"/>
                </a:lnTo>
                <a:close/>
                <a:moveTo>
                  <a:pt x="26" y="0"/>
                </a:moveTo>
                <a:lnTo>
                  <a:pt x="26" y="0"/>
                </a:lnTo>
                <a:lnTo>
                  <a:pt x="14" y="22"/>
                </a:lnTo>
                <a:lnTo>
                  <a:pt x="6" y="46"/>
                </a:lnTo>
                <a:lnTo>
                  <a:pt x="2" y="70"/>
                </a:lnTo>
                <a:lnTo>
                  <a:pt x="0" y="96"/>
                </a:lnTo>
                <a:lnTo>
                  <a:pt x="0" y="96"/>
                </a:lnTo>
                <a:lnTo>
                  <a:pt x="2" y="118"/>
                </a:lnTo>
                <a:lnTo>
                  <a:pt x="6" y="140"/>
                </a:lnTo>
                <a:lnTo>
                  <a:pt x="10" y="160"/>
                </a:lnTo>
                <a:lnTo>
                  <a:pt x="18" y="178"/>
                </a:lnTo>
                <a:lnTo>
                  <a:pt x="40" y="184"/>
                </a:lnTo>
                <a:lnTo>
                  <a:pt x="88" y="18"/>
                </a:lnTo>
                <a:lnTo>
                  <a:pt x="26" y="0"/>
                </a:lnTo>
                <a:close/>
                <a:moveTo>
                  <a:pt x="90" y="164"/>
                </a:moveTo>
                <a:lnTo>
                  <a:pt x="96" y="154"/>
                </a:lnTo>
                <a:lnTo>
                  <a:pt x="74" y="142"/>
                </a:lnTo>
                <a:lnTo>
                  <a:pt x="74" y="142"/>
                </a:lnTo>
                <a:lnTo>
                  <a:pt x="70" y="138"/>
                </a:lnTo>
                <a:lnTo>
                  <a:pt x="68" y="142"/>
                </a:lnTo>
                <a:lnTo>
                  <a:pt x="68" y="142"/>
                </a:lnTo>
                <a:lnTo>
                  <a:pt x="64" y="150"/>
                </a:lnTo>
                <a:lnTo>
                  <a:pt x="66" y="158"/>
                </a:lnTo>
                <a:lnTo>
                  <a:pt x="68" y="164"/>
                </a:lnTo>
                <a:lnTo>
                  <a:pt x="74" y="170"/>
                </a:lnTo>
                <a:lnTo>
                  <a:pt x="74" y="170"/>
                </a:lnTo>
                <a:lnTo>
                  <a:pt x="80" y="172"/>
                </a:lnTo>
                <a:lnTo>
                  <a:pt x="84" y="172"/>
                </a:lnTo>
                <a:lnTo>
                  <a:pt x="84" y="172"/>
                </a:lnTo>
                <a:lnTo>
                  <a:pt x="88" y="172"/>
                </a:lnTo>
                <a:lnTo>
                  <a:pt x="88" y="172"/>
                </a:lnTo>
                <a:lnTo>
                  <a:pt x="90" y="164"/>
                </a:lnTo>
                <a:lnTo>
                  <a:pt x="90" y="164"/>
                </a:lnTo>
                <a:close/>
                <a:moveTo>
                  <a:pt x="328" y="106"/>
                </a:moveTo>
                <a:lnTo>
                  <a:pt x="306" y="34"/>
                </a:lnTo>
                <a:lnTo>
                  <a:pt x="306" y="34"/>
                </a:lnTo>
                <a:lnTo>
                  <a:pt x="304" y="30"/>
                </a:lnTo>
                <a:lnTo>
                  <a:pt x="300" y="26"/>
                </a:lnTo>
                <a:lnTo>
                  <a:pt x="296" y="24"/>
                </a:lnTo>
                <a:lnTo>
                  <a:pt x="292" y="22"/>
                </a:lnTo>
                <a:lnTo>
                  <a:pt x="230" y="8"/>
                </a:lnTo>
                <a:lnTo>
                  <a:pt x="230" y="8"/>
                </a:lnTo>
                <a:lnTo>
                  <a:pt x="230" y="8"/>
                </a:lnTo>
                <a:lnTo>
                  <a:pt x="194" y="2"/>
                </a:lnTo>
                <a:lnTo>
                  <a:pt x="194" y="2"/>
                </a:lnTo>
                <a:lnTo>
                  <a:pt x="192" y="2"/>
                </a:lnTo>
                <a:lnTo>
                  <a:pt x="192" y="2"/>
                </a:lnTo>
                <a:lnTo>
                  <a:pt x="192" y="2"/>
                </a:lnTo>
                <a:lnTo>
                  <a:pt x="192" y="2"/>
                </a:lnTo>
                <a:lnTo>
                  <a:pt x="192" y="0"/>
                </a:lnTo>
                <a:lnTo>
                  <a:pt x="190" y="0"/>
                </a:lnTo>
                <a:lnTo>
                  <a:pt x="190" y="0"/>
                </a:lnTo>
                <a:lnTo>
                  <a:pt x="190" y="0"/>
                </a:lnTo>
                <a:lnTo>
                  <a:pt x="188" y="0"/>
                </a:lnTo>
                <a:lnTo>
                  <a:pt x="188" y="0"/>
                </a:lnTo>
                <a:lnTo>
                  <a:pt x="182" y="2"/>
                </a:lnTo>
                <a:lnTo>
                  <a:pt x="176" y="4"/>
                </a:lnTo>
                <a:lnTo>
                  <a:pt x="170" y="8"/>
                </a:lnTo>
                <a:lnTo>
                  <a:pt x="166" y="12"/>
                </a:lnTo>
                <a:lnTo>
                  <a:pt x="148" y="44"/>
                </a:lnTo>
                <a:lnTo>
                  <a:pt x="148" y="44"/>
                </a:lnTo>
                <a:lnTo>
                  <a:pt x="144" y="54"/>
                </a:lnTo>
                <a:lnTo>
                  <a:pt x="146" y="62"/>
                </a:lnTo>
                <a:lnTo>
                  <a:pt x="150" y="72"/>
                </a:lnTo>
                <a:lnTo>
                  <a:pt x="156" y="78"/>
                </a:lnTo>
                <a:lnTo>
                  <a:pt x="156" y="78"/>
                </a:lnTo>
                <a:lnTo>
                  <a:pt x="162" y="80"/>
                </a:lnTo>
                <a:lnTo>
                  <a:pt x="168" y="80"/>
                </a:lnTo>
                <a:lnTo>
                  <a:pt x="168" y="80"/>
                </a:lnTo>
                <a:lnTo>
                  <a:pt x="174" y="80"/>
                </a:lnTo>
                <a:lnTo>
                  <a:pt x="180" y="78"/>
                </a:lnTo>
                <a:lnTo>
                  <a:pt x="184" y="74"/>
                </a:lnTo>
                <a:lnTo>
                  <a:pt x="188" y="68"/>
                </a:lnTo>
                <a:lnTo>
                  <a:pt x="208" y="36"/>
                </a:lnTo>
                <a:lnTo>
                  <a:pt x="292" y="82"/>
                </a:lnTo>
                <a:lnTo>
                  <a:pt x="292" y="82"/>
                </a:lnTo>
                <a:lnTo>
                  <a:pt x="298" y="86"/>
                </a:lnTo>
                <a:lnTo>
                  <a:pt x="304" y="90"/>
                </a:lnTo>
                <a:lnTo>
                  <a:pt x="304" y="90"/>
                </a:lnTo>
                <a:lnTo>
                  <a:pt x="304" y="94"/>
                </a:lnTo>
                <a:lnTo>
                  <a:pt x="304" y="94"/>
                </a:lnTo>
                <a:lnTo>
                  <a:pt x="306" y="94"/>
                </a:lnTo>
                <a:lnTo>
                  <a:pt x="324" y="124"/>
                </a:lnTo>
                <a:lnTo>
                  <a:pt x="324" y="124"/>
                </a:lnTo>
                <a:lnTo>
                  <a:pt x="326" y="120"/>
                </a:lnTo>
                <a:lnTo>
                  <a:pt x="328" y="116"/>
                </a:lnTo>
                <a:lnTo>
                  <a:pt x="330" y="110"/>
                </a:lnTo>
                <a:lnTo>
                  <a:pt x="328" y="106"/>
                </a:lnTo>
                <a:lnTo>
                  <a:pt x="328" y="106"/>
                </a:lnTo>
                <a:close/>
              </a:path>
            </a:pathLst>
          </a:custGeom>
          <a:solidFill>
            <a:schemeClr val="bg2"/>
          </a:solidFill>
          <a:ln>
            <a:noFill/>
          </a:ln>
        </p:spPr>
        <p:txBody>
          <a:bodyPr spcFirstLastPara="1" wrap="square" lIns="68569" tIns="34275" rIns="68569" bIns="34275" anchor="t" anchorCtr="0">
            <a:noAutofit/>
          </a:bodyPr>
          <a:lstStyle/>
          <a:p>
            <a:pPr>
              <a:buSzPts val="1800"/>
            </a:pPr>
            <a:endParaRPr sz="1350">
              <a:latin typeface="Georgia"/>
              <a:ea typeface="Georgia"/>
              <a:cs typeface="Georgia"/>
              <a:sym typeface="Georgia"/>
            </a:endParaRPr>
          </a:p>
        </p:txBody>
      </p:sp>
      <p:sp>
        <p:nvSpPr>
          <p:cNvPr id="13" name="Google Shape;3563;p343">
            <a:extLst>
              <a:ext uri="{FF2B5EF4-FFF2-40B4-BE49-F238E27FC236}">
                <a16:creationId xmlns="" xmlns:a16="http://schemas.microsoft.com/office/drawing/2014/main" id="{66E86B59-1651-7948-9656-543B106D5ED2}"/>
              </a:ext>
            </a:extLst>
          </p:cNvPr>
          <p:cNvSpPr txBox="1"/>
          <p:nvPr/>
        </p:nvSpPr>
        <p:spPr>
          <a:xfrm>
            <a:off x="872736" y="1512848"/>
            <a:ext cx="406859" cy="237552"/>
          </a:xfrm>
          <a:prstGeom prst="rect">
            <a:avLst/>
          </a:prstGeom>
          <a:noFill/>
          <a:ln>
            <a:noFill/>
          </a:ln>
        </p:spPr>
        <p:txBody>
          <a:bodyPr spcFirstLastPara="1" wrap="none" lIns="0" tIns="0" rIns="0" bIns="0" anchor="t" anchorCtr="0">
            <a:noAutofit/>
          </a:bodyPr>
          <a:lstStyle/>
          <a:p>
            <a:pPr>
              <a:buSzPts val="1100"/>
            </a:pPr>
            <a:r>
              <a:rPr lang="en-US" dirty="0">
                <a:solidFill>
                  <a:schemeClr val="bg2"/>
                </a:solidFill>
                <a:latin typeface="Georgia"/>
                <a:ea typeface="Georgia"/>
                <a:cs typeface="Georgia"/>
                <a:sym typeface="Georgia"/>
              </a:rPr>
              <a:t>Hear</a:t>
            </a:r>
            <a:endParaRPr sz="3200" dirty="0">
              <a:solidFill>
                <a:schemeClr val="bg2"/>
              </a:solidFill>
              <a:latin typeface="Georgia"/>
              <a:ea typeface="Georgia"/>
              <a:cs typeface="Georgia"/>
              <a:sym typeface="Georgia"/>
            </a:endParaRPr>
          </a:p>
        </p:txBody>
      </p:sp>
      <p:sp>
        <p:nvSpPr>
          <p:cNvPr id="14" name="Google Shape;3564;p343">
            <a:extLst>
              <a:ext uri="{FF2B5EF4-FFF2-40B4-BE49-F238E27FC236}">
                <a16:creationId xmlns="" xmlns:a16="http://schemas.microsoft.com/office/drawing/2014/main" id="{41BB62DA-A07C-954E-9C59-23AE5D83A3A5}"/>
              </a:ext>
            </a:extLst>
          </p:cNvPr>
          <p:cNvSpPr txBox="1"/>
          <p:nvPr/>
        </p:nvSpPr>
        <p:spPr>
          <a:xfrm>
            <a:off x="1859347" y="1972175"/>
            <a:ext cx="161904" cy="126958"/>
          </a:xfrm>
          <a:prstGeom prst="rect">
            <a:avLst/>
          </a:prstGeom>
          <a:noFill/>
          <a:ln>
            <a:noFill/>
          </a:ln>
        </p:spPr>
        <p:txBody>
          <a:bodyPr spcFirstLastPara="1" wrap="none" lIns="0" tIns="0" rIns="0" bIns="0" anchor="t" anchorCtr="0">
            <a:noAutofit/>
          </a:bodyPr>
          <a:lstStyle/>
          <a:p>
            <a:pPr>
              <a:buSzPts val="1100"/>
            </a:pPr>
            <a:r>
              <a:rPr lang="en-US" sz="1050" dirty="0">
                <a:solidFill>
                  <a:schemeClr val="bg2"/>
                </a:solidFill>
                <a:latin typeface="Georgia"/>
                <a:ea typeface="Georgia"/>
                <a:cs typeface="Georgia"/>
                <a:sym typeface="Georgia"/>
              </a:rPr>
              <a:t>See</a:t>
            </a:r>
            <a:endParaRPr sz="2000" dirty="0">
              <a:solidFill>
                <a:schemeClr val="bg2"/>
              </a:solidFill>
              <a:latin typeface="Georgia"/>
              <a:ea typeface="Georgia"/>
              <a:cs typeface="Georgia"/>
              <a:sym typeface="Georgia"/>
            </a:endParaRPr>
          </a:p>
        </p:txBody>
      </p:sp>
      <p:sp>
        <p:nvSpPr>
          <p:cNvPr id="15" name="Google Shape;3565;p343">
            <a:extLst>
              <a:ext uri="{FF2B5EF4-FFF2-40B4-BE49-F238E27FC236}">
                <a16:creationId xmlns="" xmlns:a16="http://schemas.microsoft.com/office/drawing/2014/main" id="{BB43FF06-4678-3A4D-AFB7-F11FB399BCB4}"/>
              </a:ext>
            </a:extLst>
          </p:cNvPr>
          <p:cNvSpPr txBox="1"/>
          <p:nvPr/>
        </p:nvSpPr>
        <p:spPr>
          <a:xfrm>
            <a:off x="1016479" y="1899501"/>
            <a:ext cx="286193" cy="126897"/>
          </a:xfrm>
          <a:prstGeom prst="rect">
            <a:avLst/>
          </a:prstGeom>
          <a:noFill/>
          <a:ln>
            <a:noFill/>
          </a:ln>
        </p:spPr>
        <p:txBody>
          <a:bodyPr spcFirstLastPara="1" wrap="none" lIns="0" tIns="0" rIns="0" bIns="0" anchor="t" anchorCtr="0">
            <a:noAutofit/>
          </a:bodyPr>
          <a:lstStyle/>
          <a:p>
            <a:pPr>
              <a:buSzPts val="1100"/>
            </a:pPr>
            <a:r>
              <a:rPr lang="en-US" sz="900" dirty="0">
                <a:solidFill>
                  <a:schemeClr val="bg2"/>
                </a:solidFill>
                <a:latin typeface="Georgia"/>
                <a:ea typeface="Georgia"/>
                <a:cs typeface="Georgia"/>
                <a:sym typeface="Georgia"/>
              </a:rPr>
              <a:t>Speak</a:t>
            </a:r>
            <a:endParaRPr sz="1600" dirty="0">
              <a:solidFill>
                <a:schemeClr val="bg2"/>
              </a:solidFill>
              <a:latin typeface="Georgia"/>
              <a:ea typeface="Georgia"/>
              <a:cs typeface="Georgia"/>
              <a:sym typeface="Georgia"/>
            </a:endParaRPr>
          </a:p>
        </p:txBody>
      </p:sp>
      <p:sp>
        <p:nvSpPr>
          <p:cNvPr id="16" name="Google Shape;3566;p343">
            <a:extLst>
              <a:ext uri="{FF2B5EF4-FFF2-40B4-BE49-F238E27FC236}">
                <a16:creationId xmlns="" xmlns:a16="http://schemas.microsoft.com/office/drawing/2014/main" id="{5D5720D5-7734-714F-B7AE-C9C64E18A420}"/>
              </a:ext>
            </a:extLst>
          </p:cNvPr>
          <p:cNvSpPr txBox="1"/>
          <p:nvPr/>
        </p:nvSpPr>
        <p:spPr>
          <a:xfrm>
            <a:off x="2082179" y="1712145"/>
            <a:ext cx="197170" cy="126958"/>
          </a:xfrm>
          <a:prstGeom prst="rect">
            <a:avLst/>
          </a:prstGeom>
          <a:noFill/>
          <a:ln>
            <a:noFill/>
          </a:ln>
        </p:spPr>
        <p:txBody>
          <a:bodyPr spcFirstLastPara="1" wrap="none" lIns="0" tIns="0" rIns="0" bIns="0" anchor="t" anchorCtr="0">
            <a:noAutofit/>
          </a:bodyPr>
          <a:lstStyle/>
          <a:p>
            <a:pPr>
              <a:buSzPts val="1100"/>
            </a:pPr>
            <a:r>
              <a:rPr lang="en-US" sz="1100" dirty="0">
                <a:solidFill>
                  <a:schemeClr val="bg2"/>
                </a:solidFill>
                <a:latin typeface="Georgia"/>
                <a:ea typeface="Georgia"/>
                <a:cs typeface="Georgia"/>
                <a:sym typeface="Georgia"/>
              </a:rPr>
              <a:t>Feel</a:t>
            </a:r>
            <a:endParaRPr sz="2400" dirty="0">
              <a:solidFill>
                <a:schemeClr val="bg2"/>
              </a:solidFill>
              <a:latin typeface="Georgia"/>
              <a:ea typeface="Georgia"/>
              <a:cs typeface="Georgia"/>
              <a:sym typeface="Georgia"/>
            </a:endParaRPr>
          </a:p>
        </p:txBody>
      </p:sp>
      <p:sp>
        <p:nvSpPr>
          <p:cNvPr id="3" name="Text Placeholder 2">
            <a:extLst>
              <a:ext uri="{FF2B5EF4-FFF2-40B4-BE49-F238E27FC236}">
                <a16:creationId xmlns="" xmlns:a16="http://schemas.microsoft.com/office/drawing/2014/main" id="{8EBD6586-2A83-8A48-89CE-9685A6E74F44}"/>
              </a:ext>
            </a:extLst>
          </p:cNvPr>
          <p:cNvSpPr>
            <a:spLocks noGrp="1"/>
          </p:cNvSpPr>
          <p:nvPr>
            <p:ph type="body" idx="3"/>
          </p:nvPr>
        </p:nvSpPr>
        <p:spPr>
          <a:xfrm>
            <a:off x="3360350" y="2135634"/>
            <a:ext cx="2448900" cy="1814574"/>
          </a:xfrm>
        </p:spPr>
        <p:txBody>
          <a:bodyPr/>
          <a:lstStyle/>
          <a:p>
            <a:pPr marL="0" lvl="0" indent="-91440">
              <a:spcBef>
                <a:spcPts val="0"/>
              </a:spcBef>
            </a:pPr>
            <a:r>
              <a:rPr lang="en-US" dirty="0"/>
              <a:t>AI that can think…</a:t>
            </a:r>
          </a:p>
          <a:p>
            <a:pPr marL="0" lvl="0" indent="-91440">
              <a:spcBef>
                <a:spcPts val="0"/>
              </a:spcBef>
              <a:spcAft>
                <a:spcPts val="600"/>
              </a:spcAft>
            </a:pPr>
            <a:endParaRPr lang="en-US" sz="900" dirty="0">
              <a:latin typeface="Arial"/>
              <a:cs typeface="Arial"/>
              <a:sym typeface="Arial"/>
            </a:endParaRPr>
          </a:p>
          <a:p>
            <a:pPr marL="0" lvl="1" indent="-91440">
              <a:lnSpc>
                <a:spcPct val="120000"/>
              </a:lnSpc>
              <a:spcBef>
                <a:spcPts val="0"/>
              </a:spcBef>
              <a:spcAft>
                <a:spcPts val="300"/>
              </a:spcAft>
            </a:pPr>
            <a:r>
              <a:rPr lang="en-US" sz="900" dirty="0"/>
              <a:t>Knowledge &amp; representation</a:t>
            </a:r>
          </a:p>
          <a:p>
            <a:pPr marL="0" lvl="1" indent="-91440">
              <a:lnSpc>
                <a:spcPct val="120000"/>
              </a:lnSpc>
              <a:spcBef>
                <a:spcPts val="0"/>
              </a:spcBef>
              <a:spcAft>
                <a:spcPts val="300"/>
              </a:spcAft>
            </a:pPr>
            <a:r>
              <a:rPr lang="en-US" sz="900" dirty="0"/>
              <a:t>Planning &amp; scheduling</a:t>
            </a:r>
          </a:p>
          <a:p>
            <a:pPr marL="0" lvl="1" indent="-91440">
              <a:lnSpc>
                <a:spcPct val="120000"/>
              </a:lnSpc>
              <a:spcBef>
                <a:spcPts val="0"/>
              </a:spcBef>
              <a:spcAft>
                <a:spcPts val="300"/>
              </a:spcAft>
            </a:pPr>
            <a:r>
              <a:rPr lang="en-US" sz="900" dirty="0"/>
              <a:t>Reasoning</a:t>
            </a:r>
          </a:p>
          <a:p>
            <a:pPr marL="0" lvl="1" indent="-91440">
              <a:lnSpc>
                <a:spcPct val="120000"/>
              </a:lnSpc>
              <a:spcBef>
                <a:spcPts val="0"/>
              </a:spcBef>
              <a:spcAft>
                <a:spcPts val="300"/>
              </a:spcAft>
            </a:pPr>
            <a:r>
              <a:rPr lang="en-US" sz="900" dirty="0"/>
              <a:t>Machine Learning</a:t>
            </a:r>
          </a:p>
          <a:p>
            <a:pPr marL="0" lvl="1" indent="-91440">
              <a:lnSpc>
                <a:spcPct val="120000"/>
              </a:lnSpc>
              <a:spcBef>
                <a:spcPts val="0"/>
              </a:spcBef>
              <a:spcAft>
                <a:spcPts val="300"/>
              </a:spcAft>
            </a:pPr>
            <a:r>
              <a:rPr lang="en-US" sz="900" dirty="0"/>
              <a:t>Deep Learning</a:t>
            </a:r>
          </a:p>
          <a:p>
            <a:pPr marL="0" lvl="1" indent="-91440">
              <a:lnSpc>
                <a:spcPct val="120000"/>
              </a:lnSpc>
              <a:spcBef>
                <a:spcPts val="0"/>
              </a:spcBef>
              <a:spcAft>
                <a:spcPts val="300"/>
              </a:spcAft>
            </a:pPr>
            <a:endParaRPr lang="en-US" sz="900" dirty="0"/>
          </a:p>
        </p:txBody>
      </p:sp>
      <p:sp>
        <p:nvSpPr>
          <p:cNvPr id="19" name="Google Shape;3595;p343">
            <a:extLst>
              <a:ext uri="{FF2B5EF4-FFF2-40B4-BE49-F238E27FC236}">
                <a16:creationId xmlns="" xmlns:a16="http://schemas.microsoft.com/office/drawing/2014/main" id="{DC57F546-6166-004A-8C7F-7F4596AC0E82}"/>
              </a:ext>
            </a:extLst>
          </p:cNvPr>
          <p:cNvSpPr txBox="1"/>
          <p:nvPr/>
        </p:nvSpPr>
        <p:spPr>
          <a:xfrm>
            <a:off x="7506775" y="1327916"/>
            <a:ext cx="398990" cy="126897"/>
          </a:xfrm>
          <a:prstGeom prst="rect">
            <a:avLst/>
          </a:prstGeom>
          <a:noFill/>
          <a:ln>
            <a:noFill/>
          </a:ln>
        </p:spPr>
        <p:txBody>
          <a:bodyPr spcFirstLastPara="1" wrap="none" lIns="0" tIns="0" rIns="0" bIns="0" anchor="t" anchorCtr="0">
            <a:noAutofit/>
          </a:bodyPr>
          <a:lstStyle/>
          <a:p>
            <a:pPr>
              <a:buSzPts val="1100"/>
            </a:pPr>
            <a:r>
              <a:rPr lang="en-US" sz="1100" i="1" dirty="0">
                <a:solidFill>
                  <a:schemeClr val="bg2"/>
                </a:solidFill>
                <a:latin typeface="Georgia"/>
                <a:ea typeface="Georgia"/>
                <a:cs typeface="Georgia"/>
                <a:sym typeface="Georgia"/>
              </a:rPr>
              <a:t>Physical</a:t>
            </a:r>
            <a:endParaRPr sz="2400" i="1" dirty="0">
              <a:solidFill>
                <a:schemeClr val="bg2"/>
              </a:solidFill>
              <a:latin typeface="Georgia"/>
              <a:ea typeface="Georgia"/>
              <a:cs typeface="Georgia"/>
              <a:sym typeface="Georgia"/>
            </a:endParaRPr>
          </a:p>
        </p:txBody>
      </p:sp>
      <p:sp>
        <p:nvSpPr>
          <p:cNvPr id="20" name="Google Shape;3596;p343">
            <a:extLst>
              <a:ext uri="{FF2B5EF4-FFF2-40B4-BE49-F238E27FC236}">
                <a16:creationId xmlns="" xmlns:a16="http://schemas.microsoft.com/office/drawing/2014/main" id="{4A4865BE-01CA-E84C-9A45-357F2DD164C1}"/>
              </a:ext>
            </a:extLst>
          </p:cNvPr>
          <p:cNvSpPr txBox="1"/>
          <p:nvPr/>
        </p:nvSpPr>
        <p:spPr>
          <a:xfrm>
            <a:off x="6700838" y="1862916"/>
            <a:ext cx="404090" cy="126897"/>
          </a:xfrm>
          <a:prstGeom prst="rect">
            <a:avLst/>
          </a:prstGeom>
          <a:noFill/>
          <a:ln>
            <a:noFill/>
          </a:ln>
        </p:spPr>
        <p:txBody>
          <a:bodyPr spcFirstLastPara="1" wrap="none" lIns="0" tIns="0" rIns="0" bIns="0" anchor="t" anchorCtr="0">
            <a:noAutofit/>
          </a:bodyPr>
          <a:lstStyle/>
          <a:p>
            <a:pPr>
              <a:buSzPts val="1100"/>
            </a:pPr>
            <a:r>
              <a:rPr lang="en-US" sz="800" i="1" dirty="0">
                <a:solidFill>
                  <a:schemeClr val="bg2"/>
                </a:solidFill>
                <a:latin typeface="Georgia"/>
                <a:ea typeface="Georgia"/>
                <a:cs typeface="Georgia"/>
                <a:sym typeface="Georgia"/>
              </a:rPr>
              <a:t>Creative</a:t>
            </a:r>
            <a:endParaRPr i="1" dirty="0">
              <a:solidFill>
                <a:schemeClr val="bg2"/>
              </a:solidFill>
              <a:latin typeface="Georgia"/>
              <a:ea typeface="Georgia"/>
              <a:cs typeface="Georgia"/>
              <a:sym typeface="Georgia"/>
            </a:endParaRPr>
          </a:p>
        </p:txBody>
      </p:sp>
      <p:sp>
        <p:nvSpPr>
          <p:cNvPr id="21" name="Google Shape;3597;p343">
            <a:extLst>
              <a:ext uri="{FF2B5EF4-FFF2-40B4-BE49-F238E27FC236}">
                <a16:creationId xmlns="" xmlns:a16="http://schemas.microsoft.com/office/drawing/2014/main" id="{77975219-2CD5-E84F-BEBF-AEA0E9C35285}"/>
              </a:ext>
            </a:extLst>
          </p:cNvPr>
          <p:cNvSpPr txBox="1"/>
          <p:nvPr/>
        </p:nvSpPr>
        <p:spPr>
          <a:xfrm>
            <a:off x="6558122" y="1598469"/>
            <a:ext cx="454489" cy="126897"/>
          </a:xfrm>
          <a:prstGeom prst="rect">
            <a:avLst/>
          </a:prstGeom>
          <a:noFill/>
          <a:ln>
            <a:noFill/>
          </a:ln>
        </p:spPr>
        <p:txBody>
          <a:bodyPr spcFirstLastPara="1" wrap="none" lIns="0" tIns="0" rIns="0" bIns="0" anchor="t" anchorCtr="0">
            <a:noAutofit/>
          </a:bodyPr>
          <a:lstStyle/>
          <a:p>
            <a:pPr algn="r">
              <a:buSzPts val="1100"/>
            </a:pPr>
            <a:r>
              <a:rPr lang="en-US" sz="1000" i="1" dirty="0">
                <a:solidFill>
                  <a:schemeClr val="bg2"/>
                </a:solidFill>
                <a:latin typeface="Georgia"/>
                <a:ea typeface="Georgia"/>
                <a:cs typeface="Georgia"/>
                <a:sym typeface="Georgia"/>
              </a:rPr>
              <a:t>Cognitive</a:t>
            </a:r>
            <a:endParaRPr sz="1800" i="1" dirty="0">
              <a:solidFill>
                <a:schemeClr val="bg2"/>
              </a:solidFill>
              <a:latin typeface="Georgia"/>
              <a:ea typeface="Georgia"/>
              <a:cs typeface="Georgia"/>
              <a:sym typeface="Georgia"/>
            </a:endParaRPr>
          </a:p>
        </p:txBody>
      </p:sp>
      <p:sp>
        <p:nvSpPr>
          <p:cNvPr id="22" name="Google Shape;3598;p343">
            <a:extLst>
              <a:ext uri="{FF2B5EF4-FFF2-40B4-BE49-F238E27FC236}">
                <a16:creationId xmlns="" xmlns:a16="http://schemas.microsoft.com/office/drawing/2014/main" id="{90FD3BD8-2090-C342-A800-1CCBACB95830}"/>
              </a:ext>
            </a:extLst>
          </p:cNvPr>
          <p:cNvSpPr txBox="1"/>
          <p:nvPr/>
        </p:nvSpPr>
        <p:spPr>
          <a:xfrm>
            <a:off x="7701320" y="1944577"/>
            <a:ext cx="408890" cy="126897"/>
          </a:xfrm>
          <a:prstGeom prst="rect">
            <a:avLst/>
          </a:prstGeom>
          <a:noFill/>
          <a:ln>
            <a:noFill/>
          </a:ln>
        </p:spPr>
        <p:txBody>
          <a:bodyPr spcFirstLastPara="1" wrap="none" lIns="0" tIns="0" rIns="0" bIns="0" anchor="t" anchorCtr="0">
            <a:noAutofit/>
          </a:bodyPr>
          <a:lstStyle/>
          <a:p>
            <a:pPr algn="r">
              <a:buSzPts val="1100"/>
            </a:pPr>
            <a:r>
              <a:rPr lang="en-US" sz="900" i="1" dirty="0">
                <a:solidFill>
                  <a:schemeClr val="bg2"/>
                </a:solidFill>
                <a:latin typeface="Georgia"/>
                <a:ea typeface="Georgia"/>
                <a:cs typeface="Georgia"/>
                <a:sym typeface="Georgia"/>
              </a:rPr>
              <a:t>Reactive</a:t>
            </a:r>
            <a:endParaRPr sz="1600" i="1" dirty="0">
              <a:solidFill>
                <a:schemeClr val="bg2"/>
              </a:solidFill>
              <a:latin typeface="Georgia"/>
              <a:ea typeface="Georgia"/>
              <a:cs typeface="Georgia"/>
              <a:sym typeface="Georgia"/>
            </a:endParaRPr>
          </a:p>
        </p:txBody>
      </p:sp>
      <p:sp>
        <p:nvSpPr>
          <p:cNvPr id="23" name="Google Shape;3579;p343">
            <a:extLst>
              <a:ext uri="{FF2B5EF4-FFF2-40B4-BE49-F238E27FC236}">
                <a16:creationId xmlns="" xmlns:a16="http://schemas.microsoft.com/office/drawing/2014/main" id="{6B594D27-6FF6-FA4B-A5E1-8C122D079D0C}"/>
              </a:ext>
            </a:extLst>
          </p:cNvPr>
          <p:cNvSpPr txBox="1"/>
          <p:nvPr/>
        </p:nvSpPr>
        <p:spPr>
          <a:xfrm>
            <a:off x="3666550" y="1775624"/>
            <a:ext cx="571186" cy="126897"/>
          </a:xfrm>
          <a:prstGeom prst="rect">
            <a:avLst/>
          </a:prstGeom>
          <a:noFill/>
          <a:ln>
            <a:noFill/>
          </a:ln>
        </p:spPr>
        <p:txBody>
          <a:bodyPr spcFirstLastPara="1" wrap="none" lIns="0" tIns="0" rIns="0" bIns="0" anchor="t" anchorCtr="0">
            <a:noAutofit/>
          </a:bodyPr>
          <a:lstStyle/>
          <a:p>
            <a:pPr>
              <a:buSzPts val="1100"/>
            </a:pPr>
            <a:r>
              <a:rPr lang="en-US" sz="800" i="1" dirty="0">
                <a:solidFill>
                  <a:schemeClr val="bg2"/>
                </a:solidFill>
                <a:latin typeface="Georgia"/>
                <a:ea typeface="Georgia"/>
                <a:cs typeface="Georgia"/>
                <a:sym typeface="Georgia"/>
              </a:rPr>
              <a:t>Understand</a:t>
            </a:r>
            <a:endParaRPr i="1" dirty="0">
              <a:solidFill>
                <a:schemeClr val="bg2"/>
              </a:solidFill>
              <a:latin typeface="Georgia"/>
              <a:ea typeface="Georgia"/>
              <a:cs typeface="Georgia"/>
              <a:sym typeface="Georgia"/>
            </a:endParaRPr>
          </a:p>
        </p:txBody>
      </p:sp>
      <p:sp>
        <p:nvSpPr>
          <p:cNvPr id="24" name="Google Shape;3580;p343">
            <a:extLst>
              <a:ext uri="{FF2B5EF4-FFF2-40B4-BE49-F238E27FC236}">
                <a16:creationId xmlns="" xmlns:a16="http://schemas.microsoft.com/office/drawing/2014/main" id="{E5EB1F5E-749B-9F46-ACCE-6566E3FF66B5}"/>
              </a:ext>
            </a:extLst>
          </p:cNvPr>
          <p:cNvSpPr txBox="1"/>
          <p:nvPr/>
        </p:nvSpPr>
        <p:spPr>
          <a:xfrm>
            <a:off x="4864921" y="1526377"/>
            <a:ext cx="401690" cy="126897"/>
          </a:xfrm>
          <a:prstGeom prst="rect">
            <a:avLst/>
          </a:prstGeom>
          <a:noFill/>
          <a:ln>
            <a:noFill/>
          </a:ln>
        </p:spPr>
        <p:txBody>
          <a:bodyPr spcFirstLastPara="1" wrap="none" lIns="0" tIns="0" rIns="0" bIns="0" anchor="t" anchorCtr="0">
            <a:noAutofit/>
          </a:bodyPr>
          <a:lstStyle/>
          <a:p>
            <a:pPr>
              <a:buSzPts val="1100"/>
            </a:pPr>
            <a:r>
              <a:rPr lang="en-US" sz="1100" i="1" dirty="0">
                <a:solidFill>
                  <a:schemeClr val="bg2"/>
                </a:solidFill>
                <a:latin typeface="Georgia"/>
                <a:ea typeface="Georgia"/>
                <a:cs typeface="Georgia"/>
                <a:sym typeface="Georgia"/>
              </a:rPr>
              <a:t>Perceive</a:t>
            </a:r>
            <a:endParaRPr sz="2400" i="1" dirty="0">
              <a:solidFill>
                <a:schemeClr val="bg2"/>
              </a:solidFill>
              <a:latin typeface="Georgia"/>
              <a:ea typeface="Georgia"/>
              <a:cs typeface="Georgia"/>
              <a:sym typeface="Georgia"/>
            </a:endParaRPr>
          </a:p>
        </p:txBody>
      </p:sp>
      <p:sp>
        <p:nvSpPr>
          <p:cNvPr id="25" name="Google Shape;3581;p343">
            <a:extLst>
              <a:ext uri="{FF2B5EF4-FFF2-40B4-BE49-F238E27FC236}">
                <a16:creationId xmlns="" xmlns:a16="http://schemas.microsoft.com/office/drawing/2014/main" id="{B8557517-0FD6-2E4F-A0CA-CE1AD05C15B7}"/>
              </a:ext>
            </a:extLst>
          </p:cNvPr>
          <p:cNvSpPr txBox="1"/>
          <p:nvPr/>
        </p:nvSpPr>
        <p:spPr>
          <a:xfrm>
            <a:off x="5049116" y="1779087"/>
            <a:ext cx="217495" cy="126897"/>
          </a:xfrm>
          <a:prstGeom prst="rect">
            <a:avLst/>
          </a:prstGeom>
          <a:noFill/>
          <a:ln>
            <a:noFill/>
          </a:ln>
        </p:spPr>
        <p:txBody>
          <a:bodyPr spcFirstLastPara="1" wrap="none" lIns="0" tIns="0" rIns="0" bIns="0" anchor="t" anchorCtr="0">
            <a:noAutofit/>
          </a:bodyPr>
          <a:lstStyle/>
          <a:p>
            <a:pPr algn="r">
              <a:buSzPts val="1100"/>
            </a:pPr>
            <a:r>
              <a:rPr lang="en-US" sz="1000" i="1" dirty="0">
                <a:solidFill>
                  <a:schemeClr val="bg2"/>
                </a:solidFill>
                <a:latin typeface="Georgia"/>
                <a:ea typeface="Georgia"/>
                <a:cs typeface="Georgia"/>
                <a:sym typeface="Georgia"/>
              </a:rPr>
              <a:t>Plan</a:t>
            </a:r>
            <a:endParaRPr sz="1800" i="1" dirty="0">
              <a:solidFill>
                <a:schemeClr val="bg2"/>
              </a:solidFill>
              <a:latin typeface="Georgia"/>
              <a:ea typeface="Georgia"/>
              <a:cs typeface="Georgia"/>
              <a:sym typeface="Georgia"/>
            </a:endParaRPr>
          </a:p>
        </p:txBody>
      </p:sp>
      <p:sp>
        <p:nvSpPr>
          <p:cNvPr id="26" name="Google Shape;3582;p343">
            <a:extLst>
              <a:ext uri="{FF2B5EF4-FFF2-40B4-BE49-F238E27FC236}">
                <a16:creationId xmlns="" xmlns:a16="http://schemas.microsoft.com/office/drawing/2014/main" id="{41664391-E68E-E741-B429-EDC8778A212E}"/>
              </a:ext>
            </a:extLst>
          </p:cNvPr>
          <p:cNvSpPr txBox="1"/>
          <p:nvPr/>
        </p:nvSpPr>
        <p:spPr>
          <a:xfrm>
            <a:off x="4176883" y="2068772"/>
            <a:ext cx="276593" cy="126897"/>
          </a:xfrm>
          <a:prstGeom prst="rect">
            <a:avLst/>
          </a:prstGeom>
          <a:noFill/>
          <a:ln>
            <a:noFill/>
          </a:ln>
        </p:spPr>
        <p:txBody>
          <a:bodyPr spcFirstLastPara="1" wrap="none" lIns="0" tIns="0" rIns="0" bIns="0" anchor="t" anchorCtr="0">
            <a:noAutofit/>
          </a:bodyPr>
          <a:lstStyle/>
          <a:p>
            <a:pPr algn="r">
              <a:buSzPts val="1100"/>
            </a:pPr>
            <a:r>
              <a:rPr lang="en-US" sz="900" i="1" dirty="0">
                <a:solidFill>
                  <a:schemeClr val="bg2"/>
                </a:solidFill>
                <a:latin typeface="Georgia"/>
                <a:ea typeface="Georgia"/>
                <a:cs typeface="Georgia"/>
                <a:sym typeface="Georgia"/>
              </a:rPr>
              <a:t>Assist</a:t>
            </a:r>
            <a:endParaRPr sz="1600" i="1" dirty="0">
              <a:solidFill>
                <a:schemeClr val="bg2"/>
              </a:solidFill>
              <a:latin typeface="Georgia"/>
              <a:ea typeface="Georgia"/>
              <a:cs typeface="Georgia"/>
              <a:sym typeface="Georgia"/>
            </a:endParaRPr>
          </a:p>
        </p:txBody>
      </p:sp>
    </p:spTree>
    <p:extLst>
      <p:ext uri="{BB962C8B-B14F-4D97-AF65-F5344CB8AC3E}">
        <p14:creationId xmlns:p14="http://schemas.microsoft.com/office/powerpoint/2010/main" val="15217050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43"/>
        <p:cNvGrpSpPr/>
        <p:nvPr/>
      </p:nvGrpSpPr>
      <p:grpSpPr>
        <a:xfrm>
          <a:off x="0" y="0"/>
          <a:ext cx="0" cy="0"/>
          <a:chOff x="0" y="0"/>
          <a:chExt cx="0" cy="0"/>
        </a:xfrm>
      </p:grpSpPr>
      <p:sp>
        <p:nvSpPr>
          <p:cNvPr id="3544" name="Google Shape;3544;p455"/>
          <p:cNvSpPr txBox="1">
            <a:spLocks noGrp="1"/>
          </p:cNvSpPr>
          <p:nvPr>
            <p:ph type="sldNum" idx="12"/>
          </p:nvPr>
        </p:nvSpPr>
        <p:spPr>
          <a:xfrm>
            <a:off x="6700838" y="4901878"/>
            <a:ext cx="2133600" cy="92100"/>
          </a:xfrm>
          <a:prstGeom prst="rect">
            <a:avLst/>
          </a:prstGeom>
        </p:spPr>
        <p:txBody>
          <a:bodyPr spcFirstLastPara="1" wrap="square" lIns="0" tIns="0" rIns="0" bIns="0" anchor="ctr" anchorCtr="0">
            <a:noAutofit/>
          </a:bodyPr>
          <a:lstStyle/>
          <a:p>
            <a:pPr marL="0" lvl="0" indent="0" algn="r" rtl="0">
              <a:spcBef>
                <a:spcPts val="0"/>
              </a:spcBef>
              <a:spcAft>
                <a:spcPts val="0"/>
              </a:spcAft>
              <a:buClr>
                <a:srgbClr val="000000"/>
              </a:buClr>
              <a:buSzPts val="600"/>
              <a:buFont typeface="Arial"/>
              <a:buNone/>
            </a:pPr>
            <a:fld id="{00000000-1234-1234-1234-123412341234}" type="slidenum">
              <a:rPr lang="en-US"/>
              <a:t>18</a:t>
            </a:fld>
            <a:endParaRPr/>
          </a:p>
        </p:txBody>
      </p:sp>
      <p:sp>
        <p:nvSpPr>
          <p:cNvPr id="3545" name="Google Shape;3545;p455"/>
          <p:cNvSpPr txBox="1">
            <a:spLocks noGrp="1"/>
          </p:cNvSpPr>
          <p:nvPr>
            <p:ph type="title"/>
          </p:nvPr>
        </p:nvSpPr>
        <p:spPr>
          <a:xfrm>
            <a:off x="309563" y="219983"/>
            <a:ext cx="8526300" cy="632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sz="2000" dirty="0"/>
              <a:t>Some of the key areas of focus in Artificial Intelligence</a:t>
            </a:r>
            <a:endParaRPr sz="2000" dirty="0"/>
          </a:p>
        </p:txBody>
      </p:sp>
      <p:grpSp>
        <p:nvGrpSpPr>
          <p:cNvPr id="8" name="Group 7">
            <a:extLst>
              <a:ext uri="{FF2B5EF4-FFF2-40B4-BE49-F238E27FC236}">
                <a16:creationId xmlns="" xmlns:a16="http://schemas.microsoft.com/office/drawing/2014/main" id="{E8BFA188-3378-1A4E-BD6C-B6D0712000F7}"/>
              </a:ext>
            </a:extLst>
          </p:cNvPr>
          <p:cNvGrpSpPr/>
          <p:nvPr/>
        </p:nvGrpSpPr>
        <p:grpSpPr>
          <a:xfrm>
            <a:off x="262577" y="1105331"/>
            <a:ext cx="1973400" cy="1696419"/>
            <a:chOff x="262577" y="1105331"/>
            <a:chExt cx="1973400" cy="1696419"/>
          </a:xfrm>
        </p:grpSpPr>
        <p:sp>
          <p:nvSpPr>
            <p:cNvPr id="3546" name="Google Shape;3546;p455"/>
            <p:cNvSpPr txBox="1"/>
            <p:nvPr/>
          </p:nvSpPr>
          <p:spPr>
            <a:xfrm>
              <a:off x="262577" y="1461050"/>
              <a:ext cx="1973400" cy="1340700"/>
            </a:xfrm>
            <a:prstGeom prst="rect">
              <a:avLst/>
            </a:prstGeom>
            <a:noFill/>
            <a:ln>
              <a:noFill/>
            </a:ln>
          </p:spPr>
          <p:txBody>
            <a:bodyPr spcFirstLastPara="1" wrap="square" lIns="91425" tIns="0" rIns="0" bIns="0" anchor="t" anchorCtr="0">
              <a:noAutofit/>
            </a:bodyPr>
            <a:lstStyle/>
            <a:p>
              <a:pPr marL="0" marR="0" lvl="0" indent="0" algn="l" rtl="0">
                <a:lnSpc>
                  <a:spcPct val="110000"/>
                </a:lnSpc>
                <a:spcBef>
                  <a:spcPts val="0"/>
                </a:spcBef>
                <a:spcAft>
                  <a:spcPts val="0"/>
                </a:spcAft>
                <a:buClr>
                  <a:schemeClr val="lt2"/>
                </a:buClr>
                <a:buSzPts val="400"/>
                <a:buFont typeface="Arial"/>
                <a:buNone/>
              </a:pPr>
              <a:r>
                <a:rPr lang="en-US" sz="1600">
                  <a:solidFill>
                    <a:schemeClr val="dk2"/>
                  </a:solidFill>
                  <a:latin typeface="Georgia"/>
                  <a:ea typeface="Georgia"/>
                  <a:cs typeface="Georgia"/>
                  <a:sym typeface="Georgia"/>
                </a:rPr>
                <a:t>Natural Language </a:t>
              </a:r>
              <a:endParaRPr sz="160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a:solidFill>
                    <a:srgbClr val="7C7C7B"/>
                  </a:solidFill>
                </a:rPr>
                <a:t>Understanding human speech and text through application of computer science, AI, and computational linguistics</a:t>
              </a:r>
              <a:endParaRPr sz="1200">
                <a:solidFill>
                  <a:schemeClr val="dk2"/>
                </a:solidFill>
                <a:latin typeface="Georgia"/>
                <a:ea typeface="Georgia"/>
                <a:cs typeface="Georgia"/>
                <a:sym typeface="Georgia"/>
              </a:endParaRPr>
            </a:p>
            <a:p>
              <a:pPr marL="0" marR="0" lvl="0" indent="0" algn="l" rtl="0">
                <a:lnSpc>
                  <a:spcPct val="110000"/>
                </a:lnSpc>
                <a:spcBef>
                  <a:spcPts val="0"/>
                </a:spcBef>
                <a:spcAft>
                  <a:spcPts val="0"/>
                </a:spcAft>
                <a:buClr>
                  <a:srgbClr val="333332"/>
                </a:buClr>
                <a:buSzPts val="400"/>
                <a:buFont typeface="Arial"/>
                <a:buNone/>
              </a:pPr>
              <a:endParaRPr sz="1600" b="0" i="0" u="none" strike="noStrike" cap="none">
                <a:solidFill>
                  <a:srgbClr val="333332"/>
                </a:solidFill>
                <a:latin typeface="Georgia"/>
                <a:ea typeface="Georgia"/>
                <a:cs typeface="Georgia"/>
                <a:sym typeface="Georgia"/>
              </a:endParaRPr>
            </a:p>
          </p:txBody>
        </p:sp>
        <p:sp>
          <p:nvSpPr>
            <p:cNvPr id="3547" name="Google Shape;3547;p455"/>
            <p:cNvSpPr/>
            <p:nvPr/>
          </p:nvSpPr>
          <p:spPr>
            <a:xfrm>
              <a:off x="399198" y="1105331"/>
              <a:ext cx="358800" cy="297300"/>
            </a:xfrm>
            <a:custGeom>
              <a:avLst/>
              <a:gdLst/>
              <a:ahLst/>
              <a:cxnLst/>
              <a:rect l="l" t="t" r="r" b="b"/>
              <a:pathLst>
                <a:path w="120000" h="120000" extrusionOk="0">
                  <a:moveTo>
                    <a:pt x="108635" y="78523"/>
                  </a:moveTo>
                  <a:lnTo>
                    <a:pt x="108635" y="78523"/>
                  </a:lnTo>
                  <a:cubicBezTo>
                    <a:pt x="108635" y="83355"/>
                    <a:pt x="105292" y="87382"/>
                    <a:pt x="101281" y="87382"/>
                  </a:cubicBezTo>
                  <a:lnTo>
                    <a:pt x="42116" y="87382"/>
                  </a:lnTo>
                  <a:lnTo>
                    <a:pt x="29415" y="96644"/>
                  </a:lnTo>
                  <a:lnTo>
                    <a:pt x="29415" y="65234"/>
                  </a:lnTo>
                  <a:lnTo>
                    <a:pt x="52479" y="65234"/>
                  </a:lnTo>
                  <a:lnTo>
                    <a:pt x="75877" y="85771"/>
                  </a:lnTo>
                  <a:lnTo>
                    <a:pt x="75877" y="33825"/>
                  </a:lnTo>
                  <a:lnTo>
                    <a:pt x="101281" y="33825"/>
                  </a:lnTo>
                  <a:cubicBezTo>
                    <a:pt x="105292" y="33825"/>
                    <a:pt x="108635" y="37852"/>
                    <a:pt x="108635" y="42684"/>
                  </a:cubicBezTo>
                  <a:lnTo>
                    <a:pt x="108635" y="78523"/>
                  </a:lnTo>
                  <a:close/>
                  <a:moveTo>
                    <a:pt x="11364" y="42684"/>
                  </a:moveTo>
                  <a:lnTo>
                    <a:pt x="11364" y="42684"/>
                  </a:lnTo>
                  <a:lnTo>
                    <a:pt x="11364" y="22550"/>
                  </a:lnTo>
                  <a:cubicBezTo>
                    <a:pt x="11364" y="17718"/>
                    <a:pt x="14707" y="13691"/>
                    <a:pt x="18718" y="13691"/>
                  </a:cubicBezTo>
                  <a:lnTo>
                    <a:pt x="57493" y="13691"/>
                  </a:lnTo>
                  <a:cubicBezTo>
                    <a:pt x="61504" y="13691"/>
                    <a:pt x="64512" y="17718"/>
                    <a:pt x="64512" y="22550"/>
                  </a:cubicBezTo>
                  <a:lnTo>
                    <a:pt x="64512" y="59194"/>
                  </a:lnTo>
                  <a:lnTo>
                    <a:pt x="55821" y="51543"/>
                  </a:lnTo>
                  <a:lnTo>
                    <a:pt x="18718" y="51543"/>
                  </a:lnTo>
                  <a:cubicBezTo>
                    <a:pt x="14707" y="51543"/>
                    <a:pt x="11364" y="47516"/>
                    <a:pt x="11364" y="42684"/>
                  </a:cubicBezTo>
                  <a:close/>
                  <a:moveTo>
                    <a:pt x="101281" y="20134"/>
                  </a:moveTo>
                  <a:lnTo>
                    <a:pt x="101281" y="20134"/>
                  </a:lnTo>
                  <a:lnTo>
                    <a:pt x="75877" y="20134"/>
                  </a:lnTo>
                  <a:cubicBezTo>
                    <a:pt x="74874" y="8859"/>
                    <a:pt x="66852" y="0"/>
                    <a:pt x="57493" y="0"/>
                  </a:cubicBezTo>
                  <a:lnTo>
                    <a:pt x="18718" y="0"/>
                  </a:lnTo>
                  <a:cubicBezTo>
                    <a:pt x="8356" y="0"/>
                    <a:pt x="0" y="10067"/>
                    <a:pt x="0" y="22550"/>
                  </a:cubicBezTo>
                  <a:lnTo>
                    <a:pt x="0" y="42684"/>
                  </a:lnTo>
                  <a:cubicBezTo>
                    <a:pt x="0" y="54765"/>
                    <a:pt x="8022" y="64832"/>
                    <a:pt x="18050" y="65234"/>
                  </a:cubicBezTo>
                  <a:lnTo>
                    <a:pt x="18050" y="120000"/>
                  </a:lnTo>
                  <a:lnTo>
                    <a:pt x="45459" y="101073"/>
                  </a:lnTo>
                  <a:lnTo>
                    <a:pt x="101281" y="101073"/>
                  </a:lnTo>
                  <a:cubicBezTo>
                    <a:pt x="111643" y="101073"/>
                    <a:pt x="120000" y="91006"/>
                    <a:pt x="120000" y="78523"/>
                  </a:cubicBezTo>
                  <a:lnTo>
                    <a:pt x="120000" y="42684"/>
                  </a:lnTo>
                  <a:cubicBezTo>
                    <a:pt x="120000" y="30201"/>
                    <a:pt x="111643" y="20134"/>
                    <a:pt x="101281" y="20134"/>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nvGrpSpPr>
          <p:cNvPr id="2" name="Group 1">
            <a:extLst>
              <a:ext uri="{FF2B5EF4-FFF2-40B4-BE49-F238E27FC236}">
                <a16:creationId xmlns="" xmlns:a16="http://schemas.microsoft.com/office/drawing/2014/main" id="{41123CFB-0133-564D-ABB0-DB986EFC922C}"/>
              </a:ext>
            </a:extLst>
          </p:cNvPr>
          <p:cNvGrpSpPr/>
          <p:nvPr/>
        </p:nvGrpSpPr>
        <p:grpSpPr>
          <a:xfrm>
            <a:off x="4513050" y="1086333"/>
            <a:ext cx="1973400" cy="1723680"/>
            <a:chOff x="2366700" y="1086333"/>
            <a:chExt cx="1973400" cy="1723680"/>
          </a:xfrm>
        </p:grpSpPr>
        <p:sp>
          <p:nvSpPr>
            <p:cNvPr id="3550" name="Google Shape;3550;p455"/>
            <p:cNvSpPr txBox="1"/>
            <p:nvPr/>
          </p:nvSpPr>
          <p:spPr>
            <a:xfrm>
              <a:off x="2366700" y="1469313"/>
              <a:ext cx="1973400" cy="1340700"/>
            </a:xfrm>
            <a:prstGeom prst="rect">
              <a:avLst/>
            </a:prstGeom>
            <a:noFill/>
            <a:ln>
              <a:noFill/>
            </a:ln>
          </p:spPr>
          <p:txBody>
            <a:bodyPr spcFirstLastPara="1" wrap="square" lIns="91425" tIns="0" rIns="0" bIns="0" anchor="t" anchorCtr="0">
              <a:noAutofit/>
            </a:bodyPr>
            <a:lstStyle/>
            <a:p>
              <a:pPr marL="0" lvl="0" indent="0" algn="l" rtl="0">
                <a:lnSpc>
                  <a:spcPct val="110000"/>
                </a:lnSpc>
                <a:spcBef>
                  <a:spcPts val="0"/>
                </a:spcBef>
                <a:spcAft>
                  <a:spcPts val="0"/>
                </a:spcAft>
                <a:buClr>
                  <a:schemeClr val="lt2"/>
                </a:buClr>
                <a:buSzPts val="400"/>
                <a:buFont typeface="Arial"/>
                <a:buNone/>
              </a:pPr>
              <a:r>
                <a:rPr lang="en-US" sz="1600" dirty="0">
                  <a:solidFill>
                    <a:schemeClr val="dk2"/>
                  </a:solidFill>
                  <a:latin typeface="Georgia"/>
                  <a:ea typeface="Georgia"/>
                  <a:cs typeface="Georgia"/>
                  <a:sym typeface="Georgia"/>
                </a:rPr>
                <a:t>Deep Learning</a:t>
              </a:r>
              <a:endParaRPr sz="1600" dirty="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dirty="0">
                  <a:solidFill>
                    <a:srgbClr val="7C7C7B"/>
                  </a:solidFill>
                </a:rPr>
                <a:t>Leveraging cutting-edge machine learning algorithms inspired by artificial neural networks especially for unstructured data</a:t>
              </a:r>
              <a:endParaRPr sz="1200" dirty="0">
                <a:solidFill>
                  <a:schemeClr val="dk2"/>
                </a:solidFill>
                <a:latin typeface="Georgia"/>
                <a:ea typeface="Georgia"/>
                <a:cs typeface="Georgia"/>
                <a:sym typeface="Georgia"/>
              </a:endParaRPr>
            </a:p>
            <a:p>
              <a:pPr marL="0" marR="0" lvl="0" indent="0" algn="l" rtl="0">
                <a:lnSpc>
                  <a:spcPct val="110000"/>
                </a:lnSpc>
                <a:spcBef>
                  <a:spcPts val="0"/>
                </a:spcBef>
                <a:spcAft>
                  <a:spcPts val="0"/>
                </a:spcAft>
                <a:buClr>
                  <a:srgbClr val="333332"/>
                </a:buClr>
                <a:buSzPts val="400"/>
                <a:buFont typeface="Arial"/>
                <a:buNone/>
              </a:pPr>
              <a:endParaRPr sz="1600" b="0" i="0" u="none" strike="noStrike" cap="none" dirty="0">
                <a:solidFill>
                  <a:srgbClr val="333332"/>
                </a:solidFill>
                <a:latin typeface="Georgia"/>
                <a:ea typeface="Georgia"/>
                <a:cs typeface="Georgia"/>
                <a:sym typeface="Georgia"/>
              </a:endParaRPr>
            </a:p>
          </p:txBody>
        </p:sp>
        <p:grpSp>
          <p:nvGrpSpPr>
            <p:cNvPr id="3551" name="Google Shape;3551;p455"/>
            <p:cNvGrpSpPr/>
            <p:nvPr/>
          </p:nvGrpSpPr>
          <p:grpSpPr>
            <a:xfrm>
              <a:off x="2496061" y="1086333"/>
              <a:ext cx="302148" cy="305026"/>
              <a:chOff x="2855625" y="2751210"/>
              <a:chExt cx="346500" cy="349800"/>
            </a:xfrm>
          </p:grpSpPr>
          <p:sp>
            <p:nvSpPr>
              <p:cNvPr id="3552" name="Google Shape;3552;p455"/>
              <p:cNvSpPr/>
              <p:nvPr/>
            </p:nvSpPr>
            <p:spPr>
              <a:xfrm>
                <a:off x="2938373" y="2813662"/>
                <a:ext cx="57900" cy="234300"/>
              </a:xfrm>
              <a:custGeom>
                <a:avLst/>
                <a:gdLst/>
                <a:ahLst/>
                <a:cxnLst/>
                <a:rect l="l" t="t" r="r" b="b"/>
                <a:pathLst>
                  <a:path w="120000" h="120000" extrusionOk="0">
                    <a:moveTo>
                      <a:pt x="120000" y="106024"/>
                    </a:moveTo>
                    <a:lnTo>
                      <a:pt x="120000" y="106024"/>
                    </a:lnTo>
                    <a:lnTo>
                      <a:pt x="120000" y="75180"/>
                    </a:lnTo>
                    <a:lnTo>
                      <a:pt x="53114" y="67951"/>
                    </a:lnTo>
                    <a:lnTo>
                      <a:pt x="53114" y="52530"/>
                    </a:lnTo>
                    <a:lnTo>
                      <a:pt x="120000" y="41445"/>
                    </a:lnTo>
                    <a:lnTo>
                      <a:pt x="120000" y="11566"/>
                    </a:lnTo>
                    <a:lnTo>
                      <a:pt x="100327" y="8192"/>
                    </a:lnTo>
                    <a:cubicBezTo>
                      <a:pt x="98360" y="5783"/>
                      <a:pt x="94426" y="3373"/>
                      <a:pt x="86557" y="1927"/>
                    </a:cubicBezTo>
                    <a:cubicBezTo>
                      <a:pt x="78688" y="481"/>
                      <a:pt x="68852" y="0"/>
                      <a:pt x="59016" y="0"/>
                    </a:cubicBezTo>
                    <a:cubicBezTo>
                      <a:pt x="49180" y="481"/>
                      <a:pt x="39344" y="1927"/>
                      <a:pt x="33442" y="3855"/>
                    </a:cubicBezTo>
                    <a:cubicBezTo>
                      <a:pt x="23606" y="7228"/>
                      <a:pt x="23606" y="12048"/>
                      <a:pt x="35409" y="15421"/>
                    </a:cubicBezTo>
                    <a:cubicBezTo>
                      <a:pt x="35409" y="15421"/>
                      <a:pt x="37377" y="15903"/>
                      <a:pt x="37377" y="15903"/>
                    </a:cubicBezTo>
                    <a:lnTo>
                      <a:pt x="37377" y="15903"/>
                    </a:lnTo>
                    <a:lnTo>
                      <a:pt x="39344" y="16385"/>
                    </a:lnTo>
                    <a:cubicBezTo>
                      <a:pt x="39344" y="16385"/>
                      <a:pt x="41311" y="16385"/>
                      <a:pt x="41311" y="16385"/>
                    </a:cubicBezTo>
                    <a:lnTo>
                      <a:pt x="41311" y="16385"/>
                    </a:lnTo>
                    <a:cubicBezTo>
                      <a:pt x="41311" y="16385"/>
                      <a:pt x="41311" y="16385"/>
                      <a:pt x="41311" y="16385"/>
                    </a:cubicBezTo>
                    <a:cubicBezTo>
                      <a:pt x="41311" y="16385"/>
                      <a:pt x="41311" y="16385"/>
                      <a:pt x="41311" y="16867"/>
                    </a:cubicBezTo>
                    <a:lnTo>
                      <a:pt x="43278" y="16867"/>
                    </a:lnTo>
                    <a:lnTo>
                      <a:pt x="43278" y="16867"/>
                    </a:lnTo>
                    <a:cubicBezTo>
                      <a:pt x="45245" y="17349"/>
                      <a:pt x="45245" y="17349"/>
                      <a:pt x="47213" y="17349"/>
                    </a:cubicBezTo>
                    <a:cubicBezTo>
                      <a:pt x="51147" y="17831"/>
                      <a:pt x="57049" y="18313"/>
                      <a:pt x="62950" y="18313"/>
                    </a:cubicBezTo>
                    <a:cubicBezTo>
                      <a:pt x="64918" y="18313"/>
                      <a:pt x="64918" y="18313"/>
                      <a:pt x="66885" y="18313"/>
                    </a:cubicBezTo>
                    <a:lnTo>
                      <a:pt x="66885" y="34216"/>
                    </a:lnTo>
                    <a:lnTo>
                      <a:pt x="0" y="45301"/>
                    </a:lnTo>
                    <a:lnTo>
                      <a:pt x="0" y="76144"/>
                    </a:lnTo>
                    <a:lnTo>
                      <a:pt x="66885" y="83855"/>
                    </a:lnTo>
                    <a:lnTo>
                      <a:pt x="66885" y="100240"/>
                    </a:lnTo>
                    <a:lnTo>
                      <a:pt x="62950" y="101686"/>
                    </a:lnTo>
                    <a:cubicBezTo>
                      <a:pt x="55081" y="101204"/>
                      <a:pt x="47213" y="102168"/>
                      <a:pt x="41311" y="103132"/>
                    </a:cubicBezTo>
                    <a:cubicBezTo>
                      <a:pt x="41311" y="103132"/>
                      <a:pt x="39344" y="103132"/>
                      <a:pt x="39344" y="103132"/>
                    </a:cubicBezTo>
                    <a:lnTo>
                      <a:pt x="39344" y="103132"/>
                    </a:lnTo>
                    <a:lnTo>
                      <a:pt x="37377" y="103614"/>
                    </a:lnTo>
                    <a:cubicBezTo>
                      <a:pt x="37377" y="104096"/>
                      <a:pt x="35409" y="104096"/>
                      <a:pt x="35409" y="104096"/>
                    </a:cubicBezTo>
                    <a:cubicBezTo>
                      <a:pt x="35409" y="104096"/>
                      <a:pt x="35409" y="104096"/>
                      <a:pt x="35409" y="104096"/>
                    </a:cubicBezTo>
                    <a:lnTo>
                      <a:pt x="33442" y="104578"/>
                    </a:lnTo>
                    <a:lnTo>
                      <a:pt x="33442" y="104578"/>
                    </a:lnTo>
                    <a:cubicBezTo>
                      <a:pt x="33442" y="105060"/>
                      <a:pt x="31475" y="105060"/>
                      <a:pt x="31475" y="105060"/>
                    </a:cubicBezTo>
                    <a:cubicBezTo>
                      <a:pt x="27540" y="106987"/>
                      <a:pt x="25573" y="108433"/>
                      <a:pt x="23606" y="110361"/>
                    </a:cubicBezTo>
                    <a:cubicBezTo>
                      <a:pt x="23606" y="112771"/>
                      <a:pt x="27540" y="115180"/>
                      <a:pt x="35409" y="117108"/>
                    </a:cubicBezTo>
                    <a:cubicBezTo>
                      <a:pt x="41311" y="119036"/>
                      <a:pt x="51147" y="120000"/>
                      <a:pt x="60983" y="120000"/>
                    </a:cubicBezTo>
                    <a:cubicBezTo>
                      <a:pt x="70819" y="120000"/>
                      <a:pt x="80655" y="119036"/>
                      <a:pt x="86557" y="117108"/>
                    </a:cubicBezTo>
                    <a:cubicBezTo>
                      <a:pt x="94426" y="115662"/>
                      <a:pt x="98360" y="113253"/>
                      <a:pt x="98360" y="110843"/>
                    </a:cubicBezTo>
                    <a:lnTo>
                      <a:pt x="120000" y="106024"/>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53" name="Google Shape;3553;p455"/>
              <p:cNvSpPr/>
              <p:nvPr/>
            </p:nvSpPr>
            <p:spPr>
              <a:xfrm>
                <a:off x="2855625" y="2751210"/>
                <a:ext cx="346500" cy="349800"/>
              </a:xfrm>
              <a:custGeom>
                <a:avLst/>
                <a:gdLst/>
                <a:ahLst/>
                <a:cxnLst/>
                <a:rect l="l" t="t" r="r" b="b"/>
                <a:pathLst>
                  <a:path w="120000" h="120000" extrusionOk="0">
                    <a:moveTo>
                      <a:pt x="24390" y="88387"/>
                    </a:moveTo>
                    <a:lnTo>
                      <a:pt x="24390" y="88387"/>
                    </a:lnTo>
                    <a:lnTo>
                      <a:pt x="26341" y="87419"/>
                    </a:lnTo>
                    <a:cubicBezTo>
                      <a:pt x="26991" y="87741"/>
                      <a:pt x="27642" y="87741"/>
                      <a:pt x="28292" y="87741"/>
                    </a:cubicBezTo>
                    <a:cubicBezTo>
                      <a:pt x="28617" y="87741"/>
                      <a:pt x="29268" y="87741"/>
                      <a:pt x="29918" y="87741"/>
                    </a:cubicBezTo>
                    <a:cubicBezTo>
                      <a:pt x="29918" y="87741"/>
                      <a:pt x="30243" y="87419"/>
                      <a:pt x="30243" y="87419"/>
                    </a:cubicBezTo>
                    <a:lnTo>
                      <a:pt x="30243" y="87419"/>
                    </a:lnTo>
                    <a:lnTo>
                      <a:pt x="30894" y="87419"/>
                    </a:lnTo>
                    <a:cubicBezTo>
                      <a:pt x="30894" y="87419"/>
                      <a:pt x="30894" y="87096"/>
                      <a:pt x="30894" y="87096"/>
                    </a:cubicBezTo>
                    <a:cubicBezTo>
                      <a:pt x="30894" y="87096"/>
                      <a:pt x="30894" y="87096"/>
                      <a:pt x="30894" y="87096"/>
                    </a:cubicBezTo>
                    <a:lnTo>
                      <a:pt x="31544" y="86774"/>
                    </a:lnTo>
                    <a:lnTo>
                      <a:pt x="31544" y="86774"/>
                    </a:lnTo>
                    <a:cubicBezTo>
                      <a:pt x="31544" y="86774"/>
                      <a:pt x="31869" y="86774"/>
                      <a:pt x="31869" y="86774"/>
                    </a:cubicBezTo>
                    <a:cubicBezTo>
                      <a:pt x="32845" y="85806"/>
                      <a:pt x="33495" y="84838"/>
                      <a:pt x="34146" y="83870"/>
                    </a:cubicBezTo>
                    <a:cubicBezTo>
                      <a:pt x="34471" y="82258"/>
                      <a:pt x="34471" y="80645"/>
                      <a:pt x="33821" y="79032"/>
                    </a:cubicBezTo>
                    <a:cubicBezTo>
                      <a:pt x="33170" y="77419"/>
                      <a:pt x="31869" y="76451"/>
                      <a:pt x="30243" y="75806"/>
                    </a:cubicBezTo>
                    <a:cubicBezTo>
                      <a:pt x="28617" y="75483"/>
                      <a:pt x="26991" y="75483"/>
                      <a:pt x="25691" y="76129"/>
                    </a:cubicBezTo>
                    <a:cubicBezTo>
                      <a:pt x="24065" y="76774"/>
                      <a:pt x="23089" y="78064"/>
                      <a:pt x="22439" y="79677"/>
                    </a:cubicBezTo>
                    <a:lnTo>
                      <a:pt x="20162" y="80645"/>
                    </a:lnTo>
                    <a:lnTo>
                      <a:pt x="8780" y="74193"/>
                    </a:lnTo>
                    <a:lnTo>
                      <a:pt x="8780" y="66129"/>
                    </a:lnTo>
                    <a:lnTo>
                      <a:pt x="9430" y="66129"/>
                    </a:lnTo>
                    <a:cubicBezTo>
                      <a:pt x="10406" y="67096"/>
                      <a:pt x="11707" y="67741"/>
                      <a:pt x="13008" y="68064"/>
                    </a:cubicBezTo>
                    <a:lnTo>
                      <a:pt x="14634" y="68064"/>
                    </a:lnTo>
                    <a:lnTo>
                      <a:pt x="14634" y="68064"/>
                    </a:lnTo>
                    <a:cubicBezTo>
                      <a:pt x="17560" y="67741"/>
                      <a:pt x="20162" y="65161"/>
                      <a:pt x="20162" y="61935"/>
                    </a:cubicBezTo>
                    <a:cubicBezTo>
                      <a:pt x="20162" y="58387"/>
                      <a:pt x="17235" y="55806"/>
                      <a:pt x="13983" y="55806"/>
                    </a:cubicBezTo>
                    <a:cubicBezTo>
                      <a:pt x="12032" y="55806"/>
                      <a:pt x="10731" y="56451"/>
                      <a:pt x="9430" y="57419"/>
                    </a:cubicBezTo>
                    <a:lnTo>
                      <a:pt x="8780" y="57419"/>
                    </a:lnTo>
                    <a:lnTo>
                      <a:pt x="8780" y="48064"/>
                    </a:lnTo>
                    <a:lnTo>
                      <a:pt x="19837" y="41612"/>
                    </a:lnTo>
                    <a:lnTo>
                      <a:pt x="22439" y="42903"/>
                    </a:lnTo>
                    <a:cubicBezTo>
                      <a:pt x="22764" y="44193"/>
                      <a:pt x="23414" y="45161"/>
                      <a:pt x="24390" y="45806"/>
                    </a:cubicBezTo>
                    <a:cubicBezTo>
                      <a:pt x="24390" y="46129"/>
                      <a:pt x="24715" y="46129"/>
                      <a:pt x="24715" y="46129"/>
                    </a:cubicBezTo>
                    <a:lnTo>
                      <a:pt x="24715" y="46129"/>
                    </a:lnTo>
                    <a:lnTo>
                      <a:pt x="25365" y="46451"/>
                    </a:lnTo>
                    <a:cubicBezTo>
                      <a:pt x="25365" y="46451"/>
                      <a:pt x="25365" y="46451"/>
                      <a:pt x="25365" y="46451"/>
                    </a:cubicBezTo>
                    <a:cubicBezTo>
                      <a:pt x="25365" y="46451"/>
                      <a:pt x="25365" y="46451"/>
                      <a:pt x="25365" y="46774"/>
                    </a:cubicBezTo>
                    <a:lnTo>
                      <a:pt x="26016" y="46774"/>
                    </a:lnTo>
                    <a:lnTo>
                      <a:pt x="26016" y="46774"/>
                    </a:lnTo>
                    <a:cubicBezTo>
                      <a:pt x="26016" y="46774"/>
                      <a:pt x="26341" y="47096"/>
                      <a:pt x="26341" y="47096"/>
                    </a:cubicBezTo>
                    <a:cubicBezTo>
                      <a:pt x="26991" y="47096"/>
                      <a:pt x="27642" y="47419"/>
                      <a:pt x="28292" y="47419"/>
                    </a:cubicBezTo>
                    <a:cubicBezTo>
                      <a:pt x="28943" y="47419"/>
                      <a:pt x="29593" y="47096"/>
                      <a:pt x="29918" y="47096"/>
                    </a:cubicBezTo>
                    <a:cubicBezTo>
                      <a:pt x="31544" y="46774"/>
                      <a:pt x="32845" y="45483"/>
                      <a:pt x="33821" y="44193"/>
                    </a:cubicBezTo>
                    <a:cubicBezTo>
                      <a:pt x="34471" y="42580"/>
                      <a:pt x="34796" y="40967"/>
                      <a:pt x="34146" y="39354"/>
                    </a:cubicBezTo>
                    <a:cubicBezTo>
                      <a:pt x="33821" y="38064"/>
                      <a:pt x="32845" y="36451"/>
                      <a:pt x="31219" y="35806"/>
                    </a:cubicBezTo>
                    <a:cubicBezTo>
                      <a:pt x="29918" y="35161"/>
                      <a:pt x="28292" y="34838"/>
                      <a:pt x="26666" y="35161"/>
                    </a:cubicBezTo>
                    <a:lnTo>
                      <a:pt x="24390" y="33870"/>
                    </a:lnTo>
                    <a:lnTo>
                      <a:pt x="24390" y="23225"/>
                    </a:lnTo>
                    <a:lnTo>
                      <a:pt x="47154" y="10000"/>
                    </a:lnTo>
                    <a:lnTo>
                      <a:pt x="55609" y="14838"/>
                    </a:lnTo>
                    <a:lnTo>
                      <a:pt x="55609" y="57419"/>
                    </a:lnTo>
                    <a:lnTo>
                      <a:pt x="54634" y="57419"/>
                    </a:lnTo>
                    <a:cubicBezTo>
                      <a:pt x="53333" y="56451"/>
                      <a:pt x="52032" y="55806"/>
                      <a:pt x="50406" y="55806"/>
                    </a:cubicBezTo>
                    <a:cubicBezTo>
                      <a:pt x="46829" y="55806"/>
                      <a:pt x="44227" y="58387"/>
                      <a:pt x="44227" y="61935"/>
                    </a:cubicBezTo>
                    <a:cubicBezTo>
                      <a:pt x="44227" y="65161"/>
                      <a:pt x="46504" y="67741"/>
                      <a:pt x="49430" y="68064"/>
                    </a:cubicBezTo>
                    <a:lnTo>
                      <a:pt x="51056" y="68064"/>
                    </a:lnTo>
                    <a:lnTo>
                      <a:pt x="51056" y="68064"/>
                    </a:lnTo>
                    <a:cubicBezTo>
                      <a:pt x="52357" y="67741"/>
                      <a:pt x="53658" y="67096"/>
                      <a:pt x="54634" y="66129"/>
                    </a:cubicBezTo>
                    <a:lnTo>
                      <a:pt x="55609" y="66129"/>
                    </a:lnTo>
                    <a:lnTo>
                      <a:pt x="55609" y="105161"/>
                    </a:lnTo>
                    <a:lnTo>
                      <a:pt x="47154" y="110000"/>
                    </a:lnTo>
                    <a:lnTo>
                      <a:pt x="24390" y="97096"/>
                    </a:lnTo>
                    <a:lnTo>
                      <a:pt x="24390" y="88387"/>
                    </a:lnTo>
                    <a:close/>
                    <a:moveTo>
                      <a:pt x="97560" y="79677"/>
                    </a:moveTo>
                    <a:lnTo>
                      <a:pt x="97560" y="79677"/>
                    </a:lnTo>
                    <a:cubicBezTo>
                      <a:pt x="96910" y="78387"/>
                      <a:pt x="96260" y="77096"/>
                      <a:pt x="94959" y="76451"/>
                    </a:cubicBezTo>
                    <a:lnTo>
                      <a:pt x="94959" y="76451"/>
                    </a:lnTo>
                    <a:lnTo>
                      <a:pt x="93658" y="75806"/>
                    </a:lnTo>
                    <a:lnTo>
                      <a:pt x="93658" y="75806"/>
                    </a:lnTo>
                    <a:cubicBezTo>
                      <a:pt x="90731" y="74838"/>
                      <a:pt x="87479" y="76129"/>
                      <a:pt x="86178" y="79032"/>
                    </a:cubicBezTo>
                    <a:cubicBezTo>
                      <a:pt x="84552" y="82258"/>
                      <a:pt x="85853" y="85806"/>
                      <a:pt x="89105" y="87096"/>
                    </a:cubicBezTo>
                    <a:cubicBezTo>
                      <a:pt x="89756" y="87741"/>
                      <a:pt x="90731" y="87741"/>
                      <a:pt x="91707" y="87741"/>
                    </a:cubicBezTo>
                    <a:cubicBezTo>
                      <a:pt x="92357" y="87741"/>
                      <a:pt x="93008" y="87741"/>
                      <a:pt x="93658" y="87419"/>
                    </a:cubicBezTo>
                    <a:lnTo>
                      <a:pt x="95609" y="88387"/>
                    </a:lnTo>
                    <a:lnTo>
                      <a:pt x="95609" y="97096"/>
                    </a:lnTo>
                    <a:lnTo>
                      <a:pt x="72845" y="110000"/>
                    </a:lnTo>
                    <a:lnTo>
                      <a:pt x="64390" y="105161"/>
                    </a:lnTo>
                    <a:lnTo>
                      <a:pt x="64390" y="66129"/>
                    </a:lnTo>
                    <a:lnTo>
                      <a:pt x="65365" y="66129"/>
                    </a:lnTo>
                    <a:cubicBezTo>
                      <a:pt x="66341" y="67419"/>
                      <a:pt x="67967" y="68064"/>
                      <a:pt x="69593" y="68064"/>
                    </a:cubicBezTo>
                    <a:cubicBezTo>
                      <a:pt x="73170" y="68064"/>
                      <a:pt x="75772" y="65161"/>
                      <a:pt x="75772" y="61935"/>
                    </a:cubicBezTo>
                    <a:cubicBezTo>
                      <a:pt x="75772" y="58709"/>
                      <a:pt x="73495" y="56129"/>
                      <a:pt x="70243" y="55806"/>
                    </a:cubicBezTo>
                    <a:lnTo>
                      <a:pt x="68943" y="55806"/>
                    </a:lnTo>
                    <a:lnTo>
                      <a:pt x="68943" y="55806"/>
                    </a:lnTo>
                    <a:cubicBezTo>
                      <a:pt x="67642" y="55806"/>
                      <a:pt x="66341" y="56451"/>
                      <a:pt x="65365" y="57419"/>
                    </a:cubicBezTo>
                    <a:lnTo>
                      <a:pt x="64390" y="57419"/>
                    </a:lnTo>
                    <a:lnTo>
                      <a:pt x="64390" y="14838"/>
                    </a:lnTo>
                    <a:lnTo>
                      <a:pt x="72845" y="10000"/>
                    </a:lnTo>
                    <a:lnTo>
                      <a:pt x="95609" y="23225"/>
                    </a:lnTo>
                    <a:lnTo>
                      <a:pt x="95609" y="33870"/>
                    </a:lnTo>
                    <a:lnTo>
                      <a:pt x="93333" y="35161"/>
                    </a:lnTo>
                    <a:cubicBezTo>
                      <a:pt x="92032" y="34838"/>
                      <a:pt x="90731" y="34838"/>
                      <a:pt x="89756" y="35483"/>
                    </a:cubicBezTo>
                    <a:cubicBezTo>
                      <a:pt x="89430" y="35483"/>
                      <a:pt x="89430" y="35483"/>
                      <a:pt x="89105" y="35483"/>
                    </a:cubicBezTo>
                    <a:lnTo>
                      <a:pt x="89105" y="35483"/>
                    </a:lnTo>
                    <a:lnTo>
                      <a:pt x="88780" y="35806"/>
                    </a:lnTo>
                    <a:cubicBezTo>
                      <a:pt x="88780" y="35806"/>
                      <a:pt x="88780" y="35806"/>
                      <a:pt x="88455" y="35806"/>
                    </a:cubicBezTo>
                    <a:cubicBezTo>
                      <a:pt x="88455" y="35806"/>
                      <a:pt x="88455" y="35806"/>
                      <a:pt x="88455" y="35806"/>
                    </a:cubicBezTo>
                    <a:lnTo>
                      <a:pt x="88130" y="36129"/>
                    </a:lnTo>
                    <a:lnTo>
                      <a:pt x="88130" y="36129"/>
                    </a:lnTo>
                    <a:cubicBezTo>
                      <a:pt x="87804" y="36129"/>
                      <a:pt x="87804" y="36451"/>
                      <a:pt x="87804" y="36451"/>
                    </a:cubicBezTo>
                    <a:cubicBezTo>
                      <a:pt x="86829" y="37096"/>
                      <a:pt x="85853" y="38387"/>
                      <a:pt x="85528" y="39354"/>
                    </a:cubicBezTo>
                    <a:cubicBezTo>
                      <a:pt x="85203" y="40967"/>
                      <a:pt x="85528" y="42580"/>
                      <a:pt x="86178" y="44193"/>
                    </a:cubicBezTo>
                    <a:cubicBezTo>
                      <a:pt x="86829" y="45483"/>
                      <a:pt x="88455" y="46774"/>
                      <a:pt x="89756" y="47096"/>
                    </a:cubicBezTo>
                    <a:cubicBezTo>
                      <a:pt x="90406" y="47096"/>
                      <a:pt x="91056" y="47419"/>
                      <a:pt x="91707" y="47419"/>
                    </a:cubicBezTo>
                    <a:cubicBezTo>
                      <a:pt x="92682" y="47419"/>
                      <a:pt x="93658" y="47096"/>
                      <a:pt x="94634" y="46451"/>
                    </a:cubicBezTo>
                    <a:cubicBezTo>
                      <a:pt x="95934" y="45806"/>
                      <a:pt x="96910" y="44516"/>
                      <a:pt x="97560" y="42903"/>
                    </a:cubicBezTo>
                    <a:lnTo>
                      <a:pt x="99837" y="41612"/>
                    </a:lnTo>
                    <a:lnTo>
                      <a:pt x="111219" y="48064"/>
                    </a:lnTo>
                    <a:lnTo>
                      <a:pt x="111219" y="57419"/>
                    </a:lnTo>
                    <a:lnTo>
                      <a:pt x="110243" y="57419"/>
                    </a:lnTo>
                    <a:cubicBezTo>
                      <a:pt x="109268" y="56451"/>
                      <a:pt x="108292" y="55806"/>
                      <a:pt x="106666" y="55806"/>
                    </a:cubicBezTo>
                    <a:lnTo>
                      <a:pt x="105365" y="55806"/>
                    </a:lnTo>
                    <a:lnTo>
                      <a:pt x="105365" y="55806"/>
                    </a:lnTo>
                    <a:cubicBezTo>
                      <a:pt x="102439" y="56129"/>
                      <a:pt x="99837" y="58709"/>
                      <a:pt x="99837" y="61935"/>
                    </a:cubicBezTo>
                    <a:cubicBezTo>
                      <a:pt x="99837" y="65161"/>
                      <a:pt x="102764" y="68064"/>
                      <a:pt x="106016" y="68064"/>
                    </a:cubicBezTo>
                    <a:cubicBezTo>
                      <a:pt x="107642" y="68064"/>
                      <a:pt x="109268" y="67419"/>
                      <a:pt x="110569" y="66129"/>
                    </a:cubicBezTo>
                    <a:lnTo>
                      <a:pt x="111219" y="66129"/>
                    </a:lnTo>
                    <a:lnTo>
                      <a:pt x="111219" y="74193"/>
                    </a:lnTo>
                    <a:lnTo>
                      <a:pt x="99837" y="80645"/>
                    </a:lnTo>
                    <a:lnTo>
                      <a:pt x="97560" y="79677"/>
                    </a:lnTo>
                    <a:close/>
                    <a:moveTo>
                      <a:pt x="104390" y="34193"/>
                    </a:moveTo>
                    <a:lnTo>
                      <a:pt x="104390" y="34193"/>
                    </a:lnTo>
                    <a:lnTo>
                      <a:pt x="104390" y="18064"/>
                    </a:lnTo>
                    <a:lnTo>
                      <a:pt x="72845" y="0"/>
                    </a:lnTo>
                    <a:lnTo>
                      <a:pt x="59837" y="7419"/>
                    </a:lnTo>
                    <a:lnTo>
                      <a:pt x="47154" y="0"/>
                    </a:lnTo>
                    <a:lnTo>
                      <a:pt x="15609" y="18064"/>
                    </a:lnTo>
                    <a:lnTo>
                      <a:pt x="15609" y="34193"/>
                    </a:lnTo>
                    <a:lnTo>
                      <a:pt x="0" y="42903"/>
                    </a:lnTo>
                    <a:lnTo>
                      <a:pt x="0" y="79354"/>
                    </a:lnTo>
                    <a:lnTo>
                      <a:pt x="15609" y="88064"/>
                    </a:lnTo>
                    <a:lnTo>
                      <a:pt x="15609" y="101935"/>
                    </a:lnTo>
                    <a:lnTo>
                      <a:pt x="47154" y="120000"/>
                    </a:lnTo>
                    <a:lnTo>
                      <a:pt x="59837" y="112580"/>
                    </a:lnTo>
                    <a:lnTo>
                      <a:pt x="72845" y="120000"/>
                    </a:lnTo>
                    <a:lnTo>
                      <a:pt x="104390" y="101935"/>
                    </a:lnTo>
                    <a:lnTo>
                      <a:pt x="104390" y="88064"/>
                    </a:lnTo>
                    <a:lnTo>
                      <a:pt x="120000" y="79354"/>
                    </a:lnTo>
                    <a:lnTo>
                      <a:pt x="120000" y="42903"/>
                    </a:lnTo>
                    <a:lnTo>
                      <a:pt x="104390" y="34193"/>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54" name="Google Shape;3554;p455"/>
              <p:cNvSpPr/>
              <p:nvPr/>
            </p:nvSpPr>
            <p:spPr>
              <a:xfrm>
                <a:off x="3061716" y="2813662"/>
                <a:ext cx="57900" cy="234300"/>
              </a:xfrm>
              <a:custGeom>
                <a:avLst/>
                <a:gdLst/>
                <a:ahLst/>
                <a:cxnLst/>
                <a:rect l="l" t="t" r="r" b="b"/>
                <a:pathLst>
                  <a:path w="120000" h="120000" extrusionOk="0">
                    <a:moveTo>
                      <a:pt x="53114" y="18313"/>
                    </a:moveTo>
                    <a:lnTo>
                      <a:pt x="53114" y="18313"/>
                    </a:lnTo>
                    <a:cubicBezTo>
                      <a:pt x="53114" y="18313"/>
                      <a:pt x="55081" y="18313"/>
                      <a:pt x="57049" y="18313"/>
                    </a:cubicBezTo>
                    <a:cubicBezTo>
                      <a:pt x="64918" y="18313"/>
                      <a:pt x="72786" y="17831"/>
                      <a:pt x="78688" y="16385"/>
                    </a:cubicBezTo>
                    <a:cubicBezTo>
                      <a:pt x="86557" y="14939"/>
                      <a:pt x="92459" y="13012"/>
                      <a:pt x="92459" y="10602"/>
                    </a:cubicBezTo>
                    <a:cubicBezTo>
                      <a:pt x="94426" y="8192"/>
                      <a:pt x="92459" y="5783"/>
                      <a:pt x="84590" y="3855"/>
                    </a:cubicBezTo>
                    <a:cubicBezTo>
                      <a:pt x="78688" y="1927"/>
                      <a:pt x="70819" y="481"/>
                      <a:pt x="60983" y="0"/>
                    </a:cubicBezTo>
                    <a:cubicBezTo>
                      <a:pt x="53114" y="0"/>
                      <a:pt x="43278" y="481"/>
                      <a:pt x="37377" y="1445"/>
                    </a:cubicBezTo>
                    <a:lnTo>
                      <a:pt x="37377" y="1445"/>
                    </a:lnTo>
                    <a:lnTo>
                      <a:pt x="29508" y="2409"/>
                    </a:lnTo>
                    <a:lnTo>
                      <a:pt x="29508" y="2409"/>
                    </a:lnTo>
                    <a:cubicBezTo>
                      <a:pt x="23606" y="3855"/>
                      <a:pt x="19672" y="5783"/>
                      <a:pt x="19672" y="8192"/>
                    </a:cubicBezTo>
                    <a:lnTo>
                      <a:pt x="0" y="11566"/>
                    </a:lnTo>
                    <a:lnTo>
                      <a:pt x="0" y="41445"/>
                    </a:lnTo>
                    <a:lnTo>
                      <a:pt x="66885" y="52530"/>
                    </a:lnTo>
                    <a:lnTo>
                      <a:pt x="66885" y="67951"/>
                    </a:lnTo>
                    <a:lnTo>
                      <a:pt x="0" y="75180"/>
                    </a:lnTo>
                    <a:lnTo>
                      <a:pt x="0" y="106024"/>
                    </a:lnTo>
                    <a:lnTo>
                      <a:pt x="21639" y="110843"/>
                    </a:lnTo>
                    <a:cubicBezTo>
                      <a:pt x="21639" y="112771"/>
                      <a:pt x="23606" y="114216"/>
                      <a:pt x="27540" y="116144"/>
                    </a:cubicBezTo>
                    <a:cubicBezTo>
                      <a:pt x="27540" y="116144"/>
                      <a:pt x="29508" y="116144"/>
                      <a:pt x="29508" y="116626"/>
                    </a:cubicBezTo>
                    <a:lnTo>
                      <a:pt x="29508" y="116626"/>
                    </a:lnTo>
                    <a:lnTo>
                      <a:pt x="31475" y="117108"/>
                    </a:lnTo>
                    <a:cubicBezTo>
                      <a:pt x="31475" y="117108"/>
                      <a:pt x="31475" y="117108"/>
                      <a:pt x="31475" y="117108"/>
                    </a:cubicBezTo>
                    <a:lnTo>
                      <a:pt x="31475" y="117108"/>
                    </a:lnTo>
                    <a:cubicBezTo>
                      <a:pt x="31475" y="117108"/>
                      <a:pt x="33442" y="117108"/>
                      <a:pt x="33442" y="117590"/>
                    </a:cubicBezTo>
                    <a:lnTo>
                      <a:pt x="35409" y="118072"/>
                    </a:lnTo>
                    <a:lnTo>
                      <a:pt x="35409" y="118072"/>
                    </a:lnTo>
                    <a:cubicBezTo>
                      <a:pt x="35409" y="118072"/>
                      <a:pt x="37377" y="118072"/>
                      <a:pt x="37377" y="118072"/>
                    </a:cubicBezTo>
                    <a:cubicBezTo>
                      <a:pt x="43278" y="119036"/>
                      <a:pt x="51147" y="120000"/>
                      <a:pt x="57049" y="120000"/>
                    </a:cubicBezTo>
                    <a:cubicBezTo>
                      <a:pt x="66885" y="120000"/>
                      <a:pt x="76721" y="119036"/>
                      <a:pt x="84590" y="117108"/>
                    </a:cubicBezTo>
                    <a:cubicBezTo>
                      <a:pt x="98360" y="113253"/>
                      <a:pt x="98360" y="107469"/>
                      <a:pt x="82622" y="104096"/>
                    </a:cubicBezTo>
                    <a:cubicBezTo>
                      <a:pt x="76721" y="102168"/>
                      <a:pt x="66885" y="101686"/>
                      <a:pt x="57049" y="101686"/>
                    </a:cubicBezTo>
                    <a:lnTo>
                      <a:pt x="53114" y="100240"/>
                    </a:lnTo>
                    <a:lnTo>
                      <a:pt x="53114" y="83855"/>
                    </a:lnTo>
                    <a:lnTo>
                      <a:pt x="120000" y="76144"/>
                    </a:lnTo>
                    <a:lnTo>
                      <a:pt x="120000" y="45301"/>
                    </a:lnTo>
                    <a:lnTo>
                      <a:pt x="53114" y="34216"/>
                    </a:lnTo>
                    <a:lnTo>
                      <a:pt x="53114" y="18313"/>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grpSp>
        <p:nvGrpSpPr>
          <p:cNvPr id="9" name="Group 8">
            <a:extLst>
              <a:ext uri="{FF2B5EF4-FFF2-40B4-BE49-F238E27FC236}">
                <a16:creationId xmlns="" xmlns:a16="http://schemas.microsoft.com/office/drawing/2014/main" id="{53AC5A93-7AFC-1544-BF61-ECE1184F06F4}"/>
              </a:ext>
            </a:extLst>
          </p:cNvPr>
          <p:cNvGrpSpPr/>
          <p:nvPr/>
        </p:nvGrpSpPr>
        <p:grpSpPr>
          <a:xfrm>
            <a:off x="262577" y="3226790"/>
            <a:ext cx="1882200" cy="1701735"/>
            <a:chOff x="262577" y="3226790"/>
            <a:chExt cx="1882200" cy="1701735"/>
          </a:xfrm>
        </p:grpSpPr>
        <p:sp>
          <p:nvSpPr>
            <p:cNvPr id="3548" name="Google Shape;3548;p455"/>
            <p:cNvSpPr txBox="1"/>
            <p:nvPr/>
          </p:nvSpPr>
          <p:spPr>
            <a:xfrm>
              <a:off x="262577" y="3587825"/>
              <a:ext cx="1882200" cy="1340700"/>
            </a:xfrm>
            <a:prstGeom prst="rect">
              <a:avLst/>
            </a:prstGeom>
            <a:noFill/>
            <a:ln>
              <a:noFill/>
            </a:ln>
          </p:spPr>
          <p:txBody>
            <a:bodyPr spcFirstLastPara="1" wrap="square" lIns="91425" tIns="0" rIns="0" bIns="0" anchor="t" anchorCtr="0">
              <a:noAutofit/>
            </a:bodyPr>
            <a:lstStyle/>
            <a:p>
              <a:pPr marL="0" lvl="0" indent="0" algn="l" rtl="0">
                <a:lnSpc>
                  <a:spcPct val="110000"/>
                </a:lnSpc>
                <a:spcBef>
                  <a:spcPts val="0"/>
                </a:spcBef>
                <a:spcAft>
                  <a:spcPts val="0"/>
                </a:spcAft>
                <a:buClr>
                  <a:schemeClr val="lt2"/>
                </a:buClr>
                <a:buSzPts val="400"/>
                <a:buFont typeface="Arial"/>
                <a:buNone/>
              </a:pPr>
              <a:r>
                <a:rPr lang="en-US" sz="1600">
                  <a:solidFill>
                    <a:schemeClr val="dk2"/>
                  </a:solidFill>
                  <a:latin typeface="Georgia"/>
                  <a:ea typeface="Georgia"/>
                  <a:cs typeface="Georgia"/>
                  <a:sym typeface="Georgia"/>
                </a:rPr>
                <a:t>Simulation &amp; RL</a:t>
              </a:r>
              <a:endParaRPr sz="160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a:solidFill>
                    <a:srgbClr val="7C7C7B"/>
                  </a:solidFill>
                </a:rPr>
                <a:t>Testing various scenarios in models of real-world processes and finding optimal strategies under those scenarios</a:t>
              </a:r>
              <a:endParaRPr sz="1200" b="0" i="0" u="none" strike="noStrike" cap="none">
                <a:solidFill>
                  <a:srgbClr val="333332"/>
                </a:solidFill>
                <a:latin typeface="Georgia"/>
                <a:ea typeface="Georgia"/>
                <a:cs typeface="Georgia"/>
                <a:sym typeface="Georgia"/>
              </a:endParaRPr>
            </a:p>
          </p:txBody>
        </p:sp>
        <p:grpSp>
          <p:nvGrpSpPr>
            <p:cNvPr id="3555" name="Google Shape;3555;p455"/>
            <p:cNvGrpSpPr/>
            <p:nvPr/>
          </p:nvGrpSpPr>
          <p:grpSpPr>
            <a:xfrm>
              <a:off x="399407" y="3226790"/>
              <a:ext cx="323096" cy="300959"/>
              <a:chOff x="7070644" y="3336203"/>
              <a:chExt cx="419932" cy="350400"/>
            </a:xfrm>
          </p:grpSpPr>
          <p:sp>
            <p:nvSpPr>
              <p:cNvPr id="3556" name="Google Shape;3556;p455"/>
              <p:cNvSpPr/>
              <p:nvPr/>
            </p:nvSpPr>
            <p:spPr>
              <a:xfrm>
                <a:off x="7070644" y="3336203"/>
                <a:ext cx="30000" cy="350400"/>
              </a:xfrm>
              <a:custGeom>
                <a:avLst/>
                <a:gdLst/>
                <a:ahLst/>
                <a:cxnLst/>
                <a:rect l="l" t="t" r="r" b="b"/>
                <a:pathLst>
                  <a:path w="120000" h="120000" extrusionOk="0">
                    <a:moveTo>
                      <a:pt x="0" y="120000"/>
                    </a:moveTo>
                    <a:lnTo>
                      <a:pt x="0" y="120000"/>
                    </a:lnTo>
                    <a:lnTo>
                      <a:pt x="120000" y="120000"/>
                    </a:lnTo>
                    <a:lnTo>
                      <a:pt x="120000" y="0"/>
                    </a:lnTo>
                    <a:lnTo>
                      <a:pt x="0" y="0"/>
                    </a:lnTo>
                    <a:lnTo>
                      <a:pt x="0" y="120000"/>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57" name="Google Shape;3557;p455"/>
              <p:cNvSpPr/>
              <p:nvPr/>
            </p:nvSpPr>
            <p:spPr>
              <a:xfrm>
                <a:off x="7462376" y="3336203"/>
                <a:ext cx="28200" cy="350400"/>
              </a:xfrm>
              <a:custGeom>
                <a:avLst/>
                <a:gdLst/>
                <a:ahLst/>
                <a:cxnLst/>
                <a:rect l="l" t="t" r="r" b="b"/>
                <a:pathLst>
                  <a:path w="120000" h="120000" extrusionOk="0">
                    <a:moveTo>
                      <a:pt x="0" y="120000"/>
                    </a:moveTo>
                    <a:lnTo>
                      <a:pt x="0" y="120000"/>
                    </a:lnTo>
                    <a:lnTo>
                      <a:pt x="120000" y="120000"/>
                    </a:lnTo>
                    <a:lnTo>
                      <a:pt x="120000" y="0"/>
                    </a:lnTo>
                    <a:lnTo>
                      <a:pt x="0" y="0"/>
                    </a:lnTo>
                    <a:lnTo>
                      <a:pt x="0" y="120000"/>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58" name="Google Shape;3558;p455"/>
              <p:cNvSpPr/>
              <p:nvPr/>
            </p:nvSpPr>
            <p:spPr>
              <a:xfrm>
                <a:off x="7091361" y="3569735"/>
                <a:ext cx="386100" cy="96000"/>
              </a:xfrm>
              <a:custGeom>
                <a:avLst/>
                <a:gdLst/>
                <a:ahLst/>
                <a:cxnLst/>
                <a:rect l="l" t="t" r="r" b="b"/>
                <a:pathLst>
                  <a:path w="120000" h="120000" extrusionOk="0">
                    <a:moveTo>
                      <a:pt x="54352" y="81428"/>
                    </a:moveTo>
                    <a:lnTo>
                      <a:pt x="54352" y="81428"/>
                    </a:lnTo>
                    <a:cubicBezTo>
                      <a:pt x="51176" y="81428"/>
                      <a:pt x="48705" y="71428"/>
                      <a:pt x="48705" y="60000"/>
                    </a:cubicBezTo>
                    <a:cubicBezTo>
                      <a:pt x="48705" y="47142"/>
                      <a:pt x="51176" y="37142"/>
                      <a:pt x="54352" y="37142"/>
                    </a:cubicBezTo>
                    <a:cubicBezTo>
                      <a:pt x="57529" y="37142"/>
                      <a:pt x="60000" y="47142"/>
                      <a:pt x="60000" y="60000"/>
                    </a:cubicBezTo>
                    <a:cubicBezTo>
                      <a:pt x="60000" y="71428"/>
                      <a:pt x="57529" y="81428"/>
                      <a:pt x="54352" y="81428"/>
                    </a:cubicBezTo>
                    <a:close/>
                    <a:moveTo>
                      <a:pt x="24705" y="81428"/>
                    </a:moveTo>
                    <a:lnTo>
                      <a:pt x="24705" y="81428"/>
                    </a:lnTo>
                    <a:cubicBezTo>
                      <a:pt x="21882" y="81428"/>
                      <a:pt x="19411" y="71428"/>
                      <a:pt x="19411" y="60000"/>
                    </a:cubicBezTo>
                    <a:cubicBezTo>
                      <a:pt x="19411" y="47142"/>
                      <a:pt x="21882" y="37142"/>
                      <a:pt x="24705" y="37142"/>
                    </a:cubicBezTo>
                    <a:cubicBezTo>
                      <a:pt x="27882" y="37142"/>
                      <a:pt x="30352" y="47142"/>
                      <a:pt x="30352" y="60000"/>
                    </a:cubicBezTo>
                    <a:cubicBezTo>
                      <a:pt x="30352" y="71428"/>
                      <a:pt x="27882" y="81428"/>
                      <a:pt x="24705" y="81428"/>
                    </a:cubicBezTo>
                    <a:close/>
                    <a:moveTo>
                      <a:pt x="54352" y="0"/>
                    </a:moveTo>
                    <a:lnTo>
                      <a:pt x="54352" y="0"/>
                    </a:lnTo>
                    <a:cubicBezTo>
                      <a:pt x="47647" y="0"/>
                      <a:pt x="42352" y="17142"/>
                      <a:pt x="40235" y="41428"/>
                    </a:cubicBezTo>
                    <a:lnTo>
                      <a:pt x="38823" y="41428"/>
                    </a:lnTo>
                    <a:cubicBezTo>
                      <a:pt x="36705" y="17142"/>
                      <a:pt x="31411" y="0"/>
                      <a:pt x="24705" y="0"/>
                    </a:cubicBezTo>
                    <a:cubicBezTo>
                      <a:pt x="18352" y="0"/>
                      <a:pt x="12705" y="17142"/>
                      <a:pt x="10588" y="41428"/>
                    </a:cubicBezTo>
                    <a:lnTo>
                      <a:pt x="0" y="41428"/>
                    </a:lnTo>
                    <a:lnTo>
                      <a:pt x="0" y="78571"/>
                    </a:lnTo>
                    <a:lnTo>
                      <a:pt x="10588" y="78571"/>
                    </a:lnTo>
                    <a:cubicBezTo>
                      <a:pt x="12705" y="101428"/>
                      <a:pt x="18352" y="120000"/>
                      <a:pt x="24705" y="120000"/>
                    </a:cubicBezTo>
                    <a:cubicBezTo>
                      <a:pt x="31411" y="120000"/>
                      <a:pt x="36705" y="101428"/>
                      <a:pt x="38823" y="78571"/>
                    </a:cubicBezTo>
                    <a:lnTo>
                      <a:pt x="40235" y="78571"/>
                    </a:lnTo>
                    <a:cubicBezTo>
                      <a:pt x="42352" y="101428"/>
                      <a:pt x="47647" y="120000"/>
                      <a:pt x="54352" y="120000"/>
                    </a:cubicBezTo>
                    <a:cubicBezTo>
                      <a:pt x="60705" y="120000"/>
                      <a:pt x="66352" y="101428"/>
                      <a:pt x="68470" y="78571"/>
                    </a:cubicBezTo>
                    <a:lnTo>
                      <a:pt x="120000" y="78571"/>
                    </a:lnTo>
                    <a:lnTo>
                      <a:pt x="120000" y="41428"/>
                    </a:lnTo>
                    <a:lnTo>
                      <a:pt x="68470" y="41428"/>
                    </a:lnTo>
                    <a:cubicBezTo>
                      <a:pt x="66352" y="17142"/>
                      <a:pt x="60705" y="0"/>
                      <a:pt x="54352"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59" name="Google Shape;3559;p455"/>
              <p:cNvSpPr/>
              <p:nvPr/>
            </p:nvSpPr>
            <p:spPr>
              <a:xfrm>
                <a:off x="7091361" y="3462386"/>
                <a:ext cx="386100" cy="96000"/>
              </a:xfrm>
              <a:custGeom>
                <a:avLst/>
                <a:gdLst/>
                <a:ahLst/>
                <a:cxnLst/>
                <a:rect l="l" t="t" r="r" b="b"/>
                <a:pathLst>
                  <a:path w="120000" h="120000" extrusionOk="0">
                    <a:moveTo>
                      <a:pt x="94941" y="82857"/>
                    </a:moveTo>
                    <a:lnTo>
                      <a:pt x="94941" y="82857"/>
                    </a:lnTo>
                    <a:cubicBezTo>
                      <a:pt x="91764" y="82857"/>
                      <a:pt x="89294" y="72857"/>
                      <a:pt x="89294" y="60000"/>
                    </a:cubicBezTo>
                    <a:cubicBezTo>
                      <a:pt x="89294" y="48571"/>
                      <a:pt x="91764" y="37142"/>
                      <a:pt x="94941" y="37142"/>
                    </a:cubicBezTo>
                    <a:cubicBezTo>
                      <a:pt x="98117" y="37142"/>
                      <a:pt x="100588" y="48571"/>
                      <a:pt x="100588" y="60000"/>
                    </a:cubicBezTo>
                    <a:cubicBezTo>
                      <a:pt x="100588" y="72857"/>
                      <a:pt x="98117" y="82857"/>
                      <a:pt x="94941" y="82857"/>
                    </a:cubicBezTo>
                    <a:close/>
                    <a:moveTo>
                      <a:pt x="65294" y="82857"/>
                    </a:moveTo>
                    <a:lnTo>
                      <a:pt x="65294" y="82857"/>
                    </a:lnTo>
                    <a:cubicBezTo>
                      <a:pt x="62470" y="82857"/>
                      <a:pt x="60000" y="72857"/>
                      <a:pt x="60000" y="60000"/>
                    </a:cubicBezTo>
                    <a:cubicBezTo>
                      <a:pt x="60000" y="48571"/>
                      <a:pt x="62470" y="37142"/>
                      <a:pt x="65294" y="37142"/>
                    </a:cubicBezTo>
                    <a:cubicBezTo>
                      <a:pt x="68470" y="37142"/>
                      <a:pt x="70941" y="48571"/>
                      <a:pt x="70941" y="60000"/>
                    </a:cubicBezTo>
                    <a:cubicBezTo>
                      <a:pt x="70941" y="72857"/>
                      <a:pt x="68470" y="82857"/>
                      <a:pt x="65294" y="82857"/>
                    </a:cubicBezTo>
                    <a:close/>
                    <a:moveTo>
                      <a:pt x="94941" y="0"/>
                    </a:moveTo>
                    <a:lnTo>
                      <a:pt x="94941" y="0"/>
                    </a:lnTo>
                    <a:cubicBezTo>
                      <a:pt x="88588" y="0"/>
                      <a:pt x="82941" y="17142"/>
                      <a:pt x="80823" y="41428"/>
                    </a:cubicBezTo>
                    <a:lnTo>
                      <a:pt x="79411" y="41428"/>
                    </a:lnTo>
                    <a:cubicBezTo>
                      <a:pt x="77647" y="17142"/>
                      <a:pt x="72000" y="0"/>
                      <a:pt x="65294" y="0"/>
                    </a:cubicBezTo>
                    <a:cubicBezTo>
                      <a:pt x="58941" y="0"/>
                      <a:pt x="53294" y="17142"/>
                      <a:pt x="51529" y="41428"/>
                    </a:cubicBezTo>
                    <a:lnTo>
                      <a:pt x="0" y="41428"/>
                    </a:lnTo>
                    <a:lnTo>
                      <a:pt x="0" y="78571"/>
                    </a:lnTo>
                    <a:lnTo>
                      <a:pt x="51529" y="78571"/>
                    </a:lnTo>
                    <a:cubicBezTo>
                      <a:pt x="53294" y="102857"/>
                      <a:pt x="58941" y="120000"/>
                      <a:pt x="65294" y="120000"/>
                    </a:cubicBezTo>
                    <a:cubicBezTo>
                      <a:pt x="72000" y="120000"/>
                      <a:pt x="77647" y="102857"/>
                      <a:pt x="79411" y="78571"/>
                    </a:cubicBezTo>
                    <a:lnTo>
                      <a:pt x="80823" y="78571"/>
                    </a:lnTo>
                    <a:cubicBezTo>
                      <a:pt x="82941" y="102857"/>
                      <a:pt x="88588" y="120000"/>
                      <a:pt x="94941" y="120000"/>
                    </a:cubicBezTo>
                    <a:cubicBezTo>
                      <a:pt x="101647" y="120000"/>
                      <a:pt x="106941" y="102857"/>
                      <a:pt x="109058" y="78571"/>
                    </a:cubicBezTo>
                    <a:lnTo>
                      <a:pt x="120000" y="78571"/>
                    </a:lnTo>
                    <a:lnTo>
                      <a:pt x="120000" y="41428"/>
                    </a:lnTo>
                    <a:lnTo>
                      <a:pt x="109058" y="41428"/>
                    </a:lnTo>
                    <a:cubicBezTo>
                      <a:pt x="106941" y="17142"/>
                      <a:pt x="101647" y="0"/>
                      <a:pt x="94941"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60" name="Google Shape;3560;p455"/>
              <p:cNvSpPr/>
              <p:nvPr/>
            </p:nvSpPr>
            <p:spPr>
              <a:xfrm>
                <a:off x="7091361" y="3356919"/>
                <a:ext cx="386100" cy="94200"/>
              </a:xfrm>
              <a:custGeom>
                <a:avLst/>
                <a:gdLst/>
                <a:ahLst/>
                <a:cxnLst/>
                <a:rect l="l" t="t" r="r" b="b"/>
                <a:pathLst>
                  <a:path w="120000" h="120000" extrusionOk="0">
                    <a:moveTo>
                      <a:pt x="54352" y="82857"/>
                    </a:moveTo>
                    <a:lnTo>
                      <a:pt x="54352" y="82857"/>
                    </a:lnTo>
                    <a:cubicBezTo>
                      <a:pt x="51176" y="82857"/>
                      <a:pt x="48705" y="72857"/>
                      <a:pt x="48705" y="60000"/>
                    </a:cubicBezTo>
                    <a:cubicBezTo>
                      <a:pt x="48705" y="47142"/>
                      <a:pt x="51176" y="37142"/>
                      <a:pt x="54352" y="37142"/>
                    </a:cubicBezTo>
                    <a:cubicBezTo>
                      <a:pt x="57529" y="37142"/>
                      <a:pt x="60000" y="47142"/>
                      <a:pt x="60000" y="60000"/>
                    </a:cubicBezTo>
                    <a:cubicBezTo>
                      <a:pt x="60000" y="72857"/>
                      <a:pt x="57529" y="82857"/>
                      <a:pt x="54352" y="82857"/>
                    </a:cubicBezTo>
                    <a:close/>
                    <a:moveTo>
                      <a:pt x="24705" y="82857"/>
                    </a:moveTo>
                    <a:lnTo>
                      <a:pt x="24705" y="82857"/>
                    </a:lnTo>
                    <a:cubicBezTo>
                      <a:pt x="21882" y="82857"/>
                      <a:pt x="19411" y="72857"/>
                      <a:pt x="19411" y="60000"/>
                    </a:cubicBezTo>
                    <a:cubicBezTo>
                      <a:pt x="19411" y="47142"/>
                      <a:pt x="21882" y="37142"/>
                      <a:pt x="24705" y="37142"/>
                    </a:cubicBezTo>
                    <a:cubicBezTo>
                      <a:pt x="27882" y="37142"/>
                      <a:pt x="30352" y="47142"/>
                      <a:pt x="30352" y="60000"/>
                    </a:cubicBezTo>
                    <a:cubicBezTo>
                      <a:pt x="30352" y="72857"/>
                      <a:pt x="27882" y="82857"/>
                      <a:pt x="24705" y="82857"/>
                    </a:cubicBezTo>
                    <a:close/>
                    <a:moveTo>
                      <a:pt x="68470" y="41428"/>
                    </a:moveTo>
                    <a:lnTo>
                      <a:pt x="68470" y="41428"/>
                    </a:lnTo>
                    <a:cubicBezTo>
                      <a:pt x="66352" y="17142"/>
                      <a:pt x="60705" y="0"/>
                      <a:pt x="54352" y="0"/>
                    </a:cubicBezTo>
                    <a:cubicBezTo>
                      <a:pt x="47647" y="0"/>
                      <a:pt x="42352" y="17142"/>
                      <a:pt x="40235" y="41428"/>
                    </a:cubicBezTo>
                    <a:lnTo>
                      <a:pt x="38823" y="41428"/>
                    </a:lnTo>
                    <a:cubicBezTo>
                      <a:pt x="36705" y="17142"/>
                      <a:pt x="31411" y="0"/>
                      <a:pt x="24705" y="0"/>
                    </a:cubicBezTo>
                    <a:cubicBezTo>
                      <a:pt x="18352" y="0"/>
                      <a:pt x="12705" y="17142"/>
                      <a:pt x="10588" y="41428"/>
                    </a:cubicBezTo>
                    <a:lnTo>
                      <a:pt x="0" y="41428"/>
                    </a:lnTo>
                    <a:lnTo>
                      <a:pt x="0" y="78571"/>
                    </a:lnTo>
                    <a:lnTo>
                      <a:pt x="10588" y="78571"/>
                    </a:lnTo>
                    <a:cubicBezTo>
                      <a:pt x="12705" y="102857"/>
                      <a:pt x="18352" y="120000"/>
                      <a:pt x="24705" y="120000"/>
                    </a:cubicBezTo>
                    <a:cubicBezTo>
                      <a:pt x="31411" y="120000"/>
                      <a:pt x="36705" y="102857"/>
                      <a:pt x="38823" y="78571"/>
                    </a:cubicBezTo>
                    <a:lnTo>
                      <a:pt x="40235" y="78571"/>
                    </a:lnTo>
                    <a:cubicBezTo>
                      <a:pt x="42352" y="102857"/>
                      <a:pt x="47647" y="120000"/>
                      <a:pt x="54352" y="120000"/>
                    </a:cubicBezTo>
                    <a:cubicBezTo>
                      <a:pt x="60705" y="120000"/>
                      <a:pt x="66352" y="102857"/>
                      <a:pt x="68470" y="78571"/>
                    </a:cubicBezTo>
                    <a:lnTo>
                      <a:pt x="120000" y="78571"/>
                    </a:lnTo>
                    <a:lnTo>
                      <a:pt x="120000" y="41428"/>
                    </a:lnTo>
                    <a:lnTo>
                      <a:pt x="68470" y="41428"/>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grpSp>
        <p:nvGrpSpPr>
          <p:cNvPr id="4" name="Group 3">
            <a:extLst>
              <a:ext uri="{FF2B5EF4-FFF2-40B4-BE49-F238E27FC236}">
                <a16:creationId xmlns="" xmlns:a16="http://schemas.microsoft.com/office/drawing/2014/main" id="{6ACF20BC-53A7-1742-82DB-5A7C00F4F514}"/>
              </a:ext>
            </a:extLst>
          </p:cNvPr>
          <p:cNvGrpSpPr/>
          <p:nvPr/>
        </p:nvGrpSpPr>
        <p:grpSpPr>
          <a:xfrm>
            <a:off x="2345044" y="3251629"/>
            <a:ext cx="2001300" cy="1653396"/>
            <a:chOff x="2366700" y="3251629"/>
            <a:chExt cx="2001300" cy="1653396"/>
          </a:xfrm>
        </p:grpSpPr>
        <p:sp>
          <p:nvSpPr>
            <p:cNvPr id="3561" name="Google Shape;3561;p455"/>
            <p:cNvSpPr txBox="1"/>
            <p:nvPr/>
          </p:nvSpPr>
          <p:spPr>
            <a:xfrm>
              <a:off x="2366700" y="3564325"/>
              <a:ext cx="2001300" cy="1340700"/>
            </a:xfrm>
            <a:prstGeom prst="rect">
              <a:avLst/>
            </a:prstGeom>
            <a:noFill/>
            <a:ln>
              <a:noFill/>
            </a:ln>
          </p:spPr>
          <p:txBody>
            <a:bodyPr spcFirstLastPara="1" wrap="square" lIns="91425" tIns="0" rIns="0" bIns="0" anchor="t" anchorCtr="0">
              <a:noAutofit/>
            </a:bodyPr>
            <a:lstStyle/>
            <a:p>
              <a:pPr marL="0" marR="0" lvl="0" indent="0" algn="l" rtl="0">
                <a:lnSpc>
                  <a:spcPct val="110000"/>
                </a:lnSpc>
                <a:spcBef>
                  <a:spcPts val="0"/>
                </a:spcBef>
                <a:spcAft>
                  <a:spcPts val="0"/>
                </a:spcAft>
                <a:buClr>
                  <a:schemeClr val="lt2"/>
                </a:buClr>
                <a:buSzPts val="400"/>
                <a:buFont typeface="Arial"/>
                <a:buNone/>
              </a:pPr>
              <a:r>
                <a:rPr lang="en-US" sz="1600" dirty="0">
                  <a:solidFill>
                    <a:schemeClr val="dk2"/>
                  </a:solidFill>
                  <a:latin typeface="Georgia"/>
                  <a:ea typeface="Georgia"/>
                  <a:cs typeface="Georgia"/>
                  <a:sym typeface="Georgia"/>
                </a:rPr>
                <a:t>Automated ML</a:t>
              </a:r>
              <a:endParaRPr sz="1600" dirty="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dirty="0">
                  <a:solidFill>
                    <a:srgbClr val="7C7C7B"/>
                  </a:solidFill>
                </a:rPr>
                <a:t>Automating and standardizing machine learning pipelines to make them more accessible and reproducible</a:t>
              </a:r>
              <a:endParaRPr sz="1200" dirty="0">
                <a:solidFill>
                  <a:schemeClr val="dk2"/>
                </a:solidFill>
                <a:latin typeface="Georgia"/>
                <a:ea typeface="Georgia"/>
                <a:cs typeface="Georgia"/>
                <a:sym typeface="Georgia"/>
              </a:endParaRPr>
            </a:p>
            <a:p>
              <a:pPr marL="0" marR="0" lvl="0" indent="0" algn="l" rtl="0">
                <a:lnSpc>
                  <a:spcPct val="110000"/>
                </a:lnSpc>
                <a:spcBef>
                  <a:spcPts val="0"/>
                </a:spcBef>
                <a:spcAft>
                  <a:spcPts val="0"/>
                </a:spcAft>
                <a:buClr>
                  <a:srgbClr val="333332"/>
                </a:buClr>
                <a:buSzPts val="400"/>
                <a:buFont typeface="Arial"/>
                <a:buNone/>
              </a:pPr>
              <a:endParaRPr sz="1600" b="0" i="0" u="none" strike="noStrike" cap="none" dirty="0">
                <a:solidFill>
                  <a:srgbClr val="333332"/>
                </a:solidFill>
                <a:latin typeface="Georgia"/>
                <a:ea typeface="Georgia"/>
                <a:cs typeface="Georgia"/>
                <a:sym typeface="Georgia"/>
              </a:endParaRPr>
            </a:p>
          </p:txBody>
        </p:sp>
        <p:grpSp>
          <p:nvGrpSpPr>
            <p:cNvPr id="3565" name="Google Shape;3565;p455"/>
            <p:cNvGrpSpPr/>
            <p:nvPr/>
          </p:nvGrpSpPr>
          <p:grpSpPr>
            <a:xfrm>
              <a:off x="2463320" y="3251629"/>
              <a:ext cx="345828" cy="276044"/>
              <a:chOff x="5040419" y="3362569"/>
              <a:chExt cx="420000" cy="335249"/>
            </a:xfrm>
          </p:grpSpPr>
          <p:sp>
            <p:nvSpPr>
              <p:cNvPr id="3566" name="Google Shape;3566;p455"/>
              <p:cNvSpPr/>
              <p:nvPr/>
            </p:nvSpPr>
            <p:spPr>
              <a:xfrm>
                <a:off x="5040419" y="3362569"/>
                <a:ext cx="420000" cy="335100"/>
              </a:xfrm>
              <a:custGeom>
                <a:avLst/>
                <a:gdLst/>
                <a:ahLst/>
                <a:cxnLst/>
                <a:rect l="l" t="t" r="r" b="b"/>
                <a:pathLst>
                  <a:path w="120000" h="120000" extrusionOk="0">
                    <a:moveTo>
                      <a:pt x="111913" y="109459"/>
                    </a:moveTo>
                    <a:lnTo>
                      <a:pt x="111913" y="109459"/>
                    </a:lnTo>
                    <a:lnTo>
                      <a:pt x="95417" y="109459"/>
                    </a:lnTo>
                    <a:lnTo>
                      <a:pt x="95417" y="88783"/>
                    </a:lnTo>
                    <a:lnTo>
                      <a:pt x="111913" y="88783"/>
                    </a:lnTo>
                    <a:lnTo>
                      <a:pt x="111913" y="109459"/>
                    </a:lnTo>
                    <a:close/>
                    <a:moveTo>
                      <a:pt x="24582" y="30810"/>
                    </a:moveTo>
                    <a:lnTo>
                      <a:pt x="24582" y="30810"/>
                    </a:lnTo>
                    <a:lnTo>
                      <a:pt x="8086" y="30810"/>
                    </a:lnTo>
                    <a:lnTo>
                      <a:pt x="8086" y="10135"/>
                    </a:lnTo>
                    <a:lnTo>
                      <a:pt x="24582" y="10135"/>
                    </a:lnTo>
                    <a:lnTo>
                      <a:pt x="24582" y="30810"/>
                    </a:lnTo>
                    <a:close/>
                    <a:moveTo>
                      <a:pt x="112560" y="78648"/>
                    </a:moveTo>
                    <a:lnTo>
                      <a:pt x="112560" y="78648"/>
                    </a:lnTo>
                    <a:lnTo>
                      <a:pt x="94447" y="78648"/>
                    </a:lnTo>
                    <a:cubicBezTo>
                      <a:pt x="90566" y="78648"/>
                      <a:pt x="87008" y="82702"/>
                      <a:pt x="87008" y="87972"/>
                    </a:cubicBezTo>
                    <a:lnTo>
                      <a:pt x="87008" y="93243"/>
                    </a:lnTo>
                    <a:cubicBezTo>
                      <a:pt x="83126" y="93243"/>
                      <a:pt x="76657" y="92432"/>
                      <a:pt x="71482" y="86756"/>
                    </a:cubicBezTo>
                    <a:cubicBezTo>
                      <a:pt x="66630" y="81486"/>
                      <a:pt x="64043" y="72972"/>
                      <a:pt x="64043" y="60810"/>
                    </a:cubicBezTo>
                    <a:cubicBezTo>
                      <a:pt x="64043" y="29189"/>
                      <a:pt x="45606" y="18648"/>
                      <a:pt x="32668" y="16621"/>
                    </a:cubicBezTo>
                    <a:lnTo>
                      <a:pt x="32668" y="9324"/>
                    </a:lnTo>
                    <a:cubicBezTo>
                      <a:pt x="32668" y="4054"/>
                      <a:pt x="29433" y="0"/>
                      <a:pt x="25552" y="0"/>
                    </a:cubicBezTo>
                    <a:lnTo>
                      <a:pt x="7439" y="0"/>
                    </a:lnTo>
                    <a:cubicBezTo>
                      <a:pt x="3234" y="0"/>
                      <a:pt x="0" y="4054"/>
                      <a:pt x="0" y="9324"/>
                    </a:cubicBezTo>
                    <a:lnTo>
                      <a:pt x="0" y="32027"/>
                    </a:lnTo>
                    <a:cubicBezTo>
                      <a:pt x="0" y="36891"/>
                      <a:pt x="3234" y="41351"/>
                      <a:pt x="7439" y="41351"/>
                    </a:cubicBezTo>
                    <a:lnTo>
                      <a:pt x="25552" y="41351"/>
                    </a:lnTo>
                    <a:cubicBezTo>
                      <a:pt x="29433" y="41351"/>
                      <a:pt x="32668" y="36891"/>
                      <a:pt x="32668" y="32027"/>
                    </a:cubicBezTo>
                    <a:lnTo>
                      <a:pt x="32668" y="27162"/>
                    </a:lnTo>
                    <a:cubicBezTo>
                      <a:pt x="40431" y="28783"/>
                      <a:pt x="55956" y="34864"/>
                      <a:pt x="55956" y="60810"/>
                    </a:cubicBezTo>
                    <a:cubicBezTo>
                      <a:pt x="55956" y="75810"/>
                      <a:pt x="59191" y="87162"/>
                      <a:pt x="66307" y="94864"/>
                    </a:cubicBezTo>
                    <a:cubicBezTo>
                      <a:pt x="73099" y="102162"/>
                      <a:pt x="81832" y="103378"/>
                      <a:pt x="87008" y="103783"/>
                    </a:cubicBezTo>
                    <a:lnTo>
                      <a:pt x="87008" y="110675"/>
                    </a:lnTo>
                    <a:cubicBezTo>
                      <a:pt x="87008" y="115540"/>
                      <a:pt x="90566" y="120000"/>
                      <a:pt x="94447" y="120000"/>
                    </a:cubicBezTo>
                    <a:lnTo>
                      <a:pt x="112560" y="120000"/>
                    </a:lnTo>
                    <a:cubicBezTo>
                      <a:pt x="116765" y="120000"/>
                      <a:pt x="119999" y="115540"/>
                      <a:pt x="119999" y="110675"/>
                    </a:cubicBezTo>
                    <a:lnTo>
                      <a:pt x="119999" y="87972"/>
                    </a:lnTo>
                    <a:cubicBezTo>
                      <a:pt x="119999" y="82702"/>
                      <a:pt x="116765" y="78648"/>
                      <a:pt x="112560" y="7864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67" name="Google Shape;3567;p455"/>
              <p:cNvSpPr/>
              <p:nvPr/>
            </p:nvSpPr>
            <p:spPr>
              <a:xfrm>
                <a:off x="5257001" y="3362569"/>
                <a:ext cx="203400" cy="116700"/>
              </a:xfrm>
              <a:custGeom>
                <a:avLst/>
                <a:gdLst/>
                <a:ahLst/>
                <a:cxnLst/>
                <a:rect l="l" t="t" r="r" b="b"/>
                <a:pathLst>
                  <a:path w="120000" h="120000" extrusionOk="0">
                    <a:moveTo>
                      <a:pt x="103240" y="89411"/>
                    </a:moveTo>
                    <a:lnTo>
                      <a:pt x="103240" y="89411"/>
                    </a:lnTo>
                    <a:lnTo>
                      <a:pt x="69050" y="89411"/>
                    </a:lnTo>
                    <a:lnTo>
                      <a:pt x="69050" y="29411"/>
                    </a:lnTo>
                    <a:lnTo>
                      <a:pt x="103240" y="29411"/>
                    </a:lnTo>
                    <a:lnTo>
                      <a:pt x="103240" y="89411"/>
                    </a:lnTo>
                    <a:close/>
                    <a:moveTo>
                      <a:pt x="104581" y="0"/>
                    </a:moveTo>
                    <a:lnTo>
                      <a:pt x="104581" y="0"/>
                    </a:lnTo>
                    <a:lnTo>
                      <a:pt x="67039" y="0"/>
                    </a:lnTo>
                    <a:cubicBezTo>
                      <a:pt x="58994" y="0"/>
                      <a:pt x="51620" y="11764"/>
                      <a:pt x="51620" y="27058"/>
                    </a:cubicBezTo>
                    <a:lnTo>
                      <a:pt x="51620" y="47058"/>
                    </a:lnTo>
                    <a:cubicBezTo>
                      <a:pt x="38882" y="47058"/>
                      <a:pt x="15418" y="52941"/>
                      <a:pt x="0" y="88235"/>
                    </a:cubicBezTo>
                    <a:lnTo>
                      <a:pt x="14078" y="105882"/>
                    </a:lnTo>
                    <a:cubicBezTo>
                      <a:pt x="24804" y="81176"/>
                      <a:pt x="42234" y="76470"/>
                      <a:pt x="51620" y="76470"/>
                    </a:cubicBezTo>
                    <a:lnTo>
                      <a:pt x="51620" y="92941"/>
                    </a:lnTo>
                    <a:cubicBezTo>
                      <a:pt x="51620" y="107058"/>
                      <a:pt x="58994" y="120000"/>
                      <a:pt x="67039" y="120000"/>
                    </a:cubicBezTo>
                    <a:lnTo>
                      <a:pt x="104581" y="120000"/>
                    </a:lnTo>
                    <a:cubicBezTo>
                      <a:pt x="113296" y="120000"/>
                      <a:pt x="120000" y="107058"/>
                      <a:pt x="120000" y="92941"/>
                    </a:cubicBezTo>
                    <a:lnTo>
                      <a:pt x="120000" y="27058"/>
                    </a:lnTo>
                    <a:cubicBezTo>
                      <a:pt x="120000" y="11764"/>
                      <a:pt x="113296" y="0"/>
                      <a:pt x="104581"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68" name="Google Shape;3568;p455"/>
              <p:cNvSpPr/>
              <p:nvPr/>
            </p:nvSpPr>
            <p:spPr>
              <a:xfrm>
                <a:off x="5040419" y="3582918"/>
                <a:ext cx="192000" cy="114900"/>
              </a:xfrm>
              <a:custGeom>
                <a:avLst/>
                <a:gdLst/>
                <a:ahLst/>
                <a:cxnLst/>
                <a:rect l="l" t="t" r="r" b="b"/>
                <a:pathLst>
                  <a:path w="120000" h="120000" extrusionOk="0">
                    <a:moveTo>
                      <a:pt x="53964" y="89411"/>
                    </a:moveTo>
                    <a:lnTo>
                      <a:pt x="53964" y="89411"/>
                    </a:lnTo>
                    <a:lnTo>
                      <a:pt x="17751" y="89411"/>
                    </a:lnTo>
                    <a:lnTo>
                      <a:pt x="17751" y="29411"/>
                    </a:lnTo>
                    <a:lnTo>
                      <a:pt x="53964" y="29411"/>
                    </a:lnTo>
                    <a:lnTo>
                      <a:pt x="53964" y="89411"/>
                    </a:lnTo>
                    <a:close/>
                    <a:moveTo>
                      <a:pt x="107218" y="11764"/>
                    </a:moveTo>
                    <a:lnTo>
                      <a:pt x="107218" y="11764"/>
                    </a:lnTo>
                    <a:cubicBezTo>
                      <a:pt x="96568" y="30588"/>
                      <a:pt x="81656" y="37647"/>
                      <a:pt x="71715" y="40000"/>
                    </a:cubicBezTo>
                    <a:lnTo>
                      <a:pt x="71715" y="27058"/>
                    </a:lnTo>
                    <a:cubicBezTo>
                      <a:pt x="71715" y="11764"/>
                      <a:pt x="64615" y="0"/>
                      <a:pt x="56094" y="0"/>
                    </a:cubicBezTo>
                    <a:lnTo>
                      <a:pt x="16331" y="0"/>
                    </a:lnTo>
                    <a:cubicBezTo>
                      <a:pt x="7100" y="0"/>
                      <a:pt x="0" y="11764"/>
                      <a:pt x="0" y="27058"/>
                    </a:cubicBezTo>
                    <a:lnTo>
                      <a:pt x="0" y="92941"/>
                    </a:lnTo>
                    <a:cubicBezTo>
                      <a:pt x="0" y="107058"/>
                      <a:pt x="7100" y="120000"/>
                      <a:pt x="16331" y="120000"/>
                    </a:cubicBezTo>
                    <a:lnTo>
                      <a:pt x="56094" y="120000"/>
                    </a:lnTo>
                    <a:cubicBezTo>
                      <a:pt x="64615" y="120000"/>
                      <a:pt x="71715" y="107058"/>
                      <a:pt x="71715" y="92941"/>
                    </a:cubicBezTo>
                    <a:lnTo>
                      <a:pt x="71715" y="70588"/>
                    </a:lnTo>
                    <a:cubicBezTo>
                      <a:pt x="83786" y="68235"/>
                      <a:pt x="104378" y="60000"/>
                      <a:pt x="120000" y="32941"/>
                    </a:cubicBezTo>
                    <a:lnTo>
                      <a:pt x="107218" y="11764"/>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grpSp>
        <p:nvGrpSpPr>
          <p:cNvPr id="5" name="Group 4">
            <a:extLst>
              <a:ext uri="{FF2B5EF4-FFF2-40B4-BE49-F238E27FC236}">
                <a16:creationId xmlns="" xmlns:a16="http://schemas.microsoft.com/office/drawing/2014/main" id="{71DD13C4-084E-8F45-BACF-4AAD4775CBF4}"/>
              </a:ext>
            </a:extLst>
          </p:cNvPr>
          <p:cNvGrpSpPr/>
          <p:nvPr/>
        </p:nvGrpSpPr>
        <p:grpSpPr>
          <a:xfrm>
            <a:off x="4513050" y="3168884"/>
            <a:ext cx="1882200" cy="1726466"/>
            <a:chOff x="4513050" y="3168884"/>
            <a:chExt cx="1882200" cy="1726466"/>
          </a:xfrm>
        </p:grpSpPr>
        <p:sp>
          <p:nvSpPr>
            <p:cNvPr id="3562" name="Google Shape;3562;p455"/>
            <p:cNvSpPr txBox="1"/>
            <p:nvPr/>
          </p:nvSpPr>
          <p:spPr>
            <a:xfrm>
              <a:off x="4513050" y="3554650"/>
              <a:ext cx="1882200" cy="1340700"/>
            </a:xfrm>
            <a:prstGeom prst="rect">
              <a:avLst/>
            </a:prstGeom>
            <a:noFill/>
            <a:ln>
              <a:noFill/>
            </a:ln>
          </p:spPr>
          <p:txBody>
            <a:bodyPr spcFirstLastPara="1" wrap="square" lIns="91425" tIns="0" rIns="0" bIns="0" anchor="t" anchorCtr="0">
              <a:noAutofit/>
            </a:bodyPr>
            <a:lstStyle/>
            <a:p>
              <a:pPr marL="0" lvl="0" indent="0" algn="l" rtl="0">
                <a:lnSpc>
                  <a:spcPct val="110000"/>
                </a:lnSpc>
                <a:spcBef>
                  <a:spcPts val="0"/>
                </a:spcBef>
                <a:spcAft>
                  <a:spcPts val="0"/>
                </a:spcAft>
                <a:buClr>
                  <a:schemeClr val="lt2"/>
                </a:buClr>
                <a:buSzPts val="400"/>
                <a:buFont typeface="Arial"/>
                <a:buNone/>
              </a:pPr>
              <a:r>
                <a:rPr lang="en-US" sz="1600">
                  <a:solidFill>
                    <a:schemeClr val="dk2"/>
                  </a:solidFill>
                  <a:latin typeface="Georgia"/>
                  <a:ea typeface="Georgia"/>
                  <a:cs typeface="Georgia"/>
                  <a:sym typeface="Georgia"/>
                </a:rPr>
                <a:t>Embodied AI</a:t>
              </a:r>
              <a:endParaRPr sz="160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a:solidFill>
                    <a:srgbClr val="7C7C7B"/>
                  </a:solidFill>
                </a:rPr>
                <a:t>AI that is embodied within a physical artifact and interacts with humans and the environment (Robots, IoT, Autonomous Drones)</a:t>
              </a:r>
              <a:endParaRPr sz="1600" b="0" i="0" u="none" strike="noStrike" cap="none">
                <a:solidFill>
                  <a:srgbClr val="333332"/>
                </a:solidFill>
                <a:latin typeface="Georgia"/>
                <a:ea typeface="Georgia"/>
                <a:cs typeface="Georgia"/>
                <a:sym typeface="Georgia"/>
              </a:endParaRPr>
            </a:p>
          </p:txBody>
        </p:sp>
        <p:pic>
          <p:nvPicPr>
            <p:cNvPr id="3569" name="Google Shape;3569;p455"/>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4632403" y="3168884"/>
              <a:ext cx="358800" cy="358788"/>
            </a:xfrm>
            <a:prstGeom prst="rect">
              <a:avLst/>
            </a:prstGeom>
            <a:noFill/>
            <a:ln>
              <a:noFill/>
            </a:ln>
          </p:spPr>
        </p:pic>
      </p:grpSp>
      <p:grpSp>
        <p:nvGrpSpPr>
          <p:cNvPr id="7" name="Group 6">
            <a:extLst>
              <a:ext uri="{FF2B5EF4-FFF2-40B4-BE49-F238E27FC236}">
                <a16:creationId xmlns="" xmlns:a16="http://schemas.microsoft.com/office/drawing/2014/main" id="{C70E6E2D-300A-7D4E-B8CD-4B22299F0DCA}"/>
              </a:ext>
            </a:extLst>
          </p:cNvPr>
          <p:cNvGrpSpPr/>
          <p:nvPr/>
        </p:nvGrpSpPr>
        <p:grpSpPr>
          <a:xfrm>
            <a:off x="6834200" y="3168872"/>
            <a:ext cx="1792800" cy="1677578"/>
            <a:chOff x="6834200" y="3168872"/>
            <a:chExt cx="1792800" cy="1677578"/>
          </a:xfrm>
        </p:grpSpPr>
        <p:sp>
          <p:nvSpPr>
            <p:cNvPr id="3549" name="Google Shape;3549;p455"/>
            <p:cNvSpPr txBox="1"/>
            <p:nvPr/>
          </p:nvSpPr>
          <p:spPr>
            <a:xfrm>
              <a:off x="6834200" y="3505750"/>
              <a:ext cx="1792800" cy="1340700"/>
            </a:xfrm>
            <a:prstGeom prst="rect">
              <a:avLst/>
            </a:prstGeom>
            <a:noFill/>
            <a:ln>
              <a:noFill/>
            </a:ln>
          </p:spPr>
          <p:txBody>
            <a:bodyPr spcFirstLastPara="1" wrap="square" lIns="91425" tIns="0" rIns="0" bIns="0" anchor="t" anchorCtr="0">
              <a:noAutofit/>
            </a:bodyPr>
            <a:lstStyle/>
            <a:p>
              <a:pPr marL="0" marR="0" lvl="0" indent="0" algn="l" rtl="0">
                <a:lnSpc>
                  <a:spcPct val="110000"/>
                </a:lnSpc>
                <a:spcBef>
                  <a:spcPts val="0"/>
                </a:spcBef>
                <a:spcAft>
                  <a:spcPts val="0"/>
                </a:spcAft>
                <a:buClr>
                  <a:schemeClr val="lt2"/>
                </a:buClr>
                <a:buSzPts val="400"/>
                <a:buFont typeface="Arial"/>
                <a:buNone/>
              </a:pPr>
              <a:r>
                <a:rPr lang="en-US" sz="1600">
                  <a:solidFill>
                    <a:schemeClr val="dk2"/>
                  </a:solidFill>
                  <a:latin typeface="Georgia"/>
                  <a:ea typeface="Georgia"/>
                  <a:cs typeface="Georgia"/>
                  <a:sym typeface="Georgia"/>
                </a:rPr>
                <a:t>Responsible AI</a:t>
              </a:r>
              <a:endParaRPr sz="160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a:solidFill>
                    <a:srgbClr val="7C7C7B"/>
                  </a:solidFill>
                </a:rPr>
                <a:t>Developing fair, safe, explainable, accountable and ethical AI with a combination of people, process, technology and governane</a:t>
              </a:r>
              <a:endParaRPr sz="1200">
                <a:solidFill>
                  <a:schemeClr val="dk2"/>
                </a:solidFill>
                <a:latin typeface="Georgia"/>
                <a:ea typeface="Georgia"/>
                <a:cs typeface="Georgia"/>
                <a:sym typeface="Georgia"/>
              </a:endParaRPr>
            </a:p>
            <a:p>
              <a:pPr marL="0" marR="0" lvl="0" indent="0" algn="l" rtl="0">
                <a:lnSpc>
                  <a:spcPct val="110000"/>
                </a:lnSpc>
                <a:spcBef>
                  <a:spcPts val="0"/>
                </a:spcBef>
                <a:spcAft>
                  <a:spcPts val="0"/>
                </a:spcAft>
                <a:buClr>
                  <a:srgbClr val="333332"/>
                </a:buClr>
                <a:buSzPts val="400"/>
                <a:buFont typeface="Arial"/>
                <a:buNone/>
              </a:pPr>
              <a:endParaRPr sz="1600" b="0" i="0" u="none" strike="noStrike" cap="none">
                <a:solidFill>
                  <a:srgbClr val="333332"/>
                </a:solidFill>
                <a:latin typeface="Georgia"/>
                <a:ea typeface="Georgia"/>
                <a:cs typeface="Georgia"/>
                <a:sym typeface="Georgia"/>
              </a:endParaRPr>
            </a:p>
          </p:txBody>
        </p:sp>
        <p:pic>
          <p:nvPicPr>
            <p:cNvPr id="3570" name="Google Shape;3570;p455"/>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6912650" y="3168872"/>
              <a:ext cx="294025" cy="358800"/>
            </a:xfrm>
            <a:prstGeom prst="rect">
              <a:avLst/>
            </a:prstGeom>
            <a:noFill/>
            <a:ln>
              <a:noFill/>
            </a:ln>
          </p:spPr>
        </p:pic>
      </p:grpSp>
      <p:grpSp>
        <p:nvGrpSpPr>
          <p:cNvPr id="6" name="Group 5">
            <a:extLst>
              <a:ext uri="{FF2B5EF4-FFF2-40B4-BE49-F238E27FC236}">
                <a16:creationId xmlns="" xmlns:a16="http://schemas.microsoft.com/office/drawing/2014/main" id="{9D1090CE-B70B-1C48-B71E-FA82BBC04456}"/>
              </a:ext>
            </a:extLst>
          </p:cNvPr>
          <p:cNvGrpSpPr/>
          <p:nvPr/>
        </p:nvGrpSpPr>
        <p:grpSpPr>
          <a:xfrm>
            <a:off x="6834200" y="1084700"/>
            <a:ext cx="2086200" cy="1714075"/>
            <a:chOff x="6834200" y="1084700"/>
            <a:chExt cx="2086200" cy="1714075"/>
          </a:xfrm>
        </p:grpSpPr>
        <p:sp>
          <p:nvSpPr>
            <p:cNvPr id="3564" name="Google Shape;3564;p455"/>
            <p:cNvSpPr txBox="1"/>
            <p:nvPr/>
          </p:nvSpPr>
          <p:spPr>
            <a:xfrm>
              <a:off x="6834200" y="1458075"/>
              <a:ext cx="2086200" cy="1340700"/>
            </a:xfrm>
            <a:prstGeom prst="rect">
              <a:avLst/>
            </a:prstGeom>
            <a:noFill/>
            <a:ln>
              <a:noFill/>
            </a:ln>
          </p:spPr>
          <p:txBody>
            <a:bodyPr spcFirstLastPara="1" wrap="square" lIns="91425" tIns="0" rIns="0" bIns="0" anchor="t" anchorCtr="0">
              <a:noAutofit/>
            </a:bodyPr>
            <a:lstStyle/>
            <a:p>
              <a:pPr marL="0" lvl="0" indent="0" algn="l" rtl="0">
                <a:lnSpc>
                  <a:spcPct val="110000"/>
                </a:lnSpc>
                <a:spcBef>
                  <a:spcPts val="0"/>
                </a:spcBef>
                <a:spcAft>
                  <a:spcPts val="0"/>
                </a:spcAft>
                <a:buClr>
                  <a:schemeClr val="lt2"/>
                </a:buClr>
                <a:buSzPts val="400"/>
                <a:buFont typeface="Arial"/>
                <a:buNone/>
              </a:pPr>
              <a:r>
                <a:rPr lang="en-US" sz="1600">
                  <a:solidFill>
                    <a:schemeClr val="dk2"/>
                  </a:solidFill>
                  <a:latin typeface="Georgia"/>
                  <a:ea typeface="Georgia"/>
                  <a:cs typeface="Georgia"/>
                  <a:sym typeface="Georgia"/>
                </a:rPr>
                <a:t>Data Engineering / Model Ops</a:t>
              </a:r>
              <a:endParaRPr sz="160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a:solidFill>
                    <a:srgbClr val="7C7C7B"/>
                  </a:solidFill>
                </a:rPr>
                <a:t>Using cutting-edge architecture to analyze terabytes of data and deploy AI models on cloud for production</a:t>
              </a:r>
              <a:endParaRPr sz="1200" b="0" i="0" u="none" strike="noStrike" cap="none">
                <a:solidFill>
                  <a:srgbClr val="333332"/>
                </a:solidFill>
                <a:latin typeface="Georgia"/>
                <a:ea typeface="Georgia"/>
                <a:cs typeface="Georgia"/>
                <a:sym typeface="Georgia"/>
              </a:endParaRPr>
            </a:p>
          </p:txBody>
        </p:sp>
        <p:sp>
          <p:nvSpPr>
            <p:cNvPr id="3571" name="Google Shape;3571;p455"/>
            <p:cNvSpPr/>
            <p:nvPr/>
          </p:nvSpPr>
          <p:spPr>
            <a:xfrm>
              <a:off x="6912650" y="1084700"/>
              <a:ext cx="302100" cy="305100"/>
            </a:xfrm>
            <a:custGeom>
              <a:avLst/>
              <a:gdLst/>
              <a:ahLst/>
              <a:cxnLst/>
              <a:rect l="l" t="t" r="r" b="b"/>
              <a:pathLst>
                <a:path w="120000" h="120000" extrusionOk="0">
                  <a:moveTo>
                    <a:pt x="98272" y="96066"/>
                  </a:moveTo>
                  <a:lnTo>
                    <a:pt x="98272" y="96066"/>
                  </a:lnTo>
                  <a:cubicBezTo>
                    <a:pt x="95933" y="94072"/>
                    <a:pt x="93259" y="92077"/>
                    <a:pt x="90584" y="90747"/>
                  </a:cubicBezTo>
                  <a:cubicBezTo>
                    <a:pt x="93593" y="82437"/>
                    <a:pt x="95264" y="73130"/>
                    <a:pt x="95264" y="63157"/>
                  </a:cubicBezTo>
                  <a:lnTo>
                    <a:pt x="112646" y="63157"/>
                  </a:lnTo>
                  <a:cubicBezTo>
                    <a:pt x="111643" y="75789"/>
                    <a:pt x="106629" y="87423"/>
                    <a:pt x="98272" y="96066"/>
                  </a:cubicBezTo>
                  <a:close/>
                  <a:moveTo>
                    <a:pt x="81559" y="108033"/>
                  </a:moveTo>
                  <a:lnTo>
                    <a:pt x="81559" y="108033"/>
                  </a:lnTo>
                  <a:cubicBezTo>
                    <a:pt x="83899" y="105041"/>
                    <a:pt x="85905" y="101385"/>
                    <a:pt x="87910" y="97728"/>
                  </a:cubicBezTo>
                  <a:cubicBezTo>
                    <a:pt x="89582" y="98725"/>
                    <a:pt x="91253" y="99722"/>
                    <a:pt x="92590" y="101052"/>
                  </a:cubicBezTo>
                  <a:cubicBezTo>
                    <a:pt x="89247" y="103711"/>
                    <a:pt x="85571" y="106038"/>
                    <a:pt x="81559" y="108033"/>
                  </a:cubicBezTo>
                  <a:close/>
                  <a:moveTo>
                    <a:pt x="63175" y="112022"/>
                  </a:moveTo>
                  <a:lnTo>
                    <a:pt x="63175" y="112022"/>
                  </a:lnTo>
                  <a:lnTo>
                    <a:pt x="63175" y="94736"/>
                  </a:lnTo>
                  <a:cubicBezTo>
                    <a:pt x="65849" y="94072"/>
                    <a:pt x="68189" y="92742"/>
                    <a:pt x="69860" y="90747"/>
                  </a:cubicBezTo>
                  <a:cubicBezTo>
                    <a:pt x="73537" y="91412"/>
                    <a:pt x="77548" y="92409"/>
                    <a:pt x="81225" y="94072"/>
                  </a:cubicBezTo>
                  <a:cubicBezTo>
                    <a:pt x="76545" y="103711"/>
                    <a:pt x="70194" y="110692"/>
                    <a:pt x="63175" y="112022"/>
                  </a:cubicBezTo>
                  <a:close/>
                  <a:moveTo>
                    <a:pt x="39108" y="94072"/>
                  </a:moveTo>
                  <a:lnTo>
                    <a:pt x="39108" y="94072"/>
                  </a:lnTo>
                  <a:cubicBezTo>
                    <a:pt x="42785" y="92409"/>
                    <a:pt x="46796" y="91412"/>
                    <a:pt x="50807" y="90415"/>
                  </a:cubicBezTo>
                  <a:cubicBezTo>
                    <a:pt x="52144" y="92077"/>
                    <a:pt x="53816" y="93407"/>
                    <a:pt x="55821" y="94072"/>
                  </a:cubicBezTo>
                  <a:lnTo>
                    <a:pt x="55821" y="112022"/>
                  </a:lnTo>
                  <a:cubicBezTo>
                    <a:pt x="49136" y="110027"/>
                    <a:pt x="43119" y="103379"/>
                    <a:pt x="39108" y="94072"/>
                  </a:cubicBezTo>
                  <a:close/>
                  <a:moveTo>
                    <a:pt x="27409" y="101052"/>
                  </a:moveTo>
                  <a:lnTo>
                    <a:pt x="27409" y="101052"/>
                  </a:lnTo>
                  <a:cubicBezTo>
                    <a:pt x="28746" y="99722"/>
                    <a:pt x="30417" y="98725"/>
                    <a:pt x="32089" y="97728"/>
                  </a:cubicBezTo>
                  <a:cubicBezTo>
                    <a:pt x="34094" y="101385"/>
                    <a:pt x="36100" y="105041"/>
                    <a:pt x="38440" y="108033"/>
                  </a:cubicBezTo>
                  <a:cubicBezTo>
                    <a:pt x="34428" y="106038"/>
                    <a:pt x="30752" y="103711"/>
                    <a:pt x="27409" y="101052"/>
                  </a:cubicBezTo>
                  <a:close/>
                  <a:moveTo>
                    <a:pt x="7353" y="63157"/>
                  </a:moveTo>
                  <a:lnTo>
                    <a:pt x="7353" y="63157"/>
                  </a:lnTo>
                  <a:lnTo>
                    <a:pt x="17047" y="63157"/>
                  </a:lnTo>
                  <a:cubicBezTo>
                    <a:pt x="18384" y="66814"/>
                    <a:pt x="21392" y="69473"/>
                    <a:pt x="25069" y="70470"/>
                  </a:cubicBezTo>
                  <a:cubicBezTo>
                    <a:pt x="25738" y="77783"/>
                    <a:pt x="27409" y="84432"/>
                    <a:pt x="29415" y="90747"/>
                  </a:cubicBezTo>
                  <a:cubicBezTo>
                    <a:pt x="26740" y="92077"/>
                    <a:pt x="24066" y="94072"/>
                    <a:pt x="21727" y="96066"/>
                  </a:cubicBezTo>
                  <a:cubicBezTo>
                    <a:pt x="13370" y="87423"/>
                    <a:pt x="8356" y="75789"/>
                    <a:pt x="7353" y="63157"/>
                  </a:cubicBezTo>
                  <a:close/>
                  <a:moveTo>
                    <a:pt x="20724" y="25263"/>
                  </a:moveTo>
                  <a:lnTo>
                    <a:pt x="20724" y="25263"/>
                  </a:lnTo>
                  <a:cubicBezTo>
                    <a:pt x="21058" y="25595"/>
                    <a:pt x="21392" y="25927"/>
                    <a:pt x="22061" y="26592"/>
                  </a:cubicBezTo>
                  <a:cubicBezTo>
                    <a:pt x="21727" y="27257"/>
                    <a:pt x="21727" y="27922"/>
                    <a:pt x="21727" y="28587"/>
                  </a:cubicBezTo>
                  <a:cubicBezTo>
                    <a:pt x="21727" y="32576"/>
                    <a:pt x="23732" y="36232"/>
                    <a:pt x="26740" y="38559"/>
                  </a:cubicBezTo>
                  <a:cubicBezTo>
                    <a:pt x="26406" y="41218"/>
                    <a:pt x="25738" y="43878"/>
                    <a:pt x="25403" y="46869"/>
                  </a:cubicBezTo>
                  <a:cubicBezTo>
                    <a:pt x="21058" y="47867"/>
                    <a:pt x="17381" y="51191"/>
                    <a:pt x="16378" y="55844"/>
                  </a:cubicBezTo>
                  <a:lnTo>
                    <a:pt x="7688" y="55844"/>
                  </a:lnTo>
                  <a:cubicBezTo>
                    <a:pt x="8690" y="44210"/>
                    <a:pt x="13370" y="33573"/>
                    <a:pt x="20724" y="25263"/>
                  </a:cubicBezTo>
                  <a:close/>
                  <a:moveTo>
                    <a:pt x="35431" y="16620"/>
                  </a:moveTo>
                  <a:lnTo>
                    <a:pt x="35431" y="16620"/>
                  </a:lnTo>
                  <a:cubicBezTo>
                    <a:pt x="35097" y="16288"/>
                    <a:pt x="34428" y="16288"/>
                    <a:pt x="34094" y="16288"/>
                  </a:cubicBezTo>
                  <a:cubicBezTo>
                    <a:pt x="32423" y="16288"/>
                    <a:pt x="31086" y="16620"/>
                    <a:pt x="29749" y="17285"/>
                  </a:cubicBezTo>
                  <a:cubicBezTo>
                    <a:pt x="32423" y="15290"/>
                    <a:pt x="35431" y="13628"/>
                    <a:pt x="38440" y="12299"/>
                  </a:cubicBezTo>
                  <a:cubicBezTo>
                    <a:pt x="37437" y="13628"/>
                    <a:pt x="36434" y="14958"/>
                    <a:pt x="35431" y="16620"/>
                  </a:cubicBezTo>
                  <a:close/>
                  <a:moveTo>
                    <a:pt x="55821" y="8310"/>
                  </a:moveTo>
                  <a:lnTo>
                    <a:pt x="55821" y="8310"/>
                  </a:lnTo>
                  <a:lnTo>
                    <a:pt x="55821" y="32243"/>
                  </a:lnTo>
                  <a:cubicBezTo>
                    <a:pt x="52479" y="32243"/>
                    <a:pt x="49136" y="31578"/>
                    <a:pt x="46128" y="30581"/>
                  </a:cubicBezTo>
                  <a:cubicBezTo>
                    <a:pt x="46128" y="29916"/>
                    <a:pt x="46128" y="29252"/>
                    <a:pt x="46128" y="28587"/>
                  </a:cubicBezTo>
                  <a:cubicBezTo>
                    <a:pt x="46128" y="25263"/>
                    <a:pt x="44791" y="21939"/>
                    <a:pt x="42451" y="19612"/>
                  </a:cubicBezTo>
                  <a:cubicBezTo>
                    <a:pt x="46128" y="13961"/>
                    <a:pt x="50807" y="9639"/>
                    <a:pt x="55821" y="8310"/>
                  </a:cubicBezTo>
                  <a:close/>
                  <a:moveTo>
                    <a:pt x="28412" y="53850"/>
                  </a:moveTo>
                  <a:lnTo>
                    <a:pt x="28412" y="53850"/>
                  </a:lnTo>
                  <a:cubicBezTo>
                    <a:pt x="31086" y="53850"/>
                    <a:pt x="33091" y="55844"/>
                    <a:pt x="33091" y="58504"/>
                  </a:cubicBezTo>
                  <a:cubicBezTo>
                    <a:pt x="33091" y="61163"/>
                    <a:pt x="31086" y="63157"/>
                    <a:pt x="28412" y="63157"/>
                  </a:cubicBezTo>
                  <a:cubicBezTo>
                    <a:pt x="25738" y="63157"/>
                    <a:pt x="23732" y="61163"/>
                    <a:pt x="23732" y="58504"/>
                  </a:cubicBezTo>
                  <a:cubicBezTo>
                    <a:pt x="23732" y="55844"/>
                    <a:pt x="25738" y="53850"/>
                    <a:pt x="28412" y="53850"/>
                  </a:cubicBezTo>
                  <a:close/>
                  <a:moveTo>
                    <a:pt x="34094" y="23933"/>
                  </a:moveTo>
                  <a:lnTo>
                    <a:pt x="34094" y="23933"/>
                  </a:lnTo>
                  <a:cubicBezTo>
                    <a:pt x="36434" y="23933"/>
                    <a:pt x="38774" y="25927"/>
                    <a:pt x="38774" y="28587"/>
                  </a:cubicBezTo>
                  <a:cubicBezTo>
                    <a:pt x="38774" y="31246"/>
                    <a:pt x="36434" y="33240"/>
                    <a:pt x="34094" y="33240"/>
                  </a:cubicBezTo>
                  <a:cubicBezTo>
                    <a:pt x="31420" y="33240"/>
                    <a:pt x="29415" y="31246"/>
                    <a:pt x="29415" y="28587"/>
                  </a:cubicBezTo>
                  <a:cubicBezTo>
                    <a:pt x="29415" y="25927"/>
                    <a:pt x="31420" y="23933"/>
                    <a:pt x="34094" y="23933"/>
                  </a:cubicBezTo>
                  <a:close/>
                  <a:moveTo>
                    <a:pt x="55821" y="55844"/>
                  </a:moveTo>
                  <a:lnTo>
                    <a:pt x="55821" y="55844"/>
                  </a:lnTo>
                  <a:lnTo>
                    <a:pt x="40111" y="55844"/>
                  </a:lnTo>
                  <a:cubicBezTo>
                    <a:pt x="39442" y="51855"/>
                    <a:pt x="36434" y="48864"/>
                    <a:pt x="33091" y="47202"/>
                  </a:cubicBezTo>
                  <a:cubicBezTo>
                    <a:pt x="33426" y="45207"/>
                    <a:pt x="33760" y="42880"/>
                    <a:pt x="34094" y="40886"/>
                  </a:cubicBezTo>
                  <a:cubicBezTo>
                    <a:pt x="37437" y="40554"/>
                    <a:pt x="40111" y="39556"/>
                    <a:pt x="42451" y="37562"/>
                  </a:cubicBezTo>
                  <a:cubicBezTo>
                    <a:pt x="46796" y="38891"/>
                    <a:pt x="51142" y="39556"/>
                    <a:pt x="55821" y="39889"/>
                  </a:cubicBezTo>
                  <a:lnTo>
                    <a:pt x="55821" y="55844"/>
                  </a:lnTo>
                  <a:close/>
                  <a:moveTo>
                    <a:pt x="48133" y="83102"/>
                  </a:moveTo>
                  <a:lnTo>
                    <a:pt x="48133" y="83102"/>
                  </a:lnTo>
                  <a:cubicBezTo>
                    <a:pt x="48133" y="83102"/>
                    <a:pt x="48133" y="83434"/>
                    <a:pt x="48133" y="83434"/>
                  </a:cubicBezTo>
                  <a:cubicBezTo>
                    <a:pt x="44122" y="84099"/>
                    <a:pt x="40111" y="85429"/>
                    <a:pt x="36100" y="87091"/>
                  </a:cubicBezTo>
                  <a:cubicBezTo>
                    <a:pt x="34428" y="81772"/>
                    <a:pt x="33426" y="76121"/>
                    <a:pt x="32757" y="69806"/>
                  </a:cubicBezTo>
                  <a:cubicBezTo>
                    <a:pt x="35766" y="68808"/>
                    <a:pt x="38440" y="66481"/>
                    <a:pt x="39777" y="63157"/>
                  </a:cubicBezTo>
                  <a:lnTo>
                    <a:pt x="55821" y="63157"/>
                  </a:lnTo>
                  <a:lnTo>
                    <a:pt x="55821" y="71800"/>
                  </a:lnTo>
                  <a:cubicBezTo>
                    <a:pt x="51142" y="73462"/>
                    <a:pt x="48133" y="77783"/>
                    <a:pt x="48133" y="83102"/>
                  </a:cubicBezTo>
                  <a:close/>
                  <a:moveTo>
                    <a:pt x="60167" y="87756"/>
                  </a:moveTo>
                  <a:lnTo>
                    <a:pt x="60167" y="87756"/>
                  </a:lnTo>
                  <a:cubicBezTo>
                    <a:pt x="57827" y="87756"/>
                    <a:pt x="55487" y="85429"/>
                    <a:pt x="55487" y="83102"/>
                  </a:cubicBezTo>
                  <a:cubicBezTo>
                    <a:pt x="55487" y="80443"/>
                    <a:pt x="57827" y="78116"/>
                    <a:pt x="60167" y="78116"/>
                  </a:cubicBezTo>
                  <a:cubicBezTo>
                    <a:pt x="62841" y="78116"/>
                    <a:pt x="64846" y="80443"/>
                    <a:pt x="64846" y="83102"/>
                  </a:cubicBezTo>
                  <a:cubicBezTo>
                    <a:pt x="64846" y="85429"/>
                    <a:pt x="62841" y="87756"/>
                    <a:pt x="60167" y="87756"/>
                  </a:cubicBezTo>
                  <a:close/>
                  <a:moveTo>
                    <a:pt x="87910" y="63157"/>
                  </a:moveTo>
                  <a:lnTo>
                    <a:pt x="87910" y="63157"/>
                  </a:lnTo>
                  <a:cubicBezTo>
                    <a:pt x="87576" y="71800"/>
                    <a:pt x="86239" y="80110"/>
                    <a:pt x="83899" y="87091"/>
                  </a:cubicBezTo>
                  <a:cubicBezTo>
                    <a:pt x="80222" y="85429"/>
                    <a:pt x="76545" y="84432"/>
                    <a:pt x="72534" y="83434"/>
                  </a:cubicBezTo>
                  <a:cubicBezTo>
                    <a:pt x="72534" y="83434"/>
                    <a:pt x="72534" y="83102"/>
                    <a:pt x="72534" y="83102"/>
                  </a:cubicBezTo>
                  <a:cubicBezTo>
                    <a:pt x="72534" y="77119"/>
                    <a:pt x="68523" y="72465"/>
                    <a:pt x="63175" y="71135"/>
                  </a:cubicBezTo>
                  <a:lnTo>
                    <a:pt x="63175" y="63157"/>
                  </a:lnTo>
                  <a:lnTo>
                    <a:pt x="87910" y="63157"/>
                  </a:lnTo>
                  <a:close/>
                  <a:moveTo>
                    <a:pt x="63175" y="39889"/>
                  </a:moveTo>
                  <a:lnTo>
                    <a:pt x="63175" y="39889"/>
                  </a:lnTo>
                  <a:cubicBezTo>
                    <a:pt x="70529" y="39556"/>
                    <a:pt x="77883" y="37894"/>
                    <a:pt x="84233" y="34903"/>
                  </a:cubicBezTo>
                  <a:cubicBezTo>
                    <a:pt x="86239" y="41218"/>
                    <a:pt x="87576" y="48199"/>
                    <a:pt x="87910" y="55844"/>
                  </a:cubicBezTo>
                  <a:lnTo>
                    <a:pt x="63175" y="55844"/>
                  </a:lnTo>
                  <a:lnTo>
                    <a:pt x="63175" y="39889"/>
                  </a:lnTo>
                  <a:close/>
                  <a:moveTo>
                    <a:pt x="63175" y="7977"/>
                  </a:moveTo>
                  <a:lnTo>
                    <a:pt x="63175" y="7977"/>
                  </a:lnTo>
                  <a:cubicBezTo>
                    <a:pt x="70529" y="9639"/>
                    <a:pt x="77214" y="17285"/>
                    <a:pt x="81894" y="27922"/>
                  </a:cubicBezTo>
                  <a:cubicBezTo>
                    <a:pt x="75877" y="30581"/>
                    <a:pt x="69860" y="31911"/>
                    <a:pt x="63175" y="32576"/>
                  </a:cubicBezTo>
                  <a:lnTo>
                    <a:pt x="63175" y="7977"/>
                  </a:lnTo>
                  <a:close/>
                  <a:moveTo>
                    <a:pt x="93927" y="19944"/>
                  </a:moveTo>
                  <a:lnTo>
                    <a:pt x="93927" y="19944"/>
                  </a:lnTo>
                  <a:cubicBezTo>
                    <a:pt x="92256" y="21606"/>
                    <a:pt x="90584" y="22936"/>
                    <a:pt x="88579" y="24265"/>
                  </a:cubicBezTo>
                  <a:cubicBezTo>
                    <a:pt x="86573" y="19612"/>
                    <a:pt x="84233" y="15623"/>
                    <a:pt x="81559" y="12299"/>
                  </a:cubicBezTo>
                  <a:cubicBezTo>
                    <a:pt x="86239" y="14293"/>
                    <a:pt x="90250" y="16952"/>
                    <a:pt x="93927" y="19944"/>
                  </a:cubicBezTo>
                  <a:close/>
                  <a:moveTo>
                    <a:pt x="112311" y="55844"/>
                  </a:moveTo>
                  <a:lnTo>
                    <a:pt x="112311" y="55844"/>
                  </a:lnTo>
                  <a:lnTo>
                    <a:pt x="95264" y="55844"/>
                  </a:lnTo>
                  <a:cubicBezTo>
                    <a:pt x="94930" y="46869"/>
                    <a:pt x="93593" y="38559"/>
                    <a:pt x="91253" y="31246"/>
                  </a:cubicBezTo>
                  <a:cubicBezTo>
                    <a:pt x="94261" y="29584"/>
                    <a:pt x="96935" y="27590"/>
                    <a:pt x="99275" y="25263"/>
                  </a:cubicBezTo>
                  <a:cubicBezTo>
                    <a:pt x="106629" y="33573"/>
                    <a:pt x="111643" y="44210"/>
                    <a:pt x="112311" y="55844"/>
                  </a:cubicBezTo>
                  <a:close/>
                  <a:moveTo>
                    <a:pt x="60167" y="0"/>
                  </a:moveTo>
                  <a:lnTo>
                    <a:pt x="60167" y="0"/>
                  </a:lnTo>
                  <a:cubicBezTo>
                    <a:pt x="26740" y="0"/>
                    <a:pt x="0" y="26925"/>
                    <a:pt x="0" y="60166"/>
                  </a:cubicBezTo>
                  <a:cubicBezTo>
                    <a:pt x="0" y="93074"/>
                    <a:pt x="26740" y="120000"/>
                    <a:pt x="60167" y="120000"/>
                  </a:cubicBezTo>
                  <a:cubicBezTo>
                    <a:pt x="93259" y="120000"/>
                    <a:pt x="120000" y="93074"/>
                    <a:pt x="120000" y="60166"/>
                  </a:cubicBezTo>
                  <a:cubicBezTo>
                    <a:pt x="120000" y="26925"/>
                    <a:pt x="93259" y="0"/>
                    <a:pt x="60167" y="0"/>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nvGrpSpPr>
          <p:cNvPr id="3" name="Group 2">
            <a:extLst>
              <a:ext uri="{FF2B5EF4-FFF2-40B4-BE49-F238E27FC236}">
                <a16:creationId xmlns="" xmlns:a16="http://schemas.microsoft.com/office/drawing/2014/main" id="{137CD49D-A63A-AD4D-A5BE-843953A7442B}"/>
              </a:ext>
            </a:extLst>
          </p:cNvPr>
          <p:cNvGrpSpPr/>
          <p:nvPr/>
        </p:nvGrpSpPr>
        <p:grpSpPr>
          <a:xfrm>
            <a:off x="2345044" y="1105331"/>
            <a:ext cx="1882200" cy="1685694"/>
            <a:chOff x="4513050" y="1105331"/>
            <a:chExt cx="1882200" cy="1685694"/>
          </a:xfrm>
        </p:grpSpPr>
        <p:sp>
          <p:nvSpPr>
            <p:cNvPr id="3563" name="Google Shape;3563;p455"/>
            <p:cNvSpPr txBox="1"/>
            <p:nvPr/>
          </p:nvSpPr>
          <p:spPr>
            <a:xfrm>
              <a:off x="4513050" y="1450325"/>
              <a:ext cx="1882200" cy="1340700"/>
            </a:xfrm>
            <a:prstGeom prst="rect">
              <a:avLst/>
            </a:prstGeom>
            <a:noFill/>
            <a:ln>
              <a:noFill/>
            </a:ln>
          </p:spPr>
          <p:txBody>
            <a:bodyPr spcFirstLastPara="1" wrap="square" lIns="91425" tIns="0" rIns="0" bIns="0" anchor="t" anchorCtr="0">
              <a:noAutofit/>
            </a:bodyPr>
            <a:lstStyle/>
            <a:p>
              <a:pPr marL="0" marR="0" lvl="0" indent="0" algn="l" rtl="0">
                <a:lnSpc>
                  <a:spcPct val="110000"/>
                </a:lnSpc>
                <a:spcBef>
                  <a:spcPts val="0"/>
                </a:spcBef>
                <a:spcAft>
                  <a:spcPts val="0"/>
                </a:spcAft>
                <a:buClr>
                  <a:schemeClr val="lt2"/>
                </a:buClr>
                <a:buSzPts val="400"/>
                <a:buFont typeface="Arial"/>
                <a:buNone/>
              </a:pPr>
              <a:r>
                <a:rPr lang="en-US" sz="1600" dirty="0">
                  <a:solidFill>
                    <a:schemeClr val="dk2"/>
                  </a:solidFill>
                  <a:latin typeface="Georgia"/>
                  <a:ea typeface="Georgia"/>
                  <a:cs typeface="Georgia"/>
                  <a:sym typeface="Georgia"/>
                </a:rPr>
                <a:t>Machine Learning</a:t>
              </a:r>
              <a:endParaRPr sz="1600" dirty="0">
                <a:solidFill>
                  <a:schemeClr val="dk2"/>
                </a:solidFill>
                <a:latin typeface="Georgia"/>
                <a:ea typeface="Georgia"/>
                <a:cs typeface="Georgia"/>
                <a:sym typeface="Georgia"/>
              </a:endParaRPr>
            </a:p>
            <a:p>
              <a:pPr marL="0" lvl="0" indent="0" algn="l" rtl="0">
                <a:lnSpc>
                  <a:spcPct val="100000"/>
                </a:lnSpc>
                <a:spcBef>
                  <a:spcPts val="600"/>
                </a:spcBef>
                <a:spcAft>
                  <a:spcPts val="0"/>
                </a:spcAft>
                <a:buClr>
                  <a:schemeClr val="dk1"/>
                </a:buClr>
                <a:buSzPts val="1100"/>
                <a:buFont typeface="Arial"/>
                <a:buNone/>
              </a:pPr>
              <a:r>
                <a:rPr lang="en-US" sz="1200" dirty="0">
                  <a:solidFill>
                    <a:srgbClr val="7C7C7B"/>
                  </a:solidFill>
                </a:rPr>
                <a:t>Using algorithms to learn from data and solve business problems without being explicitly programmed</a:t>
              </a:r>
              <a:endParaRPr sz="1200" dirty="0">
                <a:solidFill>
                  <a:schemeClr val="dk2"/>
                </a:solidFill>
                <a:latin typeface="Georgia"/>
                <a:ea typeface="Georgia"/>
                <a:cs typeface="Georgia"/>
                <a:sym typeface="Georgia"/>
              </a:endParaRPr>
            </a:p>
            <a:p>
              <a:pPr marL="0" marR="0" lvl="0" indent="0" algn="l" rtl="0">
                <a:lnSpc>
                  <a:spcPct val="110000"/>
                </a:lnSpc>
                <a:spcBef>
                  <a:spcPts val="0"/>
                </a:spcBef>
                <a:spcAft>
                  <a:spcPts val="0"/>
                </a:spcAft>
                <a:buClr>
                  <a:srgbClr val="333332"/>
                </a:buClr>
                <a:buSzPts val="400"/>
                <a:buFont typeface="Arial"/>
                <a:buNone/>
              </a:pPr>
              <a:endParaRPr sz="1600" b="0" i="0" u="none" strike="noStrike" cap="none" dirty="0">
                <a:solidFill>
                  <a:srgbClr val="333332"/>
                </a:solidFill>
                <a:latin typeface="Georgia"/>
                <a:ea typeface="Georgia"/>
                <a:cs typeface="Georgia"/>
                <a:sym typeface="Georgia"/>
              </a:endParaRPr>
            </a:p>
          </p:txBody>
        </p:sp>
        <p:grpSp>
          <p:nvGrpSpPr>
            <p:cNvPr id="3572" name="Google Shape;3572;p455"/>
            <p:cNvGrpSpPr/>
            <p:nvPr/>
          </p:nvGrpSpPr>
          <p:grpSpPr>
            <a:xfrm>
              <a:off x="4632403" y="1105331"/>
              <a:ext cx="277254" cy="277254"/>
              <a:chOff x="11242676" y="4378325"/>
              <a:chExt cx="355500" cy="355500"/>
            </a:xfrm>
          </p:grpSpPr>
          <p:sp>
            <p:nvSpPr>
              <p:cNvPr id="3573" name="Google Shape;3573;p455"/>
              <p:cNvSpPr/>
              <p:nvPr/>
            </p:nvSpPr>
            <p:spPr>
              <a:xfrm>
                <a:off x="11242676" y="4378325"/>
                <a:ext cx="355500" cy="355500"/>
              </a:xfrm>
              <a:custGeom>
                <a:avLst/>
                <a:gdLst/>
                <a:ahLst/>
                <a:cxnLst/>
                <a:rect l="l" t="t" r="r" b="b"/>
                <a:pathLst>
                  <a:path w="120000" h="120000" extrusionOk="0">
                    <a:moveTo>
                      <a:pt x="10616" y="109354"/>
                    </a:moveTo>
                    <a:lnTo>
                      <a:pt x="10616" y="109354"/>
                    </a:lnTo>
                    <a:lnTo>
                      <a:pt x="109383" y="109354"/>
                    </a:lnTo>
                    <a:lnTo>
                      <a:pt x="109383" y="10322"/>
                    </a:lnTo>
                    <a:lnTo>
                      <a:pt x="10616" y="10322"/>
                    </a:lnTo>
                    <a:lnTo>
                      <a:pt x="10616" y="109354"/>
                    </a:lnTo>
                    <a:close/>
                    <a:moveTo>
                      <a:pt x="119999" y="120000"/>
                    </a:moveTo>
                    <a:lnTo>
                      <a:pt x="119999" y="120000"/>
                    </a:lnTo>
                    <a:lnTo>
                      <a:pt x="0" y="120000"/>
                    </a:lnTo>
                    <a:lnTo>
                      <a:pt x="0" y="0"/>
                    </a:lnTo>
                    <a:lnTo>
                      <a:pt x="119999" y="0"/>
                    </a:lnTo>
                    <a:lnTo>
                      <a:pt x="119999" y="120000"/>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574" name="Google Shape;3574;p455"/>
              <p:cNvSpPr/>
              <p:nvPr/>
            </p:nvSpPr>
            <p:spPr>
              <a:xfrm>
                <a:off x="11293476" y="4460875"/>
                <a:ext cx="236400" cy="182700"/>
              </a:xfrm>
              <a:custGeom>
                <a:avLst/>
                <a:gdLst/>
                <a:ahLst/>
                <a:cxnLst/>
                <a:rect l="l" t="t" r="r" b="b"/>
                <a:pathLst>
                  <a:path w="120000" h="120000" extrusionOk="0">
                    <a:moveTo>
                      <a:pt x="68502" y="0"/>
                    </a:moveTo>
                    <a:lnTo>
                      <a:pt x="68502" y="0"/>
                    </a:lnTo>
                    <a:lnTo>
                      <a:pt x="68502" y="21250"/>
                    </a:lnTo>
                    <a:lnTo>
                      <a:pt x="94251" y="21250"/>
                    </a:lnTo>
                    <a:lnTo>
                      <a:pt x="62672" y="71250"/>
                    </a:lnTo>
                    <a:lnTo>
                      <a:pt x="34979" y="46250"/>
                    </a:lnTo>
                    <a:lnTo>
                      <a:pt x="0" y="107500"/>
                    </a:lnTo>
                    <a:lnTo>
                      <a:pt x="13603" y="120000"/>
                    </a:lnTo>
                    <a:lnTo>
                      <a:pt x="38866" y="75625"/>
                    </a:lnTo>
                    <a:lnTo>
                      <a:pt x="66072" y="100000"/>
                    </a:lnTo>
                    <a:lnTo>
                      <a:pt x="103481" y="40625"/>
                    </a:lnTo>
                    <a:lnTo>
                      <a:pt x="103481" y="66250"/>
                    </a:lnTo>
                    <a:lnTo>
                      <a:pt x="120000" y="66250"/>
                    </a:lnTo>
                    <a:lnTo>
                      <a:pt x="120000" y="0"/>
                    </a:lnTo>
                    <a:lnTo>
                      <a:pt x="68502" y="0"/>
                    </a:lnTo>
                    <a:close/>
                  </a:path>
                </a:pathLst>
              </a:custGeom>
              <a:solidFill>
                <a:schemeClr val="dk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grpSp>
      </p:grpSp>
    </p:spTree>
    <p:extLst>
      <p:ext uri="{BB962C8B-B14F-4D97-AF65-F5344CB8AC3E}">
        <p14:creationId xmlns:p14="http://schemas.microsoft.com/office/powerpoint/2010/main" val="2242907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69"/>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2"/>
            </p:custDataLst>
            <p:extLst/>
          </p:nvPr>
        </p:nvGraphicFramePr>
        <p:xfrm>
          <a:off x="1191" y="1861"/>
          <a:ext cx="1190" cy="1190"/>
        </p:xfrm>
        <a:graphic>
          <a:graphicData uri="http://schemas.openxmlformats.org/presentationml/2006/ole">
            <mc:AlternateContent xmlns:mc="http://schemas.openxmlformats.org/markup-compatibility/2006">
              <mc:Choice xmlns:v="urn:schemas-microsoft-com:vml" Requires="v">
                <p:oleObj spid="_x0000_s1030" name="think-cell Slide" r:id="rId5" imgW="592" imgH="591" progId="TCLayout.ActiveDocument.1">
                  <p:embed/>
                </p:oleObj>
              </mc:Choice>
              <mc:Fallback>
                <p:oleObj name="think-cell Slide" r:id="rId5" imgW="592" imgH="591" progId="TCLayout.ActiveDocument.1">
                  <p:embed/>
                  <p:pic>
                    <p:nvPicPr>
                      <p:cNvPr id="0" name=""/>
                      <p:cNvPicPr/>
                      <p:nvPr/>
                    </p:nvPicPr>
                    <p:blipFill>
                      <a:blip r:embed="rId6"/>
                      <a:stretch>
                        <a:fillRect/>
                      </a:stretch>
                    </p:blipFill>
                    <p:spPr>
                      <a:xfrm>
                        <a:off x="1191" y="1861"/>
                        <a:ext cx="1190" cy="1190"/>
                      </a:xfrm>
                      <a:prstGeom prst="rect">
                        <a:avLst/>
                      </a:prstGeom>
                    </p:spPr>
                  </p:pic>
                </p:oleObj>
              </mc:Fallback>
            </mc:AlternateContent>
          </a:graphicData>
        </a:graphic>
      </p:graphicFrame>
      <p:sp>
        <p:nvSpPr>
          <p:cNvPr id="44" name="Rectangle 43"/>
          <p:cNvSpPr/>
          <p:nvPr/>
        </p:nvSpPr>
        <p:spPr>
          <a:xfrm>
            <a:off x="2381" y="670"/>
            <a:ext cx="9141619" cy="1004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050"/>
          </a:p>
        </p:txBody>
      </p:sp>
      <p:grpSp>
        <p:nvGrpSpPr>
          <p:cNvPr id="45" name="Shape 45"/>
          <p:cNvGrpSpPr/>
          <p:nvPr/>
        </p:nvGrpSpPr>
        <p:grpSpPr>
          <a:xfrm>
            <a:off x="-3347" y="998644"/>
            <a:ext cx="9141568" cy="104744"/>
            <a:chOff x="-3347" y="998234"/>
            <a:chExt cx="9141568" cy="104771"/>
          </a:xfrm>
        </p:grpSpPr>
        <p:sp>
          <p:nvSpPr>
            <p:cNvPr id="46" name="Shape 46"/>
            <p:cNvSpPr/>
            <p:nvPr/>
          </p:nvSpPr>
          <p:spPr>
            <a:xfrm rot="10800000" flipH="1">
              <a:off x="976383" y="998234"/>
              <a:ext cx="199956" cy="97328"/>
            </a:xfrm>
            <a:prstGeom prst="triangle">
              <a:avLst>
                <a:gd name="adj" fmla="val 50000"/>
              </a:avLst>
            </a:prstGeom>
            <a:solidFill>
              <a:schemeClr val="lt1"/>
            </a:solidFill>
            <a:ln>
              <a:noFill/>
            </a:ln>
          </p:spPr>
          <p:txBody>
            <a:bodyPr spcFirstLastPara="1" wrap="square" lIns="68551" tIns="34266" rIns="68551" bIns="34266" anchor="ctr" anchorCtr="0">
              <a:noAutofit/>
            </a:bodyPr>
            <a:lstStyle/>
            <a:p>
              <a:pPr algn="ctr"/>
              <a:endParaRPr dirty="0">
                <a:solidFill>
                  <a:schemeClr val="lt1"/>
                </a:solidFill>
              </a:endParaRPr>
            </a:p>
          </p:txBody>
        </p:sp>
        <p:sp>
          <p:nvSpPr>
            <p:cNvPr id="47" name="Shape 47"/>
            <p:cNvSpPr/>
            <p:nvPr/>
          </p:nvSpPr>
          <p:spPr>
            <a:xfrm>
              <a:off x="-3347" y="1004580"/>
              <a:ext cx="9141568" cy="98425"/>
            </a:xfrm>
            <a:custGeom>
              <a:avLst/>
              <a:gdLst/>
              <a:ahLst/>
              <a:cxnLst/>
              <a:rect l="0" t="0" r="0" b="0"/>
              <a:pathLst>
                <a:path w="10475" h="10000" extrusionOk="0">
                  <a:moveTo>
                    <a:pt x="10475" y="0"/>
                  </a:moveTo>
                  <a:lnTo>
                    <a:pt x="1334" y="0"/>
                  </a:lnTo>
                  <a:cubicBezTo>
                    <a:pt x="1303" y="3333"/>
                    <a:pt x="1272" y="6667"/>
                    <a:pt x="1242" y="10000"/>
                  </a:cubicBezTo>
                  <a:cubicBezTo>
                    <a:pt x="1207" y="6667"/>
                    <a:pt x="1172" y="3333"/>
                    <a:pt x="1138" y="0"/>
                  </a:cubicBezTo>
                  <a:lnTo>
                    <a:pt x="0" y="0"/>
                  </a:lnTo>
                </a:path>
              </a:pathLst>
            </a:custGeom>
            <a:noFill/>
            <a:ln w="9525" cap="rnd" cmpd="sng">
              <a:solidFill>
                <a:srgbClr val="E1301E"/>
              </a:solidFill>
              <a:prstDash val="solid"/>
              <a:round/>
              <a:headEnd type="none" w="sm" len="sm"/>
              <a:tailEnd type="none" w="sm" len="sm"/>
            </a:ln>
          </p:spPr>
          <p:txBody>
            <a:bodyPr spcFirstLastPara="1" wrap="square" lIns="68551" tIns="34266" rIns="68551" bIns="34266" anchor="t" anchorCtr="0">
              <a:noAutofit/>
            </a:bodyPr>
            <a:lstStyle/>
            <a:p>
              <a:endParaRPr dirty="0"/>
            </a:p>
          </p:txBody>
        </p:sp>
      </p:grpSp>
      <p:sp>
        <p:nvSpPr>
          <p:cNvPr id="4" name="Slide Number Placeholder 3"/>
          <p:cNvSpPr>
            <a:spLocks noGrp="1"/>
          </p:cNvSpPr>
          <p:nvPr>
            <p:ph type="sldNum" idx="12"/>
          </p:nvPr>
        </p:nvSpPr>
        <p:spPr>
          <a:xfrm>
            <a:off x="6700838" y="4779959"/>
            <a:ext cx="2133600" cy="92333"/>
          </a:xfrm>
        </p:spPr>
        <p:txBody>
          <a:bodyPr/>
          <a:lstStyle/>
          <a:p>
            <a:pPr lvl="0"/>
            <a:fld id="{00000000-1234-1234-1234-123412341234}" type="slidenum">
              <a:rPr lang="en-GB" smtClean="0"/>
              <a:pPr lvl="0"/>
              <a:t>19</a:t>
            </a:fld>
            <a:endParaRPr lang="en-GB" dirty="0"/>
          </a:p>
        </p:txBody>
      </p:sp>
      <p:sp>
        <p:nvSpPr>
          <p:cNvPr id="6871" name="Shape 6871"/>
          <p:cNvSpPr txBox="1">
            <a:spLocks noGrp="1"/>
          </p:cNvSpPr>
          <p:nvPr>
            <p:ph type="title"/>
          </p:nvPr>
        </p:nvSpPr>
        <p:spPr/>
        <p:txBody>
          <a:bodyPr/>
          <a:lstStyle/>
          <a:p>
            <a:r>
              <a:rPr lang="en-US" dirty="0"/>
              <a:t>Businesses have exploited AI to increase their revenues, reduce costs, improve customer experience and to disrupt the industry in significant ways</a:t>
            </a:r>
          </a:p>
        </p:txBody>
      </p:sp>
      <p:grpSp>
        <p:nvGrpSpPr>
          <p:cNvPr id="7368" name="Shape 7368"/>
          <p:cNvGrpSpPr/>
          <p:nvPr/>
        </p:nvGrpSpPr>
        <p:grpSpPr>
          <a:xfrm>
            <a:off x="-2156" y="1004989"/>
            <a:ext cx="9139188" cy="98399"/>
            <a:chOff x="-3347" y="1004580"/>
            <a:chExt cx="9141568" cy="98425"/>
          </a:xfrm>
        </p:grpSpPr>
        <p:sp>
          <p:nvSpPr>
            <p:cNvPr id="7369" name="Shape 7369"/>
            <p:cNvSpPr/>
            <p:nvPr/>
          </p:nvSpPr>
          <p:spPr>
            <a:xfrm rot="10800000" flipH="1">
              <a:off x="988219" y="1005128"/>
              <a:ext cx="178594" cy="97328"/>
            </a:xfrm>
            <a:prstGeom prst="triangle">
              <a:avLst>
                <a:gd name="adj" fmla="val 53573"/>
              </a:avLst>
            </a:prstGeom>
            <a:solidFill>
              <a:schemeClr val="lt1"/>
            </a:solidFill>
            <a:ln>
              <a:noFill/>
            </a:ln>
          </p:spPr>
          <p:txBody>
            <a:bodyPr spcFirstLastPara="1" wrap="square" lIns="91401" tIns="45688" rIns="91401" bIns="45688" anchor="ctr" anchorCtr="0">
              <a:noAutofit/>
            </a:bodyPr>
            <a:lstStyle/>
            <a:p>
              <a:pPr algn="ctr">
                <a:buClr>
                  <a:schemeClr val="lt1"/>
                </a:buClr>
                <a:buSzPts val="1800"/>
              </a:pPr>
              <a:endParaRPr sz="1800" dirty="0">
                <a:solidFill>
                  <a:srgbClr val="FFFFFF"/>
                </a:solidFill>
              </a:endParaRPr>
            </a:p>
          </p:txBody>
        </p:sp>
        <p:sp>
          <p:nvSpPr>
            <p:cNvPr id="7370" name="Shape 7370"/>
            <p:cNvSpPr/>
            <p:nvPr/>
          </p:nvSpPr>
          <p:spPr>
            <a:xfrm>
              <a:off x="-3347" y="1004580"/>
              <a:ext cx="9141568" cy="98425"/>
            </a:xfrm>
            <a:custGeom>
              <a:avLst/>
              <a:gdLst/>
              <a:ahLst/>
              <a:cxnLst/>
              <a:rect l="0" t="0" r="0" b="0"/>
              <a:pathLst>
                <a:path w="10475" h="10000" extrusionOk="0">
                  <a:moveTo>
                    <a:pt x="10475" y="0"/>
                  </a:moveTo>
                  <a:lnTo>
                    <a:pt x="1334" y="0"/>
                  </a:lnTo>
                  <a:cubicBezTo>
                    <a:pt x="1303" y="3333"/>
                    <a:pt x="1272" y="6667"/>
                    <a:pt x="1242" y="10000"/>
                  </a:cubicBezTo>
                  <a:cubicBezTo>
                    <a:pt x="1207" y="6667"/>
                    <a:pt x="1172" y="3333"/>
                    <a:pt x="1138" y="0"/>
                  </a:cubicBezTo>
                  <a:lnTo>
                    <a:pt x="0" y="0"/>
                  </a:lnTo>
                </a:path>
              </a:pathLst>
            </a:custGeom>
            <a:noFill/>
            <a:ln w="9525" cap="rnd" cmpd="sng">
              <a:solidFill>
                <a:schemeClr val="dk2"/>
              </a:solidFill>
              <a:prstDash val="solid"/>
              <a:round/>
              <a:headEnd type="none" w="sm" len="sm"/>
              <a:tailEnd type="none" w="sm" len="sm"/>
            </a:ln>
          </p:spPr>
          <p:txBody>
            <a:bodyPr spcFirstLastPara="1" wrap="square" lIns="91401" tIns="45688" rIns="91401" bIns="45688" anchor="t" anchorCtr="0">
              <a:noAutofit/>
            </a:bodyPr>
            <a:lstStyle/>
            <a:p>
              <a:pPr>
                <a:buClr>
                  <a:schemeClr val="dk1"/>
                </a:buClr>
                <a:buSzPts val="1800"/>
              </a:pPr>
              <a:endParaRPr sz="1800" dirty="0"/>
            </a:p>
          </p:txBody>
        </p:sp>
      </p:grpSp>
      <p:sp>
        <p:nvSpPr>
          <p:cNvPr id="49" name="Shape 741"/>
          <p:cNvSpPr/>
          <p:nvPr/>
        </p:nvSpPr>
        <p:spPr>
          <a:xfrm>
            <a:off x="566220" y="1248355"/>
            <a:ext cx="88740" cy="3603145"/>
          </a:xfrm>
          <a:prstGeom prst="rect">
            <a:avLst/>
          </a:prstGeom>
          <a:solidFill>
            <a:schemeClr val="bg1">
              <a:lumMod val="75000"/>
            </a:schemeClr>
          </a:solidFill>
          <a:ln>
            <a:noFill/>
          </a:ln>
        </p:spPr>
        <p:txBody>
          <a:bodyPr spcFirstLastPara="1" wrap="square" lIns="91401" tIns="45688" rIns="91401" bIns="45688" anchor="ctr" anchorCtr="0">
            <a:noAutofit/>
          </a:bodyPr>
          <a:lstStyle/>
          <a:p>
            <a:pPr algn="ctr"/>
            <a:endParaRPr sz="1200" dirty="0">
              <a:solidFill>
                <a:srgbClr val="FFFFFF"/>
              </a:solidFill>
            </a:endParaRPr>
          </a:p>
        </p:txBody>
      </p:sp>
      <p:grpSp>
        <p:nvGrpSpPr>
          <p:cNvPr id="12" name="Group 11"/>
          <p:cNvGrpSpPr/>
          <p:nvPr/>
        </p:nvGrpSpPr>
        <p:grpSpPr>
          <a:xfrm>
            <a:off x="318433" y="2767704"/>
            <a:ext cx="1763894" cy="583508"/>
            <a:chOff x="424687" y="3595123"/>
            <a:chExt cx="2352471" cy="778213"/>
          </a:xfrm>
        </p:grpSpPr>
        <p:sp>
          <p:nvSpPr>
            <p:cNvPr id="62" name="Shape 759"/>
            <p:cNvSpPr/>
            <p:nvPr/>
          </p:nvSpPr>
          <p:spPr>
            <a:xfrm>
              <a:off x="1023706" y="3713139"/>
              <a:ext cx="1753452" cy="542180"/>
            </a:xfrm>
            <a:prstGeom prst="rect">
              <a:avLst/>
            </a:prstGeom>
            <a:noFill/>
            <a:ln>
              <a:noFill/>
            </a:ln>
          </p:spPr>
          <p:txBody>
            <a:bodyPr spcFirstLastPara="1" wrap="square" lIns="121868" tIns="60934" rIns="121868" bIns="60934" anchor="ctr" anchorCtr="0">
              <a:noAutofit/>
            </a:bodyPr>
            <a:lstStyle/>
            <a:p>
              <a:pPr marL="152352"/>
              <a:r>
                <a:rPr lang="en-US" sz="900" b="1" dirty="0">
                  <a:solidFill>
                    <a:schemeClr val="bg2"/>
                  </a:solidFill>
                </a:rPr>
                <a:t>Customer Experience</a:t>
              </a:r>
              <a:endParaRPr sz="900" b="1" dirty="0">
                <a:solidFill>
                  <a:schemeClr val="bg2"/>
                </a:solidFill>
              </a:endParaRPr>
            </a:p>
          </p:txBody>
        </p:sp>
        <p:sp>
          <p:nvSpPr>
            <p:cNvPr id="63" name="Shape 760"/>
            <p:cNvSpPr/>
            <p:nvPr/>
          </p:nvSpPr>
          <p:spPr>
            <a:xfrm>
              <a:off x="424687" y="3595123"/>
              <a:ext cx="779288" cy="778213"/>
            </a:xfrm>
            <a:prstGeom prst="ellipse">
              <a:avLst/>
            </a:prstGeom>
            <a:solidFill>
              <a:schemeClr val="bg1">
                <a:lumMod val="95000"/>
              </a:schemeClr>
            </a:solidFill>
            <a:ln>
              <a:solidFill>
                <a:schemeClr val="bg2"/>
              </a:solidFill>
            </a:ln>
          </p:spPr>
          <p:txBody>
            <a:bodyPr spcFirstLastPara="1" wrap="square" lIns="0" tIns="0" rIns="0" bIns="121868" anchor="ctr" anchorCtr="0">
              <a:noAutofit/>
            </a:bodyPr>
            <a:lstStyle/>
            <a:p>
              <a:pPr algn="ctr"/>
              <a:endParaRPr sz="999" b="1" dirty="0">
                <a:solidFill>
                  <a:srgbClr val="878787"/>
                </a:solidFill>
              </a:endParaRPr>
            </a:p>
          </p:txBody>
        </p:sp>
        <p:sp>
          <p:nvSpPr>
            <p:cNvPr id="64" name="Shape 2134"/>
            <p:cNvSpPr/>
            <p:nvPr/>
          </p:nvSpPr>
          <p:spPr>
            <a:xfrm>
              <a:off x="574356" y="3739778"/>
              <a:ext cx="479950" cy="488902"/>
            </a:xfrm>
            <a:custGeom>
              <a:avLst/>
              <a:gdLst/>
              <a:ahLst/>
              <a:cxnLst/>
              <a:rect l="0" t="0" r="0" b="0"/>
              <a:pathLst>
                <a:path w="360" h="380" extrusionOk="0">
                  <a:moveTo>
                    <a:pt x="240" y="28"/>
                  </a:moveTo>
                  <a:lnTo>
                    <a:pt x="240" y="28"/>
                  </a:lnTo>
                  <a:lnTo>
                    <a:pt x="240" y="22"/>
                  </a:lnTo>
                  <a:lnTo>
                    <a:pt x="242" y="18"/>
                  </a:lnTo>
                  <a:lnTo>
                    <a:pt x="248" y="8"/>
                  </a:lnTo>
                  <a:lnTo>
                    <a:pt x="258" y="2"/>
                  </a:lnTo>
                  <a:lnTo>
                    <a:pt x="262" y="0"/>
                  </a:lnTo>
                  <a:lnTo>
                    <a:pt x="268" y="0"/>
                  </a:lnTo>
                  <a:lnTo>
                    <a:pt x="268" y="0"/>
                  </a:lnTo>
                  <a:lnTo>
                    <a:pt x="274" y="0"/>
                  </a:lnTo>
                  <a:lnTo>
                    <a:pt x="280" y="2"/>
                  </a:lnTo>
                  <a:lnTo>
                    <a:pt x="290" y="8"/>
                  </a:lnTo>
                  <a:lnTo>
                    <a:pt x="296" y="18"/>
                  </a:lnTo>
                  <a:lnTo>
                    <a:pt x="298" y="22"/>
                  </a:lnTo>
                  <a:lnTo>
                    <a:pt x="298" y="28"/>
                  </a:lnTo>
                  <a:lnTo>
                    <a:pt x="298" y="28"/>
                  </a:lnTo>
                  <a:lnTo>
                    <a:pt x="298" y="34"/>
                  </a:lnTo>
                  <a:lnTo>
                    <a:pt x="296" y="40"/>
                  </a:lnTo>
                  <a:lnTo>
                    <a:pt x="290" y="50"/>
                  </a:lnTo>
                  <a:lnTo>
                    <a:pt x="280" y="56"/>
                  </a:lnTo>
                  <a:lnTo>
                    <a:pt x="274" y="58"/>
                  </a:lnTo>
                  <a:lnTo>
                    <a:pt x="268" y="58"/>
                  </a:lnTo>
                  <a:lnTo>
                    <a:pt x="268" y="58"/>
                  </a:lnTo>
                  <a:lnTo>
                    <a:pt x="262" y="58"/>
                  </a:lnTo>
                  <a:lnTo>
                    <a:pt x="258" y="56"/>
                  </a:lnTo>
                  <a:lnTo>
                    <a:pt x="248" y="50"/>
                  </a:lnTo>
                  <a:lnTo>
                    <a:pt x="242" y="40"/>
                  </a:lnTo>
                  <a:lnTo>
                    <a:pt x="240" y="34"/>
                  </a:lnTo>
                  <a:lnTo>
                    <a:pt x="240" y="28"/>
                  </a:lnTo>
                  <a:lnTo>
                    <a:pt x="240" y="28"/>
                  </a:lnTo>
                  <a:close/>
                  <a:moveTo>
                    <a:pt x="360" y="190"/>
                  </a:moveTo>
                  <a:lnTo>
                    <a:pt x="344" y="90"/>
                  </a:lnTo>
                  <a:lnTo>
                    <a:pt x="344" y="90"/>
                  </a:lnTo>
                  <a:lnTo>
                    <a:pt x="344" y="88"/>
                  </a:lnTo>
                  <a:lnTo>
                    <a:pt x="344" y="88"/>
                  </a:lnTo>
                  <a:lnTo>
                    <a:pt x="340" y="80"/>
                  </a:lnTo>
                  <a:lnTo>
                    <a:pt x="332" y="74"/>
                  </a:lnTo>
                  <a:lnTo>
                    <a:pt x="324" y="70"/>
                  </a:lnTo>
                  <a:lnTo>
                    <a:pt x="314" y="68"/>
                  </a:lnTo>
                  <a:lnTo>
                    <a:pt x="288" y="68"/>
                  </a:lnTo>
                  <a:lnTo>
                    <a:pt x="270" y="102"/>
                  </a:lnTo>
                  <a:lnTo>
                    <a:pt x="250" y="68"/>
                  </a:lnTo>
                  <a:lnTo>
                    <a:pt x="222" y="68"/>
                  </a:lnTo>
                  <a:lnTo>
                    <a:pt x="222" y="68"/>
                  </a:lnTo>
                  <a:lnTo>
                    <a:pt x="214" y="70"/>
                  </a:lnTo>
                  <a:lnTo>
                    <a:pt x="206" y="74"/>
                  </a:lnTo>
                  <a:lnTo>
                    <a:pt x="198" y="80"/>
                  </a:lnTo>
                  <a:lnTo>
                    <a:pt x="194" y="88"/>
                  </a:lnTo>
                  <a:lnTo>
                    <a:pt x="194" y="88"/>
                  </a:lnTo>
                  <a:lnTo>
                    <a:pt x="194" y="90"/>
                  </a:lnTo>
                  <a:lnTo>
                    <a:pt x="192" y="98"/>
                  </a:lnTo>
                  <a:lnTo>
                    <a:pt x="192" y="98"/>
                  </a:lnTo>
                  <a:lnTo>
                    <a:pt x="204" y="102"/>
                  </a:lnTo>
                  <a:lnTo>
                    <a:pt x="214" y="106"/>
                  </a:lnTo>
                  <a:lnTo>
                    <a:pt x="224" y="114"/>
                  </a:lnTo>
                  <a:lnTo>
                    <a:pt x="232" y="122"/>
                  </a:lnTo>
                  <a:lnTo>
                    <a:pt x="240" y="132"/>
                  </a:lnTo>
                  <a:lnTo>
                    <a:pt x="244" y="142"/>
                  </a:lnTo>
                  <a:lnTo>
                    <a:pt x="248" y="154"/>
                  </a:lnTo>
                  <a:lnTo>
                    <a:pt x="248" y="166"/>
                  </a:lnTo>
                  <a:lnTo>
                    <a:pt x="248" y="166"/>
                  </a:lnTo>
                  <a:lnTo>
                    <a:pt x="248" y="178"/>
                  </a:lnTo>
                  <a:lnTo>
                    <a:pt x="246" y="188"/>
                  </a:lnTo>
                  <a:lnTo>
                    <a:pt x="240" y="198"/>
                  </a:lnTo>
                  <a:lnTo>
                    <a:pt x="234" y="208"/>
                  </a:lnTo>
                  <a:lnTo>
                    <a:pt x="250" y="208"/>
                  </a:lnTo>
                  <a:lnTo>
                    <a:pt x="250" y="208"/>
                  </a:lnTo>
                  <a:lnTo>
                    <a:pt x="260" y="208"/>
                  </a:lnTo>
                  <a:lnTo>
                    <a:pt x="270" y="210"/>
                  </a:lnTo>
                  <a:lnTo>
                    <a:pt x="278" y="214"/>
                  </a:lnTo>
                  <a:lnTo>
                    <a:pt x="286" y="218"/>
                  </a:lnTo>
                  <a:lnTo>
                    <a:pt x="294" y="222"/>
                  </a:lnTo>
                  <a:lnTo>
                    <a:pt x="300" y="228"/>
                  </a:lnTo>
                  <a:lnTo>
                    <a:pt x="306" y="236"/>
                  </a:lnTo>
                  <a:lnTo>
                    <a:pt x="310" y="244"/>
                  </a:lnTo>
                  <a:lnTo>
                    <a:pt x="308" y="118"/>
                  </a:lnTo>
                  <a:lnTo>
                    <a:pt x="318" y="118"/>
                  </a:lnTo>
                  <a:lnTo>
                    <a:pt x="330" y="196"/>
                  </a:lnTo>
                  <a:lnTo>
                    <a:pt x="330" y="196"/>
                  </a:lnTo>
                  <a:lnTo>
                    <a:pt x="332" y="200"/>
                  </a:lnTo>
                  <a:lnTo>
                    <a:pt x="336" y="204"/>
                  </a:lnTo>
                  <a:lnTo>
                    <a:pt x="340" y="208"/>
                  </a:lnTo>
                  <a:lnTo>
                    <a:pt x="346" y="208"/>
                  </a:lnTo>
                  <a:lnTo>
                    <a:pt x="346" y="208"/>
                  </a:lnTo>
                  <a:lnTo>
                    <a:pt x="348" y="208"/>
                  </a:lnTo>
                  <a:lnTo>
                    <a:pt x="348" y="208"/>
                  </a:lnTo>
                  <a:lnTo>
                    <a:pt x="354" y="206"/>
                  </a:lnTo>
                  <a:lnTo>
                    <a:pt x="358" y="202"/>
                  </a:lnTo>
                  <a:lnTo>
                    <a:pt x="360" y="196"/>
                  </a:lnTo>
                  <a:lnTo>
                    <a:pt x="360" y="190"/>
                  </a:lnTo>
                  <a:lnTo>
                    <a:pt x="360" y="190"/>
                  </a:lnTo>
                  <a:close/>
                  <a:moveTo>
                    <a:pt x="92" y="58"/>
                  </a:moveTo>
                  <a:lnTo>
                    <a:pt x="92" y="58"/>
                  </a:lnTo>
                  <a:lnTo>
                    <a:pt x="98" y="58"/>
                  </a:lnTo>
                  <a:lnTo>
                    <a:pt x="102" y="56"/>
                  </a:lnTo>
                  <a:lnTo>
                    <a:pt x="112" y="50"/>
                  </a:lnTo>
                  <a:lnTo>
                    <a:pt x="118" y="40"/>
                  </a:lnTo>
                  <a:lnTo>
                    <a:pt x="120" y="34"/>
                  </a:lnTo>
                  <a:lnTo>
                    <a:pt x="120" y="28"/>
                  </a:lnTo>
                  <a:lnTo>
                    <a:pt x="120" y="28"/>
                  </a:lnTo>
                  <a:lnTo>
                    <a:pt x="120" y="22"/>
                  </a:lnTo>
                  <a:lnTo>
                    <a:pt x="118" y="18"/>
                  </a:lnTo>
                  <a:lnTo>
                    <a:pt x="112" y="8"/>
                  </a:lnTo>
                  <a:lnTo>
                    <a:pt x="102" y="2"/>
                  </a:lnTo>
                  <a:lnTo>
                    <a:pt x="98" y="0"/>
                  </a:lnTo>
                  <a:lnTo>
                    <a:pt x="92" y="0"/>
                  </a:lnTo>
                  <a:lnTo>
                    <a:pt x="92" y="0"/>
                  </a:lnTo>
                  <a:lnTo>
                    <a:pt x="86" y="0"/>
                  </a:lnTo>
                  <a:lnTo>
                    <a:pt x="80" y="2"/>
                  </a:lnTo>
                  <a:lnTo>
                    <a:pt x="70" y="8"/>
                  </a:lnTo>
                  <a:lnTo>
                    <a:pt x="64" y="18"/>
                  </a:lnTo>
                  <a:lnTo>
                    <a:pt x="62" y="22"/>
                  </a:lnTo>
                  <a:lnTo>
                    <a:pt x="62" y="28"/>
                  </a:lnTo>
                  <a:lnTo>
                    <a:pt x="62" y="28"/>
                  </a:lnTo>
                  <a:lnTo>
                    <a:pt x="62" y="34"/>
                  </a:lnTo>
                  <a:lnTo>
                    <a:pt x="64" y="40"/>
                  </a:lnTo>
                  <a:lnTo>
                    <a:pt x="70" y="50"/>
                  </a:lnTo>
                  <a:lnTo>
                    <a:pt x="80" y="56"/>
                  </a:lnTo>
                  <a:lnTo>
                    <a:pt x="86" y="58"/>
                  </a:lnTo>
                  <a:lnTo>
                    <a:pt x="92" y="58"/>
                  </a:lnTo>
                  <a:lnTo>
                    <a:pt x="92" y="58"/>
                  </a:lnTo>
                  <a:close/>
                  <a:moveTo>
                    <a:pt x="30" y="196"/>
                  </a:moveTo>
                  <a:lnTo>
                    <a:pt x="42" y="118"/>
                  </a:lnTo>
                  <a:lnTo>
                    <a:pt x="52" y="118"/>
                  </a:lnTo>
                  <a:lnTo>
                    <a:pt x="50" y="244"/>
                  </a:lnTo>
                  <a:lnTo>
                    <a:pt x="50" y="244"/>
                  </a:lnTo>
                  <a:lnTo>
                    <a:pt x="54" y="236"/>
                  </a:lnTo>
                  <a:lnTo>
                    <a:pt x="60" y="228"/>
                  </a:lnTo>
                  <a:lnTo>
                    <a:pt x="66" y="222"/>
                  </a:lnTo>
                  <a:lnTo>
                    <a:pt x="74" y="218"/>
                  </a:lnTo>
                  <a:lnTo>
                    <a:pt x="82" y="214"/>
                  </a:lnTo>
                  <a:lnTo>
                    <a:pt x="90" y="210"/>
                  </a:lnTo>
                  <a:lnTo>
                    <a:pt x="100" y="208"/>
                  </a:lnTo>
                  <a:lnTo>
                    <a:pt x="110" y="208"/>
                  </a:lnTo>
                  <a:lnTo>
                    <a:pt x="126" y="208"/>
                  </a:lnTo>
                  <a:lnTo>
                    <a:pt x="126" y="208"/>
                  </a:lnTo>
                  <a:lnTo>
                    <a:pt x="120" y="198"/>
                  </a:lnTo>
                  <a:lnTo>
                    <a:pt x="114" y="188"/>
                  </a:lnTo>
                  <a:lnTo>
                    <a:pt x="112" y="178"/>
                  </a:lnTo>
                  <a:lnTo>
                    <a:pt x="112" y="166"/>
                  </a:lnTo>
                  <a:lnTo>
                    <a:pt x="112" y="166"/>
                  </a:lnTo>
                  <a:lnTo>
                    <a:pt x="112" y="154"/>
                  </a:lnTo>
                  <a:lnTo>
                    <a:pt x="116" y="142"/>
                  </a:lnTo>
                  <a:lnTo>
                    <a:pt x="120" y="132"/>
                  </a:lnTo>
                  <a:lnTo>
                    <a:pt x="128" y="122"/>
                  </a:lnTo>
                  <a:lnTo>
                    <a:pt x="136" y="114"/>
                  </a:lnTo>
                  <a:lnTo>
                    <a:pt x="146" y="106"/>
                  </a:lnTo>
                  <a:lnTo>
                    <a:pt x="156" y="102"/>
                  </a:lnTo>
                  <a:lnTo>
                    <a:pt x="168" y="98"/>
                  </a:lnTo>
                  <a:lnTo>
                    <a:pt x="166" y="90"/>
                  </a:lnTo>
                  <a:lnTo>
                    <a:pt x="166" y="90"/>
                  </a:lnTo>
                  <a:lnTo>
                    <a:pt x="166" y="88"/>
                  </a:lnTo>
                  <a:lnTo>
                    <a:pt x="166" y="88"/>
                  </a:lnTo>
                  <a:lnTo>
                    <a:pt x="162" y="80"/>
                  </a:lnTo>
                  <a:lnTo>
                    <a:pt x="154" y="74"/>
                  </a:lnTo>
                  <a:lnTo>
                    <a:pt x="146" y="70"/>
                  </a:lnTo>
                  <a:lnTo>
                    <a:pt x="138" y="68"/>
                  </a:lnTo>
                  <a:lnTo>
                    <a:pt x="110" y="68"/>
                  </a:lnTo>
                  <a:lnTo>
                    <a:pt x="90" y="102"/>
                  </a:lnTo>
                  <a:lnTo>
                    <a:pt x="72" y="68"/>
                  </a:lnTo>
                  <a:lnTo>
                    <a:pt x="46" y="68"/>
                  </a:lnTo>
                  <a:lnTo>
                    <a:pt x="46" y="68"/>
                  </a:lnTo>
                  <a:lnTo>
                    <a:pt x="36" y="70"/>
                  </a:lnTo>
                  <a:lnTo>
                    <a:pt x="28" y="74"/>
                  </a:lnTo>
                  <a:lnTo>
                    <a:pt x="20" y="80"/>
                  </a:lnTo>
                  <a:lnTo>
                    <a:pt x="16" y="88"/>
                  </a:lnTo>
                  <a:lnTo>
                    <a:pt x="16" y="88"/>
                  </a:lnTo>
                  <a:lnTo>
                    <a:pt x="16" y="90"/>
                  </a:lnTo>
                  <a:lnTo>
                    <a:pt x="0" y="190"/>
                  </a:lnTo>
                  <a:lnTo>
                    <a:pt x="0" y="190"/>
                  </a:lnTo>
                  <a:lnTo>
                    <a:pt x="0" y="196"/>
                  </a:lnTo>
                  <a:lnTo>
                    <a:pt x="2" y="202"/>
                  </a:lnTo>
                  <a:lnTo>
                    <a:pt x="6" y="206"/>
                  </a:lnTo>
                  <a:lnTo>
                    <a:pt x="12" y="208"/>
                  </a:lnTo>
                  <a:lnTo>
                    <a:pt x="12" y="208"/>
                  </a:lnTo>
                  <a:lnTo>
                    <a:pt x="14" y="208"/>
                  </a:lnTo>
                  <a:lnTo>
                    <a:pt x="14" y="208"/>
                  </a:lnTo>
                  <a:lnTo>
                    <a:pt x="20" y="208"/>
                  </a:lnTo>
                  <a:lnTo>
                    <a:pt x="24" y="204"/>
                  </a:lnTo>
                  <a:lnTo>
                    <a:pt x="28" y="200"/>
                  </a:lnTo>
                  <a:lnTo>
                    <a:pt x="30" y="196"/>
                  </a:lnTo>
                  <a:lnTo>
                    <a:pt x="30" y="196"/>
                  </a:lnTo>
                  <a:close/>
                  <a:moveTo>
                    <a:pt x="180" y="118"/>
                  </a:moveTo>
                  <a:lnTo>
                    <a:pt x="180" y="118"/>
                  </a:lnTo>
                  <a:lnTo>
                    <a:pt x="170" y="118"/>
                  </a:lnTo>
                  <a:lnTo>
                    <a:pt x="162" y="120"/>
                  </a:lnTo>
                  <a:lnTo>
                    <a:pt x="152" y="126"/>
                  </a:lnTo>
                  <a:lnTo>
                    <a:pt x="146" y="132"/>
                  </a:lnTo>
                  <a:lnTo>
                    <a:pt x="140" y="138"/>
                  </a:lnTo>
                  <a:lnTo>
                    <a:pt x="136" y="146"/>
                  </a:lnTo>
                  <a:lnTo>
                    <a:pt x="132" y="156"/>
                  </a:lnTo>
                  <a:lnTo>
                    <a:pt x="132" y="166"/>
                  </a:lnTo>
                  <a:lnTo>
                    <a:pt x="132" y="166"/>
                  </a:lnTo>
                  <a:lnTo>
                    <a:pt x="132" y="176"/>
                  </a:lnTo>
                  <a:lnTo>
                    <a:pt x="136" y="184"/>
                  </a:lnTo>
                  <a:lnTo>
                    <a:pt x="140" y="194"/>
                  </a:lnTo>
                  <a:lnTo>
                    <a:pt x="146" y="200"/>
                  </a:lnTo>
                  <a:lnTo>
                    <a:pt x="152" y="206"/>
                  </a:lnTo>
                  <a:lnTo>
                    <a:pt x="162" y="210"/>
                  </a:lnTo>
                  <a:lnTo>
                    <a:pt x="170" y="214"/>
                  </a:lnTo>
                  <a:lnTo>
                    <a:pt x="180" y="214"/>
                  </a:lnTo>
                  <a:lnTo>
                    <a:pt x="180" y="214"/>
                  </a:lnTo>
                  <a:lnTo>
                    <a:pt x="190" y="214"/>
                  </a:lnTo>
                  <a:lnTo>
                    <a:pt x="200" y="210"/>
                  </a:lnTo>
                  <a:lnTo>
                    <a:pt x="208" y="206"/>
                  </a:lnTo>
                  <a:lnTo>
                    <a:pt x="214" y="200"/>
                  </a:lnTo>
                  <a:lnTo>
                    <a:pt x="220" y="194"/>
                  </a:lnTo>
                  <a:lnTo>
                    <a:pt x="224" y="184"/>
                  </a:lnTo>
                  <a:lnTo>
                    <a:pt x="228" y="176"/>
                  </a:lnTo>
                  <a:lnTo>
                    <a:pt x="228" y="166"/>
                  </a:lnTo>
                  <a:lnTo>
                    <a:pt x="228" y="166"/>
                  </a:lnTo>
                  <a:lnTo>
                    <a:pt x="228" y="156"/>
                  </a:lnTo>
                  <a:lnTo>
                    <a:pt x="224" y="146"/>
                  </a:lnTo>
                  <a:lnTo>
                    <a:pt x="220" y="138"/>
                  </a:lnTo>
                  <a:lnTo>
                    <a:pt x="214" y="132"/>
                  </a:lnTo>
                  <a:lnTo>
                    <a:pt x="208" y="126"/>
                  </a:lnTo>
                  <a:lnTo>
                    <a:pt x="200" y="120"/>
                  </a:lnTo>
                  <a:lnTo>
                    <a:pt x="190" y="118"/>
                  </a:lnTo>
                  <a:lnTo>
                    <a:pt x="180" y="118"/>
                  </a:lnTo>
                  <a:close/>
                  <a:moveTo>
                    <a:pt x="296" y="260"/>
                  </a:moveTo>
                  <a:lnTo>
                    <a:pt x="296" y="260"/>
                  </a:lnTo>
                  <a:lnTo>
                    <a:pt x="294" y="258"/>
                  </a:lnTo>
                  <a:lnTo>
                    <a:pt x="294" y="258"/>
                  </a:lnTo>
                  <a:lnTo>
                    <a:pt x="292" y="252"/>
                  </a:lnTo>
                  <a:lnTo>
                    <a:pt x="288" y="246"/>
                  </a:lnTo>
                  <a:lnTo>
                    <a:pt x="278" y="236"/>
                  </a:lnTo>
                  <a:lnTo>
                    <a:pt x="266" y="230"/>
                  </a:lnTo>
                  <a:lnTo>
                    <a:pt x="250" y="228"/>
                  </a:lnTo>
                  <a:lnTo>
                    <a:pt x="210" y="228"/>
                  </a:lnTo>
                  <a:lnTo>
                    <a:pt x="180" y="278"/>
                  </a:lnTo>
                  <a:lnTo>
                    <a:pt x="150" y="228"/>
                  </a:lnTo>
                  <a:lnTo>
                    <a:pt x="110" y="228"/>
                  </a:lnTo>
                  <a:lnTo>
                    <a:pt x="110" y="228"/>
                  </a:lnTo>
                  <a:lnTo>
                    <a:pt x="94" y="230"/>
                  </a:lnTo>
                  <a:lnTo>
                    <a:pt x="82" y="236"/>
                  </a:lnTo>
                  <a:lnTo>
                    <a:pt x="72" y="246"/>
                  </a:lnTo>
                  <a:lnTo>
                    <a:pt x="68" y="252"/>
                  </a:lnTo>
                  <a:lnTo>
                    <a:pt x="66" y="258"/>
                  </a:lnTo>
                  <a:lnTo>
                    <a:pt x="66" y="258"/>
                  </a:lnTo>
                  <a:lnTo>
                    <a:pt x="64" y="260"/>
                  </a:lnTo>
                  <a:lnTo>
                    <a:pt x="52" y="336"/>
                  </a:lnTo>
                  <a:lnTo>
                    <a:pt x="52" y="336"/>
                  </a:lnTo>
                  <a:lnTo>
                    <a:pt x="72" y="352"/>
                  </a:lnTo>
                  <a:lnTo>
                    <a:pt x="96" y="362"/>
                  </a:lnTo>
                  <a:lnTo>
                    <a:pt x="106" y="304"/>
                  </a:lnTo>
                  <a:lnTo>
                    <a:pt x="118" y="304"/>
                  </a:lnTo>
                  <a:lnTo>
                    <a:pt x="114" y="370"/>
                  </a:lnTo>
                  <a:lnTo>
                    <a:pt x="114" y="370"/>
                  </a:lnTo>
                  <a:lnTo>
                    <a:pt x="130" y="374"/>
                  </a:lnTo>
                  <a:lnTo>
                    <a:pt x="146" y="378"/>
                  </a:lnTo>
                  <a:lnTo>
                    <a:pt x="162" y="380"/>
                  </a:lnTo>
                  <a:lnTo>
                    <a:pt x="180" y="380"/>
                  </a:lnTo>
                  <a:lnTo>
                    <a:pt x="180" y="380"/>
                  </a:lnTo>
                  <a:lnTo>
                    <a:pt x="196" y="380"/>
                  </a:lnTo>
                  <a:lnTo>
                    <a:pt x="214" y="378"/>
                  </a:lnTo>
                  <a:lnTo>
                    <a:pt x="230" y="374"/>
                  </a:lnTo>
                  <a:lnTo>
                    <a:pt x="246" y="370"/>
                  </a:lnTo>
                  <a:lnTo>
                    <a:pt x="242" y="304"/>
                  </a:lnTo>
                  <a:lnTo>
                    <a:pt x="254" y="304"/>
                  </a:lnTo>
                  <a:lnTo>
                    <a:pt x="264" y="362"/>
                  </a:lnTo>
                  <a:lnTo>
                    <a:pt x="264" y="362"/>
                  </a:lnTo>
                  <a:lnTo>
                    <a:pt x="288" y="350"/>
                  </a:lnTo>
                  <a:lnTo>
                    <a:pt x="308" y="336"/>
                  </a:lnTo>
                  <a:lnTo>
                    <a:pt x="296" y="260"/>
                  </a:lnTo>
                  <a:close/>
                </a:path>
              </a:pathLst>
            </a:custGeom>
            <a:solidFill>
              <a:schemeClr val="bg2"/>
            </a:solidFill>
            <a:ln>
              <a:noFill/>
            </a:ln>
          </p:spPr>
          <p:txBody>
            <a:bodyPr spcFirstLastPara="1" wrap="square" lIns="121868" tIns="60909" rIns="121868" bIns="60909" anchor="t" anchorCtr="0">
              <a:noAutofit/>
            </a:bodyPr>
            <a:lstStyle/>
            <a:p>
              <a:endParaRPr sz="1200" dirty="0"/>
            </a:p>
          </p:txBody>
        </p:sp>
      </p:grpSp>
      <p:grpSp>
        <p:nvGrpSpPr>
          <p:cNvPr id="13" name="Group 12"/>
          <p:cNvGrpSpPr/>
          <p:nvPr/>
        </p:nvGrpSpPr>
        <p:grpSpPr>
          <a:xfrm>
            <a:off x="318433" y="2037043"/>
            <a:ext cx="1767953" cy="583508"/>
            <a:chOff x="424687" y="2691261"/>
            <a:chExt cx="2357885" cy="778213"/>
          </a:xfrm>
        </p:grpSpPr>
        <p:sp>
          <p:nvSpPr>
            <p:cNvPr id="50" name="Shape 744"/>
            <p:cNvSpPr/>
            <p:nvPr/>
          </p:nvSpPr>
          <p:spPr>
            <a:xfrm>
              <a:off x="1029120" y="2809277"/>
              <a:ext cx="1753452" cy="542180"/>
            </a:xfrm>
            <a:prstGeom prst="rect">
              <a:avLst/>
            </a:prstGeom>
            <a:noFill/>
            <a:ln>
              <a:noFill/>
            </a:ln>
          </p:spPr>
          <p:txBody>
            <a:bodyPr spcFirstLastPara="1" wrap="square" lIns="121868" tIns="60934" rIns="121868" bIns="60934" anchor="ctr" anchorCtr="0">
              <a:noAutofit/>
            </a:bodyPr>
            <a:lstStyle/>
            <a:p>
              <a:pPr marL="152352"/>
              <a:r>
                <a:rPr lang="en-GB" sz="900" b="1" dirty="0">
                  <a:solidFill>
                    <a:schemeClr val="bg2"/>
                  </a:solidFill>
                </a:rPr>
                <a:t>Cost Reduction</a:t>
              </a:r>
              <a:endParaRPr sz="1100" dirty="0">
                <a:solidFill>
                  <a:schemeClr val="bg2"/>
                </a:solidFill>
              </a:endParaRPr>
            </a:p>
          </p:txBody>
        </p:sp>
        <p:sp>
          <p:nvSpPr>
            <p:cNvPr id="51" name="Shape 745"/>
            <p:cNvSpPr/>
            <p:nvPr/>
          </p:nvSpPr>
          <p:spPr>
            <a:xfrm>
              <a:off x="424687" y="2691261"/>
              <a:ext cx="779288" cy="778213"/>
            </a:xfrm>
            <a:prstGeom prst="ellipse">
              <a:avLst/>
            </a:prstGeom>
            <a:solidFill>
              <a:schemeClr val="bg1">
                <a:lumMod val="95000"/>
              </a:schemeClr>
            </a:solidFill>
            <a:ln>
              <a:solidFill>
                <a:schemeClr val="bg2"/>
              </a:solidFill>
            </a:ln>
          </p:spPr>
          <p:txBody>
            <a:bodyPr spcFirstLastPara="1" wrap="square" lIns="121868" tIns="60934" rIns="121868" bIns="60934" anchor="t" anchorCtr="0">
              <a:noAutofit/>
            </a:bodyPr>
            <a:lstStyle/>
            <a:p>
              <a:pPr algn="ctr"/>
              <a:endParaRPr sz="999" b="1" dirty="0"/>
            </a:p>
          </p:txBody>
        </p:sp>
        <p:sp>
          <p:nvSpPr>
            <p:cNvPr id="75" name="Freeform 4803"/>
            <p:cNvSpPr>
              <a:spLocks noEditPoints="1"/>
            </p:cNvSpPr>
            <p:nvPr/>
          </p:nvSpPr>
          <p:spPr bwMode="auto">
            <a:xfrm>
              <a:off x="583892" y="2912441"/>
              <a:ext cx="460878" cy="335852"/>
            </a:xfrm>
            <a:custGeom>
              <a:avLst/>
              <a:gdLst>
                <a:gd name="T0" fmla="*/ 372 w 376"/>
                <a:gd name="T1" fmla="*/ 98 h 274"/>
                <a:gd name="T2" fmla="*/ 344 w 376"/>
                <a:gd name="T3" fmla="*/ 74 h 274"/>
                <a:gd name="T4" fmla="*/ 334 w 376"/>
                <a:gd name="T5" fmla="*/ 68 h 274"/>
                <a:gd name="T6" fmla="*/ 254 w 376"/>
                <a:gd name="T7" fmla="*/ 80 h 274"/>
                <a:gd name="T8" fmla="*/ 210 w 376"/>
                <a:gd name="T9" fmla="*/ 68 h 274"/>
                <a:gd name="T10" fmla="*/ 6 w 376"/>
                <a:gd name="T11" fmla="*/ 136 h 274"/>
                <a:gd name="T12" fmla="*/ 4 w 376"/>
                <a:gd name="T13" fmla="*/ 170 h 274"/>
                <a:gd name="T14" fmla="*/ 30 w 376"/>
                <a:gd name="T15" fmla="*/ 194 h 274"/>
                <a:gd name="T16" fmla="*/ 4 w 376"/>
                <a:gd name="T17" fmla="*/ 220 h 274"/>
                <a:gd name="T18" fmla="*/ 198 w 376"/>
                <a:gd name="T19" fmla="*/ 250 h 274"/>
                <a:gd name="T20" fmla="*/ 272 w 376"/>
                <a:gd name="T21" fmla="*/ 274 h 274"/>
                <a:gd name="T22" fmla="*/ 346 w 376"/>
                <a:gd name="T23" fmla="*/ 246 h 274"/>
                <a:gd name="T24" fmla="*/ 322 w 376"/>
                <a:gd name="T25" fmla="*/ 252 h 274"/>
                <a:gd name="T26" fmla="*/ 220 w 376"/>
                <a:gd name="T27" fmla="*/ 252 h 274"/>
                <a:gd name="T28" fmla="*/ 196 w 376"/>
                <a:gd name="T29" fmla="*/ 232 h 274"/>
                <a:gd name="T30" fmla="*/ 148 w 376"/>
                <a:gd name="T31" fmla="*/ 234 h 274"/>
                <a:gd name="T32" fmla="*/ 200 w 376"/>
                <a:gd name="T33" fmla="*/ 220 h 274"/>
                <a:gd name="T34" fmla="*/ 300 w 376"/>
                <a:gd name="T35" fmla="*/ 236 h 274"/>
                <a:gd name="T36" fmla="*/ 346 w 376"/>
                <a:gd name="T37" fmla="*/ 196 h 274"/>
                <a:gd name="T38" fmla="*/ 308 w 376"/>
                <a:gd name="T39" fmla="*/ 220 h 274"/>
                <a:gd name="T40" fmla="*/ 210 w 376"/>
                <a:gd name="T41" fmla="*/ 210 h 274"/>
                <a:gd name="T42" fmla="*/ 196 w 376"/>
                <a:gd name="T43" fmla="*/ 196 h 274"/>
                <a:gd name="T44" fmla="*/ 150 w 376"/>
                <a:gd name="T45" fmla="*/ 200 h 274"/>
                <a:gd name="T46" fmla="*/ 202 w 376"/>
                <a:gd name="T47" fmla="*/ 184 h 274"/>
                <a:gd name="T48" fmla="*/ 318 w 376"/>
                <a:gd name="T49" fmla="*/ 196 h 274"/>
                <a:gd name="T50" fmla="*/ 374 w 376"/>
                <a:gd name="T51" fmla="*/ 162 h 274"/>
                <a:gd name="T52" fmla="*/ 374 w 376"/>
                <a:gd name="T53" fmla="*/ 130 h 274"/>
                <a:gd name="T54" fmla="*/ 248 w 376"/>
                <a:gd name="T55" fmla="*/ 94 h 274"/>
                <a:gd name="T56" fmla="*/ 342 w 376"/>
                <a:gd name="T57" fmla="*/ 78 h 274"/>
                <a:gd name="T58" fmla="*/ 334 w 376"/>
                <a:gd name="T59" fmla="*/ 104 h 274"/>
                <a:gd name="T60" fmla="*/ 238 w 376"/>
                <a:gd name="T61" fmla="*/ 114 h 274"/>
                <a:gd name="T62" fmla="*/ 200 w 376"/>
                <a:gd name="T63" fmla="*/ 96 h 274"/>
                <a:gd name="T64" fmla="*/ 202 w 376"/>
                <a:gd name="T65" fmla="*/ 114 h 274"/>
                <a:gd name="T66" fmla="*/ 294 w 376"/>
                <a:gd name="T67" fmla="*/ 130 h 274"/>
                <a:gd name="T68" fmla="*/ 346 w 376"/>
                <a:gd name="T69" fmla="*/ 124 h 274"/>
                <a:gd name="T70" fmla="*/ 338 w 376"/>
                <a:gd name="T71" fmla="*/ 136 h 274"/>
                <a:gd name="T72" fmla="*/ 272 w 376"/>
                <a:gd name="T73" fmla="*/ 152 h 274"/>
                <a:gd name="T74" fmla="*/ 214 w 376"/>
                <a:gd name="T75" fmla="*/ 142 h 274"/>
                <a:gd name="T76" fmla="*/ 198 w 376"/>
                <a:gd name="T77" fmla="*/ 118 h 274"/>
                <a:gd name="T78" fmla="*/ 134 w 376"/>
                <a:gd name="T79" fmla="*/ 150 h 274"/>
                <a:gd name="T80" fmla="*/ 100 w 376"/>
                <a:gd name="T81" fmla="*/ 136 h 274"/>
                <a:gd name="T82" fmla="*/ 158 w 376"/>
                <a:gd name="T83" fmla="*/ 128 h 274"/>
                <a:gd name="T84" fmla="*/ 162 w 376"/>
                <a:gd name="T85" fmla="*/ 144 h 274"/>
                <a:gd name="T86" fmla="*/ 346 w 376"/>
                <a:gd name="T87" fmla="*/ 162 h 274"/>
                <a:gd name="T88" fmla="*/ 342 w 376"/>
                <a:gd name="T89" fmla="*/ 168 h 274"/>
                <a:gd name="T90" fmla="*/ 322 w 376"/>
                <a:gd name="T91" fmla="*/ 180 h 274"/>
                <a:gd name="T92" fmla="*/ 220 w 376"/>
                <a:gd name="T93" fmla="*/ 180 h 274"/>
                <a:gd name="T94" fmla="*/ 200 w 376"/>
                <a:gd name="T95" fmla="*/ 168 h 274"/>
                <a:gd name="T96" fmla="*/ 198 w 376"/>
                <a:gd name="T97" fmla="*/ 154 h 274"/>
                <a:gd name="T98" fmla="*/ 272 w 376"/>
                <a:gd name="T99" fmla="*/ 166 h 274"/>
                <a:gd name="T100" fmla="*/ 346 w 376"/>
                <a:gd name="T101" fmla="*/ 160 h 274"/>
                <a:gd name="T102" fmla="*/ 196 w 376"/>
                <a:gd name="T103" fmla="*/ 28 h 274"/>
                <a:gd name="T104" fmla="*/ 272 w 376"/>
                <a:gd name="T105" fmla="*/ 0 h 274"/>
                <a:gd name="T106" fmla="*/ 344 w 376"/>
                <a:gd name="T107" fmla="*/ 24 h 274"/>
                <a:gd name="T108" fmla="*/ 322 w 376"/>
                <a:gd name="T109" fmla="*/ 50 h 274"/>
                <a:gd name="T110" fmla="*/ 220 w 376"/>
                <a:gd name="T111" fmla="*/ 5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6" h="274">
                  <a:moveTo>
                    <a:pt x="376" y="126"/>
                  </a:moveTo>
                  <a:lnTo>
                    <a:pt x="376" y="126"/>
                  </a:lnTo>
                  <a:lnTo>
                    <a:pt x="374" y="122"/>
                  </a:lnTo>
                  <a:lnTo>
                    <a:pt x="370" y="120"/>
                  </a:lnTo>
                  <a:lnTo>
                    <a:pt x="346" y="110"/>
                  </a:lnTo>
                  <a:lnTo>
                    <a:pt x="372" y="98"/>
                  </a:lnTo>
                  <a:lnTo>
                    <a:pt x="372" y="98"/>
                  </a:lnTo>
                  <a:lnTo>
                    <a:pt x="376" y="96"/>
                  </a:lnTo>
                  <a:lnTo>
                    <a:pt x="376" y="92"/>
                  </a:lnTo>
                  <a:lnTo>
                    <a:pt x="376" y="92"/>
                  </a:lnTo>
                  <a:lnTo>
                    <a:pt x="376" y="86"/>
                  </a:lnTo>
                  <a:lnTo>
                    <a:pt x="372" y="84"/>
                  </a:lnTo>
                  <a:lnTo>
                    <a:pt x="344" y="74"/>
                  </a:lnTo>
                  <a:lnTo>
                    <a:pt x="344" y="74"/>
                  </a:lnTo>
                  <a:lnTo>
                    <a:pt x="346" y="70"/>
                  </a:lnTo>
                  <a:lnTo>
                    <a:pt x="346" y="66"/>
                  </a:lnTo>
                  <a:lnTo>
                    <a:pt x="346" y="52"/>
                  </a:lnTo>
                  <a:lnTo>
                    <a:pt x="346" y="52"/>
                  </a:lnTo>
                  <a:lnTo>
                    <a:pt x="346" y="56"/>
                  </a:lnTo>
                  <a:lnTo>
                    <a:pt x="344" y="60"/>
                  </a:lnTo>
                  <a:lnTo>
                    <a:pt x="334" y="68"/>
                  </a:lnTo>
                  <a:lnTo>
                    <a:pt x="334" y="68"/>
                  </a:lnTo>
                  <a:lnTo>
                    <a:pt x="322" y="72"/>
                  </a:lnTo>
                  <a:lnTo>
                    <a:pt x="308" y="76"/>
                  </a:lnTo>
                  <a:lnTo>
                    <a:pt x="290" y="80"/>
                  </a:lnTo>
                  <a:lnTo>
                    <a:pt x="272" y="80"/>
                  </a:lnTo>
                  <a:lnTo>
                    <a:pt x="272" y="80"/>
                  </a:lnTo>
                  <a:lnTo>
                    <a:pt x="254" y="80"/>
                  </a:lnTo>
                  <a:lnTo>
                    <a:pt x="238" y="78"/>
                  </a:lnTo>
                  <a:lnTo>
                    <a:pt x="226" y="74"/>
                  </a:lnTo>
                  <a:lnTo>
                    <a:pt x="214" y="70"/>
                  </a:lnTo>
                  <a:lnTo>
                    <a:pt x="214" y="70"/>
                  </a:lnTo>
                  <a:lnTo>
                    <a:pt x="214" y="70"/>
                  </a:lnTo>
                  <a:lnTo>
                    <a:pt x="210" y="68"/>
                  </a:lnTo>
                  <a:lnTo>
                    <a:pt x="210" y="68"/>
                  </a:lnTo>
                  <a:lnTo>
                    <a:pt x="200" y="60"/>
                  </a:lnTo>
                  <a:lnTo>
                    <a:pt x="198" y="56"/>
                  </a:lnTo>
                  <a:lnTo>
                    <a:pt x="196" y="52"/>
                  </a:lnTo>
                  <a:lnTo>
                    <a:pt x="196" y="52"/>
                  </a:lnTo>
                  <a:lnTo>
                    <a:pt x="198" y="46"/>
                  </a:lnTo>
                  <a:lnTo>
                    <a:pt x="6" y="136"/>
                  </a:lnTo>
                  <a:lnTo>
                    <a:pt x="6" y="136"/>
                  </a:lnTo>
                  <a:lnTo>
                    <a:pt x="2" y="138"/>
                  </a:lnTo>
                  <a:lnTo>
                    <a:pt x="2" y="142"/>
                  </a:lnTo>
                  <a:lnTo>
                    <a:pt x="2" y="142"/>
                  </a:lnTo>
                  <a:lnTo>
                    <a:pt x="2" y="148"/>
                  </a:lnTo>
                  <a:lnTo>
                    <a:pt x="6" y="150"/>
                  </a:lnTo>
                  <a:lnTo>
                    <a:pt x="30" y="158"/>
                  </a:lnTo>
                  <a:lnTo>
                    <a:pt x="4" y="170"/>
                  </a:lnTo>
                  <a:lnTo>
                    <a:pt x="4" y="170"/>
                  </a:lnTo>
                  <a:lnTo>
                    <a:pt x="2" y="174"/>
                  </a:lnTo>
                  <a:lnTo>
                    <a:pt x="0" y="178"/>
                  </a:lnTo>
                  <a:lnTo>
                    <a:pt x="0" y="178"/>
                  </a:lnTo>
                  <a:lnTo>
                    <a:pt x="2" y="182"/>
                  </a:lnTo>
                  <a:lnTo>
                    <a:pt x="6" y="184"/>
                  </a:lnTo>
                  <a:lnTo>
                    <a:pt x="30" y="194"/>
                  </a:lnTo>
                  <a:lnTo>
                    <a:pt x="4" y="206"/>
                  </a:lnTo>
                  <a:lnTo>
                    <a:pt x="4" y="206"/>
                  </a:lnTo>
                  <a:lnTo>
                    <a:pt x="0" y="208"/>
                  </a:lnTo>
                  <a:lnTo>
                    <a:pt x="0" y="212"/>
                  </a:lnTo>
                  <a:lnTo>
                    <a:pt x="0" y="212"/>
                  </a:lnTo>
                  <a:lnTo>
                    <a:pt x="0" y="218"/>
                  </a:lnTo>
                  <a:lnTo>
                    <a:pt x="4" y="220"/>
                  </a:lnTo>
                  <a:lnTo>
                    <a:pt x="148" y="270"/>
                  </a:lnTo>
                  <a:lnTo>
                    <a:pt x="148" y="270"/>
                  </a:lnTo>
                  <a:lnTo>
                    <a:pt x="150" y="270"/>
                  </a:lnTo>
                  <a:lnTo>
                    <a:pt x="150" y="270"/>
                  </a:lnTo>
                  <a:lnTo>
                    <a:pt x="154" y="270"/>
                  </a:lnTo>
                  <a:lnTo>
                    <a:pt x="198" y="250"/>
                  </a:lnTo>
                  <a:lnTo>
                    <a:pt x="198" y="250"/>
                  </a:lnTo>
                  <a:lnTo>
                    <a:pt x="200" y="254"/>
                  </a:lnTo>
                  <a:lnTo>
                    <a:pt x="206" y="258"/>
                  </a:lnTo>
                  <a:lnTo>
                    <a:pt x="212" y="264"/>
                  </a:lnTo>
                  <a:lnTo>
                    <a:pt x="222" y="266"/>
                  </a:lnTo>
                  <a:lnTo>
                    <a:pt x="244" y="272"/>
                  </a:lnTo>
                  <a:lnTo>
                    <a:pt x="272" y="274"/>
                  </a:lnTo>
                  <a:lnTo>
                    <a:pt x="272" y="274"/>
                  </a:lnTo>
                  <a:lnTo>
                    <a:pt x="300" y="272"/>
                  </a:lnTo>
                  <a:lnTo>
                    <a:pt x="314" y="270"/>
                  </a:lnTo>
                  <a:lnTo>
                    <a:pt x="324" y="266"/>
                  </a:lnTo>
                  <a:lnTo>
                    <a:pt x="334" y="262"/>
                  </a:lnTo>
                  <a:lnTo>
                    <a:pt x="340" y="256"/>
                  </a:lnTo>
                  <a:lnTo>
                    <a:pt x="344" y="252"/>
                  </a:lnTo>
                  <a:lnTo>
                    <a:pt x="346" y="246"/>
                  </a:lnTo>
                  <a:lnTo>
                    <a:pt x="346" y="230"/>
                  </a:lnTo>
                  <a:lnTo>
                    <a:pt x="346" y="230"/>
                  </a:lnTo>
                  <a:lnTo>
                    <a:pt x="346" y="236"/>
                  </a:lnTo>
                  <a:lnTo>
                    <a:pt x="344" y="240"/>
                  </a:lnTo>
                  <a:lnTo>
                    <a:pt x="334" y="246"/>
                  </a:lnTo>
                  <a:lnTo>
                    <a:pt x="334" y="246"/>
                  </a:lnTo>
                  <a:lnTo>
                    <a:pt x="322" y="252"/>
                  </a:lnTo>
                  <a:lnTo>
                    <a:pt x="308" y="256"/>
                  </a:lnTo>
                  <a:lnTo>
                    <a:pt x="290" y="258"/>
                  </a:lnTo>
                  <a:lnTo>
                    <a:pt x="272" y="260"/>
                  </a:lnTo>
                  <a:lnTo>
                    <a:pt x="272" y="260"/>
                  </a:lnTo>
                  <a:lnTo>
                    <a:pt x="252" y="258"/>
                  </a:lnTo>
                  <a:lnTo>
                    <a:pt x="236" y="256"/>
                  </a:lnTo>
                  <a:lnTo>
                    <a:pt x="220" y="252"/>
                  </a:lnTo>
                  <a:lnTo>
                    <a:pt x="210" y="246"/>
                  </a:lnTo>
                  <a:lnTo>
                    <a:pt x="210" y="246"/>
                  </a:lnTo>
                  <a:lnTo>
                    <a:pt x="206" y="244"/>
                  </a:lnTo>
                  <a:lnTo>
                    <a:pt x="206" y="244"/>
                  </a:lnTo>
                  <a:lnTo>
                    <a:pt x="206" y="244"/>
                  </a:lnTo>
                  <a:lnTo>
                    <a:pt x="200" y="238"/>
                  </a:lnTo>
                  <a:lnTo>
                    <a:pt x="196" y="232"/>
                  </a:lnTo>
                  <a:lnTo>
                    <a:pt x="196" y="232"/>
                  </a:lnTo>
                  <a:lnTo>
                    <a:pt x="196" y="230"/>
                  </a:lnTo>
                  <a:lnTo>
                    <a:pt x="196" y="232"/>
                  </a:lnTo>
                  <a:lnTo>
                    <a:pt x="150" y="254"/>
                  </a:lnTo>
                  <a:lnTo>
                    <a:pt x="28" y="212"/>
                  </a:lnTo>
                  <a:lnTo>
                    <a:pt x="52" y="200"/>
                  </a:lnTo>
                  <a:lnTo>
                    <a:pt x="148" y="234"/>
                  </a:lnTo>
                  <a:lnTo>
                    <a:pt x="148" y="234"/>
                  </a:lnTo>
                  <a:lnTo>
                    <a:pt x="152" y="234"/>
                  </a:lnTo>
                  <a:lnTo>
                    <a:pt x="152" y="234"/>
                  </a:lnTo>
                  <a:lnTo>
                    <a:pt x="154" y="234"/>
                  </a:lnTo>
                  <a:lnTo>
                    <a:pt x="198" y="214"/>
                  </a:lnTo>
                  <a:lnTo>
                    <a:pt x="198" y="214"/>
                  </a:lnTo>
                  <a:lnTo>
                    <a:pt x="200" y="220"/>
                  </a:lnTo>
                  <a:lnTo>
                    <a:pt x="206" y="224"/>
                  </a:lnTo>
                  <a:lnTo>
                    <a:pt x="214" y="228"/>
                  </a:lnTo>
                  <a:lnTo>
                    <a:pt x="222" y="232"/>
                  </a:lnTo>
                  <a:lnTo>
                    <a:pt x="246" y="236"/>
                  </a:lnTo>
                  <a:lnTo>
                    <a:pt x="272" y="238"/>
                  </a:lnTo>
                  <a:lnTo>
                    <a:pt x="272" y="238"/>
                  </a:lnTo>
                  <a:lnTo>
                    <a:pt x="300" y="236"/>
                  </a:lnTo>
                  <a:lnTo>
                    <a:pt x="314" y="234"/>
                  </a:lnTo>
                  <a:lnTo>
                    <a:pt x="324" y="230"/>
                  </a:lnTo>
                  <a:lnTo>
                    <a:pt x="334" y="226"/>
                  </a:lnTo>
                  <a:lnTo>
                    <a:pt x="340" y="220"/>
                  </a:lnTo>
                  <a:lnTo>
                    <a:pt x="344" y="216"/>
                  </a:lnTo>
                  <a:lnTo>
                    <a:pt x="346" y="210"/>
                  </a:lnTo>
                  <a:lnTo>
                    <a:pt x="346" y="196"/>
                  </a:lnTo>
                  <a:lnTo>
                    <a:pt x="346" y="196"/>
                  </a:lnTo>
                  <a:lnTo>
                    <a:pt x="346" y="200"/>
                  </a:lnTo>
                  <a:lnTo>
                    <a:pt x="344" y="204"/>
                  </a:lnTo>
                  <a:lnTo>
                    <a:pt x="334" y="210"/>
                  </a:lnTo>
                  <a:lnTo>
                    <a:pt x="334" y="210"/>
                  </a:lnTo>
                  <a:lnTo>
                    <a:pt x="322" y="216"/>
                  </a:lnTo>
                  <a:lnTo>
                    <a:pt x="308" y="220"/>
                  </a:lnTo>
                  <a:lnTo>
                    <a:pt x="290" y="222"/>
                  </a:lnTo>
                  <a:lnTo>
                    <a:pt x="272" y="224"/>
                  </a:lnTo>
                  <a:lnTo>
                    <a:pt x="272" y="224"/>
                  </a:lnTo>
                  <a:lnTo>
                    <a:pt x="252" y="222"/>
                  </a:lnTo>
                  <a:lnTo>
                    <a:pt x="236" y="220"/>
                  </a:lnTo>
                  <a:lnTo>
                    <a:pt x="220" y="216"/>
                  </a:lnTo>
                  <a:lnTo>
                    <a:pt x="210" y="210"/>
                  </a:lnTo>
                  <a:lnTo>
                    <a:pt x="210" y="210"/>
                  </a:lnTo>
                  <a:lnTo>
                    <a:pt x="208" y="210"/>
                  </a:lnTo>
                  <a:lnTo>
                    <a:pt x="208" y="210"/>
                  </a:lnTo>
                  <a:lnTo>
                    <a:pt x="200" y="204"/>
                  </a:lnTo>
                  <a:lnTo>
                    <a:pt x="198" y="198"/>
                  </a:lnTo>
                  <a:lnTo>
                    <a:pt x="198" y="198"/>
                  </a:lnTo>
                  <a:lnTo>
                    <a:pt x="196" y="196"/>
                  </a:lnTo>
                  <a:lnTo>
                    <a:pt x="196" y="198"/>
                  </a:lnTo>
                  <a:lnTo>
                    <a:pt x="152" y="218"/>
                  </a:lnTo>
                  <a:lnTo>
                    <a:pt x="72" y="192"/>
                  </a:lnTo>
                  <a:lnTo>
                    <a:pt x="50" y="184"/>
                  </a:lnTo>
                  <a:lnTo>
                    <a:pt x="28" y="176"/>
                  </a:lnTo>
                  <a:lnTo>
                    <a:pt x="52" y="166"/>
                  </a:lnTo>
                  <a:lnTo>
                    <a:pt x="150" y="200"/>
                  </a:lnTo>
                  <a:lnTo>
                    <a:pt x="150" y="200"/>
                  </a:lnTo>
                  <a:lnTo>
                    <a:pt x="152" y="200"/>
                  </a:lnTo>
                  <a:lnTo>
                    <a:pt x="152" y="200"/>
                  </a:lnTo>
                  <a:lnTo>
                    <a:pt x="156" y="200"/>
                  </a:lnTo>
                  <a:lnTo>
                    <a:pt x="198" y="180"/>
                  </a:lnTo>
                  <a:lnTo>
                    <a:pt x="198" y="180"/>
                  </a:lnTo>
                  <a:lnTo>
                    <a:pt x="202" y="184"/>
                  </a:lnTo>
                  <a:lnTo>
                    <a:pt x="208" y="188"/>
                  </a:lnTo>
                  <a:lnTo>
                    <a:pt x="224" y="196"/>
                  </a:lnTo>
                  <a:lnTo>
                    <a:pt x="246" y="200"/>
                  </a:lnTo>
                  <a:lnTo>
                    <a:pt x="272" y="202"/>
                  </a:lnTo>
                  <a:lnTo>
                    <a:pt x="272" y="202"/>
                  </a:lnTo>
                  <a:lnTo>
                    <a:pt x="296" y="200"/>
                  </a:lnTo>
                  <a:lnTo>
                    <a:pt x="318" y="196"/>
                  </a:lnTo>
                  <a:lnTo>
                    <a:pt x="334" y="190"/>
                  </a:lnTo>
                  <a:lnTo>
                    <a:pt x="340" y="186"/>
                  </a:lnTo>
                  <a:lnTo>
                    <a:pt x="344" y="180"/>
                  </a:lnTo>
                  <a:lnTo>
                    <a:pt x="370" y="168"/>
                  </a:lnTo>
                  <a:lnTo>
                    <a:pt x="370" y="168"/>
                  </a:lnTo>
                  <a:lnTo>
                    <a:pt x="374" y="166"/>
                  </a:lnTo>
                  <a:lnTo>
                    <a:pt x="374" y="162"/>
                  </a:lnTo>
                  <a:lnTo>
                    <a:pt x="374" y="162"/>
                  </a:lnTo>
                  <a:lnTo>
                    <a:pt x="374" y="156"/>
                  </a:lnTo>
                  <a:lnTo>
                    <a:pt x="370" y="154"/>
                  </a:lnTo>
                  <a:lnTo>
                    <a:pt x="346" y="146"/>
                  </a:lnTo>
                  <a:lnTo>
                    <a:pt x="372" y="134"/>
                  </a:lnTo>
                  <a:lnTo>
                    <a:pt x="372" y="134"/>
                  </a:lnTo>
                  <a:lnTo>
                    <a:pt x="374" y="130"/>
                  </a:lnTo>
                  <a:lnTo>
                    <a:pt x="376" y="126"/>
                  </a:lnTo>
                  <a:lnTo>
                    <a:pt x="376" y="126"/>
                  </a:lnTo>
                  <a:close/>
                  <a:moveTo>
                    <a:pt x="202" y="78"/>
                  </a:moveTo>
                  <a:lnTo>
                    <a:pt x="202" y="78"/>
                  </a:lnTo>
                  <a:lnTo>
                    <a:pt x="214" y="84"/>
                  </a:lnTo>
                  <a:lnTo>
                    <a:pt x="230" y="90"/>
                  </a:lnTo>
                  <a:lnTo>
                    <a:pt x="248" y="94"/>
                  </a:lnTo>
                  <a:lnTo>
                    <a:pt x="272" y="96"/>
                  </a:lnTo>
                  <a:lnTo>
                    <a:pt x="272" y="96"/>
                  </a:lnTo>
                  <a:lnTo>
                    <a:pt x="294" y="94"/>
                  </a:lnTo>
                  <a:lnTo>
                    <a:pt x="314" y="90"/>
                  </a:lnTo>
                  <a:lnTo>
                    <a:pt x="330" y="84"/>
                  </a:lnTo>
                  <a:lnTo>
                    <a:pt x="342" y="78"/>
                  </a:lnTo>
                  <a:lnTo>
                    <a:pt x="342" y="78"/>
                  </a:lnTo>
                  <a:lnTo>
                    <a:pt x="346" y="82"/>
                  </a:lnTo>
                  <a:lnTo>
                    <a:pt x="346" y="88"/>
                  </a:lnTo>
                  <a:lnTo>
                    <a:pt x="346" y="88"/>
                  </a:lnTo>
                  <a:lnTo>
                    <a:pt x="346" y="92"/>
                  </a:lnTo>
                  <a:lnTo>
                    <a:pt x="344" y="96"/>
                  </a:lnTo>
                  <a:lnTo>
                    <a:pt x="334" y="104"/>
                  </a:lnTo>
                  <a:lnTo>
                    <a:pt x="334" y="104"/>
                  </a:lnTo>
                  <a:lnTo>
                    <a:pt x="322" y="108"/>
                  </a:lnTo>
                  <a:lnTo>
                    <a:pt x="308" y="112"/>
                  </a:lnTo>
                  <a:lnTo>
                    <a:pt x="290" y="116"/>
                  </a:lnTo>
                  <a:lnTo>
                    <a:pt x="272" y="116"/>
                  </a:lnTo>
                  <a:lnTo>
                    <a:pt x="272" y="116"/>
                  </a:lnTo>
                  <a:lnTo>
                    <a:pt x="254" y="116"/>
                  </a:lnTo>
                  <a:lnTo>
                    <a:pt x="238" y="114"/>
                  </a:lnTo>
                  <a:lnTo>
                    <a:pt x="226" y="110"/>
                  </a:lnTo>
                  <a:lnTo>
                    <a:pt x="214" y="106"/>
                  </a:lnTo>
                  <a:lnTo>
                    <a:pt x="214" y="106"/>
                  </a:lnTo>
                  <a:lnTo>
                    <a:pt x="214" y="106"/>
                  </a:lnTo>
                  <a:lnTo>
                    <a:pt x="210" y="104"/>
                  </a:lnTo>
                  <a:lnTo>
                    <a:pt x="210" y="104"/>
                  </a:lnTo>
                  <a:lnTo>
                    <a:pt x="200" y="96"/>
                  </a:lnTo>
                  <a:lnTo>
                    <a:pt x="198" y="92"/>
                  </a:lnTo>
                  <a:lnTo>
                    <a:pt x="196" y="88"/>
                  </a:lnTo>
                  <a:lnTo>
                    <a:pt x="196" y="88"/>
                  </a:lnTo>
                  <a:lnTo>
                    <a:pt x="198" y="82"/>
                  </a:lnTo>
                  <a:lnTo>
                    <a:pt x="202" y="78"/>
                  </a:lnTo>
                  <a:lnTo>
                    <a:pt x="202" y="78"/>
                  </a:lnTo>
                  <a:close/>
                  <a:moveTo>
                    <a:pt x="202" y="114"/>
                  </a:moveTo>
                  <a:lnTo>
                    <a:pt x="202" y="114"/>
                  </a:lnTo>
                  <a:lnTo>
                    <a:pt x="214" y="120"/>
                  </a:lnTo>
                  <a:lnTo>
                    <a:pt x="230" y="126"/>
                  </a:lnTo>
                  <a:lnTo>
                    <a:pt x="248" y="130"/>
                  </a:lnTo>
                  <a:lnTo>
                    <a:pt x="272" y="130"/>
                  </a:lnTo>
                  <a:lnTo>
                    <a:pt x="272" y="130"/>
                  </a:lnTo>
                  <a:lnTo>
                    <a:pt x="294" y="130"/>
                  </a:lnTo>
                  <a:lnTo>
                    <a:pt x="314" y="126"/>
                  </a:lnTo>
                  <a:lnTo>
                    <a:pt x="330" y="120"/>
                  </a:lnTo>
                  <a:lnTo>
                    <a:pt x="342" y="114"/>
                  </a:lnTo>
                  <a:lnTo>
                    <a:pt x="342" y="114"/>
                  </a:lnTo>
                  <a:lnTo>
                    <a:pt x="346" y="118"/>
                  </a:lnTo>
                  <a:lnTo>
                    <a:pt x="346" y="124"/>
                  </a:lnTo>
                  <a:lnTo>
                    <a:pt x="346" y="124"/>
                  </a:lnTo>
                  <a:lnTo>
                    <a:pt x="346" y="128"/>
                  </a:lnTo>
                  <a:lnTo>
                    <a:pt x="346" y="128"/>
                  </a:lnTo>
                  <a:lnTo>
                    <a:pt x="342" y="132"/>
                  </a:lnTo>
                  <a:lnTo>
                    <a:pt x="342" y="132"/>
                  </a:lnTo>
                  <a:lnTo>
                    <a:pt x="340" y="134"/>
                  </a:lnTo>
                  <a:lnTo>
                    <a:pt x="340" y="134"/>
                  </a:lnTo>
                  <a:lnTo>
                    <a:pt x="338" y="136"/>
                  </a:lnTo>
                  <a:lnTo>
                    <a:pt x="338" y="136"/>
                  </a:lnTo>
                  <a:lnTo>
                    <a:pt x="334" y="140"/>
                  </a:lnTo>
                  <a:lnTo>
                    <a:pt x="334" y="140"/>
                  </a:lnTo>
                  <a:lnTo>
                    <a:pt x="322" y="144"/>
                  </a:lnTo>
                  <a:lnTo>
                    <a:pt x="308" y="148"/>
                  </a:lnTo>
                  <a:lnTo>
                    <a:pt x="290" y="150"/>
                  </a:lnTo>
                  <a:lnTo>
                    <a:pt x="272" y="152"/>
                  </a:lnTo>
                  <a:lnTo>
                    <a:pt x="272" y="152"/>
                  </a:lnTo>
                  <a:lnTo>
                    <a:pt x="254" y="152"/>
                  </a:lnTo>
                  <a:lnTo>
                    <a:pt x="238" y="148"/>
                  </a:lnTo>
                  <a:lnTo>
                    <a:pt x="226" y="146"/>
                  </a:lnTo>
                  <a:lnTo>
                    <a:pt x="214" y="142"/>
                  </a:lnTo>
                  <a:lnTo>
                    <a:pt x="214" y="142"/>
                  </a:lnTo>
                  <a:lnTo>
                    <a:pt x="214" y="142"/>
                  </a:lnTo>
                  <a:lnTo>
                    <a:pt x="210" y="140"/>
                  </a:lnTo>
                  <a:lnTo>
                    <a:pt x="210" y="140"/>
                  </a:lnTo>
                  <a:lnTo>
                    <a:pt x="200" y="132"/>
                  </a:lnTo>
                  <a:lnTo>
                    <a:pt x="198" y="128"/>
                  </a:lnTo>
                  <a:lnTo>
                    <a:pt x="196" y="124"/>
                  </a:lnTo>
                  <a:lnTo>
                    <a:pt x="196" y="124"/>
                  </a:lnTo>
                  <a:lnTo>
                    <a:pt x="198" y="118"/>
                  </a:lnTo>
                  <a:lnTo>
                    <a:pt x="202" y="114"/>
                  </a:lnTo>
                  <a:lnTo>
                    <a:pt x="202" y="114"/>
                  </a:lnTo>
                  <a:close/>
                  <a:moveTo>
                    <a:pt x="162" y="144"/>
                  </a:moveTo>
                  <a:lnTo>
                    <a:pt x="162" y="144"/>
                  </a:lnTo>
                  <a:lnTo>
                    <a:pt x="150" y="150"/>
                  </a:lnTo>
                  <a:lnTo>
                    <a:pt x="134" y="150"/>
                  </a:lnTo>
                  <a:lnTo>
                    <a:pt x="134" y="150"/>
                  </a:lnTo>
                  <a:lnTo>
                    <a:pt x="116" y="150"/>
                  </a:lnTo>
                  <a:lnTo>
                    <a:pt x="104" y="144"/>
                  </a:lnTo>
                  <a:lnTo>
                    <a:pt x="104" y="144"/>
                  </a:lnTo>
                  <a:lnTo>
                    <a:pt x="100" y="142"/>
                  </a:lnTo>
                  <a:lnTo>
                    <a:pt x="98" y="138"/>
                  </a:lnTo>
                  <a:lnTo>
                    <a:pt x="98" y="138"/>
                  </a:lnTo>
                  <a:lnTo>
                    <a:pt x="100" y="136"/>
                  </a:lnTo>
                  <a:lnTo>
                    <a:pt x="102" y="132"/>
                  </a:lnTo>
                  <a:lnTo>
                    <a:pt x="110" y="128"/>
                  </a:lnTo>
                  <a:lnTo>
                    <a:pt x="120" y="126"/>
                  </a:lnTo>
                  <a:lnTo>
                    <a:pt x="134" y="124"/>
                  </a:lnTo>
                  <a:lnTo>
                    <a:pt x="134" y="124"/>
                  </a:lnTo>
                  <a:lnTo>
                    <a:pt x="148" y="126"/>
                  </a:lnTo>
                  <a:lnTo>
                    <a:pt x="158" y="128"/>
                  </a:lnTo>
                  <a:lnTo>
                    <a:pt x="166" y="132"/>
                  </a:lnTo>
                  <a:lnTo>
                    <a:pt x="168" y="136"/>
                  </a:lnTo>
                  <a:lnTo>
                    <a:pt x="168" y="138"/>
                  </a:lnTo>
                  <a:lnTo>
                    <a:pt x="168" y="138"/>
                  </a:lnTo>
                  <a:lnTo>
                    <a:pt x="166" y="142"/>
                  </a:lnTo>
                  <a:lnTo>
                    <a:pt x="162" y="144"/>
                  </a:lnTo>
                  <a:lnTo>
                    <a:pt x="162" y="144"/>
                  </a:lnTo>
                  <a:close/>
                  <a:moveTo>
                    <a:pt x="346" y="160"/>
                  </a:moveTo>
                  <a:lnTo>
                    <a:pt x="346" y="160"/>
                  </a:lnTo>
                  <a:lnTo>
                    <a:pt x="346" y="162"/>
                  </a:lnTo>
                  <a:lnTo>
                    <a:pt x="346" y="162"/>
                  </a:lnTo>
                  <a:lnTo>
                    <a:pt x="346" y="162"/>
                  </a:lnTo>
                  <a:lnTo>
                    <a:pt x="346" y="162"/>
                  </a:lnTo>
                  <a:lnTo>
                    <a:pt x="346" y="162"/>
                  </a:lnTo>
                  <a:lnTo>
                    <a:pt x="346" y="162"/>
                  </a:lnTo>
                  <a:lnTo>
                    <a:pt x="344" y="166"/>
                  </a:lnTo>
                  <a:lnTo>
                    <a:pt x="344" y="166"/>
                  </a:lnTo>
                  <a:lnTo>
                    <a:pt x="344" y="166"/>
                  </a:lnTo>
                  <a:lnTo>
                    <a:pt x="344" y="166"/>
                  </a:lnTo>
                  <a:lnTo>
                    <a:pt x="342" y="168"/>
                  </a:lnTo>
                  <a:lnTo>
                    <a:pt x="342" y="168"/>
                  </a:lnTo>
                  <a:lnTo>
                    <a:pt x="340" y="170"/>
                  </a:lnTo>
                  <a:lnTo>
                    <a:pt x="340" y="170"/>
                  </a:lnTo>
                  <a:lnTo>
                    <a:pt x="338" y="172"/>
                  </a:lnTo>
                  <a:lnTo>
                    <a:pt x="338" y="172"/>
                  </a:lnTo>
                  <a:lnTo>
                    <a:pt x="334" y="174"/>
                  </a:lnTo>
                  <a:lnTo>
                    <a:pt x="334" y="174"/>
                  </a:lnTo>
                  <a:lnTo>
                    <a:pt x="322" y="180"/>
                  </a:lnTo>
                  <a:lnTo>
                    <a:pt x="308" y="184"/>
                  </a:lnTo>
                  <a:lnTo>
                    <a:pt x="290" y="186"/>
                  </a:lnTo>
                  <a:lnTo>
                    <a:pt x="272" y="188"/>
                  </a:lnTo>
                  <a:lnTo>
                    <a:pt x="272" y="188"/>
                  </a:lnTo>
                  <a:lnTo>
                    <a:pt x="252" y="186"/>
                  </a:lnTo>
                  <a:lnTo>
                    <a:pt x="236" y="184"/>
                  </a:lnTo>
                  <a:lnTo>
                    <a:pt x="220" y="180"/>
                  </a:lnTo>
                  <a:lnTo>
                    <a:pt x="210" y="174"/>
                  </a:lnTo>
                  <a:lnTo>
                    <a:pt x="210" y="174"/>
                  </a:lnTo>
                  <a:lnTo>
                    <a:pt x="208" y="174"/>
                  </a:lnTo>
                  <a:lnTo>
                    <a:pt x="208" y="174"/>
                  </a:lnTo>
                  <a:lnTo>
                    <a:pt x="208" y="174"/>
                  </a:lnTo>
                  <a:lnTo>
                    <a:pt x="200" y="168"/>
                  </a:lnTo>
                  <a:lnTo>
                    <a:pt x="200" y="168"/>
                  </a:lnTo>
                  <a:lnTo>
                    <a:pt x="200" y="166"/>
                  </a:lnTo>
                  <a:lnTo>
                    <a:pt x="200" y="166"/>
                  </a:lnTo>
                  <a:lnTo>
                    <a:pt x="198" y="164"/>
                  </a:lnTo>
                  <a:lnTo>
                    <a:pt x="198" y="164"/>
                  </a:lnTo>
                  <a:lnTo>
                    <a:pt x="196" y="160"/>
                  </a:lnTo>
                  <a:lnTo>
                    <a:pt x="196" y="160"/>
                  </a:lnTo>
                  <a:lnTo>
                    <a:pt x="198" y="154"/>
                  </a:lnTo>
                  <a:lnTo>
                    <a:pt x="202" y="148"/>
                  </a:lnTo>
                  <a:lnTo>
                    <a:pt x="202" y="148"/>
                  </a:lnTo>
                  <a:lnTo>
                    <a:pt x="214" y="156"/>
                  </a:lnTo>
                  <a:lnTo>
                    <a:pt x="230" y="162"/>
                  </a:lnTo>
                  <a:lnTo>
                    <a:pt x="248" y="166"/>
                  </a:lnTo>
                  <a:lnTo>
                    <a:pt x="272" y="166"/>
                  </a:lnTo>
                  <a:lnTo>
                    <a:pt x="272" y="166"/>
                  </a:lnTo>
                  <a:lnTo>
                    <a:pt x="294" y="166"/>
                  </a:lnTo>
                  <a:lnTo>
                    <a:pt x="314" y="162"/>
                  </a:lnTo>
                  <a:lnTo>
                    <a:pt x="330" y="156"/>
                  </a:lnTo>
                  <a:lnTo>
                    <a:pt x="342" y="148"/>
                  </a:lnTo>
                  <a:lnTo>
                    <a:pt x="342" y="148"/>
                  </a:lnTo>
                  <a:lnTo>
                    <a:pt x="346" y="154"/>
                  </a:lnTo>
                  <a:lnTo>
                    <a:pt x="346" y="160"/>
                  </a:lnTo>
                  <a:lnTo>
                    <a:pt x="346" y="160"/>
                  </a:lnTo>
                  <a:close/>
                  <a:moveTo>
                    <a:pt x="346" y="128"/>
                  </a:moveTo>
                  <a:lnTo>
                    <a:pt x="346" y="128"/>
                  </a:lnTo>
                  <a:lnTo>
                    <a:pt x="348" y="128"/>
                  </a:lnTo>
                  <a:lnTo>
                    <a:pt x="346" y="128"/>
                  </a:lnTo>
                  <a:close/>
                  <a:moveTo>
                    <a:pt x="196" y="28"/>
                  </a:moveTo>
                  <a:lnTo>
                    <a:pt x="196" y="28"/>
                  </a:lnTo>
                  <a:lnTo>
                    <a:pt x="198" y="24"/>
                  </a:lnTo>
                  <a:lnTo>
                    <a:pt x="202" y="18"/>
                  </a:lnTo>
                  <a:lnTo>
                    <a:pt x="210" y="14"/>
                  </a:lnTo>
                  <a:lnTo>
                    <a:pt x="218" y="8"/>
                  </a:lnTo>
                  <a:lnTo>
                    <a:pt x="230" y="6"/>
                  </a:lnTo>
                  <a:lnTo>
                    <a:pt x="242" y="2"/>
                  </a:lnTo>
                  <a:lnTo>
                    <a:pt x="272" y="0"/>
                  </a:lnTo>
                  <a:lnTo>
                    <a:pt x="272" y="0"/>
                  </a:lnTo>
                  <a:lnTo>
                    <a:pt x="300" y="2"/>
                  </a:lnTo>
                  <a:lnTo>
                    <a:pt x="314" y="6"/>
                  </a:lnTo>
                  <a:lnTo>
                    <a:pt x="324" y="8"/>
                  </a:lnTo>
                  <a:lnTo>
                    <a:pt x="334" y="14"/>
                  </a:lnTo>
                  <a:lnTo>
                    <a:pt x="340" y="18"/>
                  </a:lnTo>
                  <a:lnTo>
                    <a:pt x="344" y="24"/>
                  </a:lnTo>
                  <a:lnTo>
                    <a:pt x="346" y="28"/>
                  </a:lnTo>
                  <a:lnTo>
                    <a:pt x="346" y="28"/>
                  </a:lnTo>
                  <a:lnTo>
                    <a:pt x="346" y="34"/>
                  </a:lnTo>
                  <a:lnTo>
                    <a:pt x="344" y="38"/>
                  </a:lnTo>
                  <a:lnTo>
                    <a:pt x="334" y="44"/>
                  </a:lnTo>
                  <a:lnTo>
                    <a:pt x="334" y="44"/>
                  </a:lnTo>
                  <a:lnTo>
                    <a:pt x="322" y="50"/>
                  </a:lnTo>
                  <a:lnTo>
                    <a:pt x="308" y="54"/>
                  </a:lnTo>
                  <a:lnTo>
                    <a:pt x="290" y="56"/>
                  </a:lnTo>
                  <a:lnTo>
                    <a:pt x="272" y="58"/>
                  </a:lnTo>
                  <a:lnTo>
                    <a:pt x="272" y="58"/>
                  </a:lnTo>
                  <a:lnTo>
                    <a:pt x="252" y="56"/>
                  </a:lnTo>
                  <a:lnTo>
                    <a:pt x="236" y="54"/>
                  </a:lnTo>
                  <a:lnTo>
                    <a:pt x="220" y="50"/>
                  </a:lnTo>
                  <a:lnTo>
                    <a:pt x="210" y="44"/>
                  </a:lnTo>
                  <a:lnTo>
                    <a:pt x="210" y="44"/>
                  </a:lnTo>
                  <a:lnTo>
                    <a:pt x="200" y="38"/>
                  </a:lnTo>
                  <a:lnTo>
                    <a:pt x="198" y="34"/>
                  </a:lnTo>
                  <a:lnTo>
                    <a:pt x="196" y="28"/>
                  </a:lnTo>
                  <a:lnTo>
                    <a:pt x="196" y="28"/>
                  </a:lnTo>
                  <a:close/>
                </a:path>
              </a:pathLst>
            </a:custGeom>
            <a:solidFill>
              <a:schemeClr val="bg2"/>
            </a:solidFill>
            <a:ln>
              <a:noFill/>
            </a:ln>
            <a:extLst/>
          </p:spPr>
          <p:txBody>
            <a:bodyPr vert="horz" wrap="square" lIns="68562" tIns="34281" rIns="68562" bIns="34281" numCol="1" anchor="t" anchorCtr="0" compatLnSpc="1">
              <a:prstTxWarp prst="textNoShape">
                <a:avLst/>
              </a:prstTxWarp>
            </a:bodyPr>
            <a:lstStyle/>
            <a:p>
              <a:endParaRPr lang="en-GB" sz="1050"/>
            </a:p>
          </p:txBody>
        </p:sp>
      </p:grpSp>
      <p:grpSp>
        <p:nvGrpSpPr>
          <p:cNvPr id="14" name="Group 13"/>
          <p:cNvGrpSpPr/>
          <p:nvPr/>
        </p:nvGrpSpPr>
        <p:grpSpPr>
          <a:xfrm>
            <a:off x="318433" y="1306383"/>
            <a:ext cx="1767563" cy="583508"/>
            <a:chOff x="424687" y="1876617"/>
            <a:chExt cx="2357365" cy="778213"/>
          </a:xfrm>
        </p:grpSpPr>
        <p:sp>
          <p:nvSpPr>
            <p:cNvPr id="53" name="Shape 749"/>
            <p:cNvSpPr/>
            <p:nvPr/>
          </p:nvSpPr>
          <p:spPr>
            <a:xfrm>
              <a:off x="1028600" y="1997810"/>
              <a:ext cx="1753452" cy="535827"/>
            </a:xfrm>
            <a:prstGeom prst="rect">
              <a:avLst/>
            </a:prstGeom>
            <a:noFill/>
            <a:ln>
              <a:noFill/>
            </a:ln>
          </p:spPr>
          <p:txBody>
            <a:bodyPr spcFirstLastPara="1" wrap="square" lIns="121868" tIns="60934" rIns="121868" bIns="60934" anchor="ctr" anchorCtr="0">
              <a:noAutofit/>
            </a:bodyPr>
            <a:lstStyle/>
            <a:p>
              <a:pPr marL="152352"/>
              <a:r>
                <a:rPr lang="en-GB" sz="900" b="1" dirty="0">
                  <a:solidFill>
                    <a:schemeClr val="bg2"/>
                  </a:solidFill>
                </a:rPr>
                <a:t>Revenue Growth</a:t>
              </a:r>
              <a:endParaRPr sz="1100" dirty="0">
                <a:solidFill>
                  <a:schemeClr val="bg2"/>
                </a:solidFill>
              </a:endParaRPr>
            </a:p>
          </p:txBody>
        </p:sp>
        <p:sp>
          <p:nvSpPr>
            <p:cNvPr id="54" name="Shape 750"/>
            <p:cNvSpPr/>
            <p:nvPr/>
          </p:nvSpPr>
          <p:spPr>
            <a:xfrm>
              <a:off x="424687" y="1876617"/>
              <a:ext cx="779288" cy="778213"/>
            </a:xfrm>
            <a:prstGeom prst="ellipse">
              <a:avLst/>
            </a:prstGeom>
            <a:solidFill>
              <a:schemeClr val="bg1">
                <a:lumMod val="95000"/>
              </a:schemeClr>
            </a:solidFill>
            <a:ln>
              <a:solidFill>
                <a:schemeClr val="bg2"/>
              </a:solidFill>
            </a:ln>
          </p:spPr>
          <p:txBody>
            <a:bodyPr spcFirstLastPara="1" wrap="square" lIns="0" tIns="0" rIns="0" bIns="121868" anchor="ctr" anchorCtr="0">
              <a:noAutofit/>
            </a:bodyPr>
            <a:lstStyle/>
            <a:p>
              <a:pPr algn="ctr"/>
              <a:endParaRPr sz="999" b="1" dirty="0">
                <a:solidFill>
                  <a:srgbClr val="878787"/>
                </a:solidFill>
              </a:endParaRPr>
            </a:p>
          </p:txBody>
        </p:sp>
        <p:sp>
          <p:nvSpPr>
            <p:cNvPr id="76" name="Freeform 5"/>
            <p:cNvSpPr>
              <a:spLocks noEditPoints="1"/>
            </p:cNvSpPr>
            <p:nvPr/>
          </p:nvSpPr>
          <p:spPr bwMode="auto">
            <a:xfrm>
              <a:off x="601906" y="2086318"/>
              <a:ext cx="418320" cy="358810"/>
            </a:xfrm>
            <a:custGeom>
              <a:avLst/>
              <a:gdLst/>
              <a:ahLst/>
              <a:cxnLst>
                <a:cxn ang="0">
                  <a:pos x="195" y="62"/>
                </a:cxn>
                <a:cxn ang="0">
                  <a:pos x="171" y="62"/>
                </a:cxn>
                <a:cxn ang="0">
                  <a:pos x="165" y="68"/>
                </a:cxn>
                <a:cxn ang="0">
                  <a:pos x="165" y="166"/>
                </a:cxn>
                <a:cxn ang="0">
                  <a:pos x="171" y="172"/>
                </a:cxn>
                <a:cxn ang="0">
                  <a:pos x="195" y="172"/>
                </a:cxn>
                <a:cxn ang="0">
                  <a:pos x="201" y="166"/>
                </a:cxn>
                <a:cxn ang="0">
                  <a:pos x="201" y="68"/>
                </a:cxn>
                <a:cxn ang="0">
                  <a:pos x="195" y="62"/>
                </a:cxn>
                <a:cxn ang="0">
                  <a:pos x="140" y="102"/>
                </a:cxn>
                <a:cxn ang="0">
                  <a:pos x="116" y="102"/>
                </a:cxn>
                <a:cxn ang="0">
                  <a:pos x="110" y="109"/>
                </a:cxn>
                <a:cxn ang="0">
                  <a:pos x="110" y="166"/>
                </a:cxn>
                <a:cxn ang="0">
                  <a:pos x="116" y="172"/>
                </a:cxn>
                <a:cxn ang="0">
                  <a:pos x="140" y="172"/>
                </a:cxn>
                <a:cxn ang="0">
                  <a:pos x="147" y="166"/>
                </a:cxn>
                <a:cxn ang="0">
                  <a:pos x="147" y="109"/>
                </a:cxn>
                <a:cxn ang="0">
                  <a:pos x="140" y="102"/>
                </a:cxn>
                <a:cxn ang="0">
                  <a:pos x="121" y="88"/>
                </a:cxn>
                <a:cxn ang="0">
                  <a:pos x="182" y="28"/>
                </a:cxn>
                <a:cxn ang="0">
                  <a:pos x="199" y="45"/>
                </a:cxn>
                <a:cxn ang="0">
                  <a:pos x="199" y="0"/>
                </a:cxn>
                <a:cxn ang="0">
                  <a:pos x="154" y="0"/>
                </a:cxn>
                <a:cxn ang="0">
                  <a:pos x="171" y="18"/>
                </a:cxn>
                <a:cxn ang="0">
                  <a:pos x="114" y="73"/>
                </a:cxn>
                <a:cxn ang="0">
                  <a:pos x="65" y="49"/>
                </a:cxn>
                <a:cxn ang="0">
                  <a:pos x="57" y="50"/>
                </a:cxn>
                <a:cxn ang="0">
                  <a:pos x="3" y="99"/>
                </a:cxn>
                <a:cxn ang="0">
                  <a:pos x="3" y="110"/>
                </a:cxn>
                <a:cxn ang="0">
                  <a:pos x="9" y="113"/>
                </a:cxn>
                <a:cxn ang="0">
                  <a:pos x="14" y="111"/>
                </a:cxn>
                <a:cxn ang="0">
                  <a:pos x="63" y="65"/>
                </a:cxn>
                <a:cxn ang="0">
                  <a:pos x="112" y="89"/>
                </a:cxn>
                <a:cxn ang="0">
                  <a:pos x="121" y="88"/>
                </a:cxn>
                <a:cxn ang="0">
                  <a:pos x="85" y="91"/>
                </a:cxn>
                <a:cxn ang="0">
                  <a:pos x="62" y="91"/>
                </a:cxn>
                <a:cxn ang="0">
                  <a:pos x="55" y="97"/>
                </a:cxn>
                <a:cxn ang="0">
                  <a:pos x="55" y="166"/>
                </a:cxn>
                <a:cxn ang="0">
                  <a:pos x="62" y="172"/>
                </a:cxn>
                <a:cxn ang="0">
                  <a:pos x="85" y="172"/>
                </a:cxn>
                <a:cxn ang="0">
                  <a:pos x="91" y="166"/>
                </a:cxn>
                <a:cxn ang="0">
                  <a:pos x="91" y="97"/>
                </a:cxn>
                <a:cxn ang="0">
                  <a:pos x="85" y="91"/>
                </a:cxn>
                <a:cxn ang="0">
                  <a:pos x="37" y="132"/>
                </a:cxn>
                <a:cxn ang="0">
                  <a:pos x="37" y="166"/>
                </a:cxn>
                <a:cxn ang="0">
                  <a:pos x="31" y="172"/>
                </a:cxn>
                <a:cxn ang="0">
                  <a:pos x="7" y="172"/>
                </a:cxn>
                <a:cxn ang="0">
                  <a:pos x="1" y="166"/>
                </a:cxn>
                <a:cxn ang="0">
                  <a:pos x="1" y="132"/>
                </a:cxn>
                <a:cxn ang="0">
                  <a:pos x="7" y="125"/>
                </a:cxn>
                <a:cxn ang="0">
                  <a:pos x="31" y="125"/>
                </a:cxn>
                <a:cxn ang="0">
                  <a:pos x="37" y="132"/>
                </a:cxn>
              </a:cxnLst>
              <a:rect l="0" t="0" r="r" b="b"/>
              <a:pathLst>
                <a:path w="201" h="172">
                  <a:moveTo>
                    <a:pt x="195" y="62"/>
                  </a:moveTo>
                  <a:cubicBezTo>
                    <a:pt x="171" y="62"/>
                    <a:pt x="171" y="62"/>
                    <a:pt x="171" y="62"/>
                  </a:cubicBezTo>
                  <a:cubicBezTo>
                    <a:pt x="168" y="62"/>
                    <a:pt x="165" y="65"/>
                    <a:pt x="165" y="68"/>
                  </a:cubicBezTo>
                  <a:cubicBezTo>
                    <a:pt x="165" y="166"/>
                    <a:pt x="165" y="166"/>
                    <a:pt x="165" y="166"/>
                  </a:cubicBezTo>
                  <a:cubicBezTo>
                    <a:pt x="165" y="170"/>
                    <a:pt x="168" y="172"/>
                    <a:pt x="171" y="172"/>
                  </a:cubicBezTo>
                  <a:cubicBezTo>
                    <a:pt x="195" y="172"/>
                    <a:pt x="195" y="172"/>
                    <a:pt x="195" y="172"/>
                  </a:cubicBezTo>
                  <a:cubicBezTo>
                    <a:pt x="198" y="172"/>
                    <a:pt x="201" y="170"/>
                    <a:pt x="201" y="166"/>
                  </a:cubicBezTo>
                  <a:cubicBezTo>
                    <a:pt x="201" y="68"/>
                    <a:pt x="201" y="68"/>
                    <a:pt x="201" y="68"/>
                  </a:cubicBezTo>
                  <a:cubicBezTo>
                    <a:pt x="201" y="65"/>
                    <a:pt x="198" y="62"/>
                    <a:pt x="195" y="62"/>
                  </a:cubicBezTo>
                  <a:close/>
                  <a:moveTo>
                    <a:pt x="140" y="102"/>
                  </a:moveTo>
                  <a:cubicBezTo>
                    <a:pt x="116" y="102"/>
                    <a:pt x="116" y="102"/>
                    <a:pt x="116" y="102"/>
                  </a:cubicBezTo>
                  <a:cubicBezTo>
                    <a:pt x="112" y="102"/>
                    <a:pt x="110" y="105"/>
                    <a:pt x="110" y="109"/>
                  </a:cubicBezTo>
                  <a:cubicBezTo>
                    <a:pt x="110" y="166"/>
                    <a:pt x="110" y="166"/>
                    <a:pt x="110" y="166"/>
                  </a:cubicBezTo>
                  <a:cubicBezTo>
                    <a:pt x="110" y="170"/>
                    <a:pt x="112" y="172"/>
                    <a:pt x="116" y="172"/>
                  </a:cubicBezTo>
                  <a:cubicBezTo>
                    <a:pt x="140" y="172"/>
                    <a:pt x="140" y="172"/>
                    <a:pt x="140" y="172"/>
                  </a:cubicBezTo>
                  <a:cubicBezTo>
                    <a:pt x="144" y="172"/>
                    <a:pt x="147" y="170"/>
                    <a:pt x="147" y="166"/>
                  </a:cubicBezTo>
                  <a:cubicBezTo>
                    <a:pt x="147" y="109"/>
                    <a:pt x="147" y="109"/>
                    <a:pt x="147" y="109"/>
                  </a:cubicBezTo>
                  <a:cubicBezTo>
                    <a:pt x="147" y="105"/>
                    <a:pt x="144" y="102"/>
                    <a:pt x="140" y="102"/>
                  </a:cubicBezTo>
                  <a:close/>
                  <a:moveTo>
                    <a:pt x="121" y="88"/>
                  </a:moveTo>
                  <a:cubicBezTo>
                    <a:pt x="182" y="28"/>
                    <a:pt x="182" y="28"/>
                    <a:pt x="182" y="28"/>
                  </a:cubicBezTo>
                  <a:cubicBezTo>
                    <a:pt x="199" y="45"/>
                    <a:pt x="199" y="45"/>
                    <a:pt x="199" y="45"/>
                  </a:cubicBezTo>
                  <a:cubicBezTo>
                    <a:pt x="199" y="0"/>
                    <a:pt x="199" y="0"/>
                    <a:pt x="199" y="0"/>
                  </a:cubicBezTo>
                  <a:cubicBezTo>
                    <a:pt x="154" y="0"/>
                    <a:pt x="154" y="0"/>
                    <a:pt x="154" y="0"/>
                  </a:cubicBezTo>
                  <a:cubicBezTo>
                    <a:pt x="171" y="18"/>
                    <a:pt x="171" y="18"/>
                    <a:pt x="171" y="18"/>
                  </a:cubicBezTo>
                  <a:cubicBezTo>
                    <a:pt x="114" y="73"/>
                    <a:pt x="114" y="73"/>
                    <a:pt x="114" y="73"/>
                  </a:cubicBezTo>
                  <a:cubicBezTo>
                    <a:pt x="65" y="49"/>
                    <a:pt x="65" y="49"/>
                    <a:pt x="65" y="49"/>
                  </a:cubicBezTo>
                  <a:cubicBezTo>
                    <a:pt x="63" y="48"/>
                    <a:pt x="59" y="48"/>
                    <a:pt x="57" y="50"/>
                  </a:cubicBezTo>
                  <a:cubicBezTo>
                    <a:pt x="3" y="99"/>
                    <a:pt x="3" y="99"/>
                    <a:pt x="3" y="99"/>
                  </a:cubicBezTo>
                  <a:cubicBezTo>
                    <a:pt x="0" y="102"/>
                    <a:pt x="0" y="107"/>
                    <a:pt x="3" y="110"/>
                  </a:cubicBezTo>
                  <a:cubicBezTo>
                    <a:pt x="4" y="112"/>
                    <a:pt x="6" y="113"/>
                    <a:pt x="9" y="113"/>
                  </a:cubicBezTo>
                  <a:cubicBezTo>
                    <a:pt x="10" y="113"/>
                    <a:pt x="12" y="112"/>
                    <a:pt x="14" y="111"/>
                  </a:cubicBezTo>
                  <a:cubicBezTo>
                    <a:pt x="63" y="65"/>
                    <a:pt x="63" y="65"/>
                    <a:pt x="63" y="65"/>
                  </a:cubicBezTo>
                  <a:cubicBezTo>
                    <a:pt x="112" y="89"/>
                    <a:pt x="112" y="89"/>
                    <a:pt x="112" y="89"/>
                  </a:cubicBezTo>
                  <a:cubicBezTo>
                    <a:pt x="115" y="91"/>
                    <a:pt x="119" y="90"/>
                    <a:pt x="121" y="88"/>
                  </a:cubicBezTo>
                  <a:close/>
                  <a:moveTo>
                    <a:pt x="85" y="91"/>
                  </a:moveTo>
                  <a:cubicBezTo>
                    <a:pt x="62" y="91"/>
                    <a:pt x="62" y="91"/>
                    <a:pt x="62" y="91"/>
                  </a:cubicBezTo>
                  <a:cubicBezTo>
                    <a:pt x="58" y="91"/>
                    <a:pt x="55" y="94"/>
                    <a:pt x="55" y="97"/>
                  </a:cubicBezTo>
                  <a:cubicBezTo>
                    <a:pt x="55" y="166"/>
                    <a:pt x="55" y="166"/>
                    <a:pt x="55" y="166"/>
                  </a:cubicBezTo>
                  <a:cubicBezTo>
                    <a:pt x="55" y="170"/>
                    <a:pt x="58" y="172"/>
                    <a:pt x="62" y="172"/>
                  </a:cubicBezTo>
                  <a:cubicBezTo>
                    <a:pt x="85" y="172"/>
                    <a:pt x="85" y="172"/>
                    <a:pt x="85" y="172"/>
                  </a:cubicBezTo>
                  <a:cubicBezTo>
                    <a:pt x="88" y="172"/>
                    <a:pt x="91" y="170"/>
                    <a:pt x="91" y="166"/>
                  </a:cubicBezTo>
                  <a:cubicBezTo>
                    <a:pt x="91" y="97"/>
                    <a:pt x="91" y="97"/>
                    <a:pt x="91" y="97"/>
                  </a:cubicBezTo>
                  <a:cubicBezTo>
                    <a:pt x="91" y="94"/>
                    <a:pt x="88" y="91"/>
                    <a:pt x="85" y="91"/>
                  </a:cubicBezTo>
                  <a:close/>
                  <a:moveTo>
                    <a:pt x="37" y="132"/>
                  </a:moveTo>
                  <a:cubicBezTo>
                    <a:pt x="37" y="166"/>
                    <a:pt x="37" y="166"/>
                    <a:pt x="37" y="166"/>
                  </a:cubicBezTo>
                  <a:cubicBezTo>
                    <a:pt x="37" y="170"/>
                    <a:pt x="34" y="172"/>
                    <a:pt x="31" y="172"/>
                  </a:cubicBezTo>
                  <a:cubicBezTo>
                    <a:pt x="7" y="172"/>
                    <a:pt x="7" y="172"/>
                    <a:pt x="7" y="172"/>
                  </a:cubicBezTo>
                  <a:cubicBezTo>
                    <a:pt x="4" y="172"/>
                    <a:pt x="1" y="170"/>
                    <a:pt x="1" y="166"/>
                  </a:cubicBezTo>
                  <a:cubicBezTo>
                    <a:pt x="1" y="132"/>
                    <a:pt x="1" y="132"/>
                    <a:pt x="1" y="132"/>
                  </a:cubicBezTo>
                  <a:cubicBezTo>
                    <a:pt x="1" y="128"/>
                    <a:pt x="4" y="125"/>
                    <a:pt x="7" y="125"/>
                  </a:cubicBezTo>
                  <a:cubicBezTo>
                    <a:pt x="31" y="125"/>
                    <a:pt x="31" y="125"/>
                    <a:pt x="31" y="125"/>
                  </a:cubicBezTo>
                  <a:cubicBezTo>
                    <a:pt x="34" y="125"/>
                    <a:pt x="37" y="128"/>
                    <a:pt x="37" y="132"/>
                  </a:cubicBezTo>
                  <a:close/>
                </a:path>
              </a:pathLst>
            </a:custGeom>
            <a:solidFill>
              <a:schemeClr val="bg2"/>
            </a:solidFill>
            <a:ln w="9525">
              <a:noFill/>
              <a:round/>
              <a:headEnd/>
              <a:tailEnd/>
            </a:ln>
          </p:spPr>
          <p:txBody>
            <a:bodyPr vert="horz" wrap="square" lIns="75593" tIns="37796" rIns="75593" bIns="37796" numCol="1" anchor="t" anchorCtr="0" compatLnSpc="1">
              <a:prstTxWarp prst="textNoShape">
                <a:avLst/>
              </a:prstTxWarp>
            </a:bodyPr>
            <a:lstStyle/>
            <a:p>
              <a:endParaRPr lang="en-US" sz="1653"/>
            </a:p>
          </p:txBody>
        </p:sp>
      </p:grpSp>
      <p:grpSp>
        <p:nvGrpSpPr>
          <p:cNvPr id="10" name="Group 9"/>
          <p:cNvGrpSpPr/>
          <p:nvPr/>
        </p:nvGrpSpPr>
        <p:grpSpPr>
          <a:xfrm>
            <a:off x="318433" y="4229024"/>
            <a:ext cx="1767953" cy="583508"/>
            <a:chOff x="424687" y="5642386"/>
            <a:chExt cx="2357885" cy="778213"/>
          </a:xfrm>
        </p:grpSpPr>
        <p:sp>
          <p:nvSpPr>
            <p:cNvPr id="56" name="Shape 754"/>
            <p:cNvSpPr/>
            <p:nvPr/>
          </p:nvSpPr>
          <p:spPr>
            <a:xfrm>
              <a:off x="1029120" y="5760402"/>
              <a:ext cx="1753452" cy="542180"/>
            </a:xfrm>
            <a:prstGeom prst="rect">
              <a:avLst/>
            </a:prstGeom>
            <a:noFill/>
            <a:ln>
              <a:noFill/>
            </a:ln>
          </p:spPr>
          <p:txBody>
            <a:bodyPr spcFirstLastPara="1" wrap="square" lIns="121868" tIns="60934" rIns="121868" bIns="60934" anchor="ctr" anchorCtr="0">
              <a:noAutofit/>
            </a:bodyPr>
            <a:lstStyle/>
            <a:p>
              <a:pPr marL="152352"/>
              <a:r>
                <a:rPr lang="en-GB" sz="900" b="1" dirty="0">
                  <a:solidFill>
                    <a:schemeClr val="bg2"/>
                  </a:solidFill>
                </a:rPr>
                <a:t>Industry Disruption</a:t>
              </a:r>
              <a:endParaRPr sz="1100" dirty="0">
                <a:solidFill>
                  <a:schemeClr val="bg2"/>
                </a:solidFill>
              </a:endParaRPr>
            </a:p>
          </p:txBody>
        </p:sp>
        <p:sp>
          <p:nvSpPr>
            <p:cNvPr id="57" name="Shape 755"/>
            <p:cNvSpPr/>
            <p:nvPr/>
          </p:nvSpPr>
          <p:spPr>
            <a:xfrm>
              <a:off x="424687" y="5642386"/>
              <a:ext cx="779288" cy="778213"/>
            </a:xfrm>
            <a:prstGeom prst="ellipse">
              <a:avLst/>
            </a:prstGeom>
            <a:solidFill>
              <a:schemeClr val="bg1">
                <a:lumMod val="95000"/>
              </a:schemeClr>
            </a:solidFill>
            <a:ln>
              <a:solidFill>
                <a:schemeClr val="bg2"/>
              </a:solidFill>
            </a:ln>
          </p:spPr>
          <p:txBody>
            <a:bodyPr spcFirstLastPara="1" wrap="square" lIns="0" tIns="0" rIns="0" bIns="121868" anchor="ctr" anchorCtr="0">
              <a:noAutofit/>
            </a:bodyPr>
            <a:lstStyle/>
            <a:p>
              <a:pPr algn="ctr"/>
              <a:endParaRPr sz="999" b="1" dirty="0">
                <a:solidFill>
                  <a:srgbClr val="878787"/>
                </a:solidFill>
              </a:endParaRPr>
            </a:p>
          </p:txBody>
        </p:sp>
        <p:sp>
          <p:nvSpPr>
            <p:cNvPr id="77" name="Freeform 4845"/>
            <p:cNvSpPr>
              <a:spLocks noEditPoints="1"/>
            </p:cNvSpPr>
            <p:nvPr/>
          </p:nvSpPr>
          <p:spPr bwMode="auto">
            <a:xfrm>
              <a:off x="607862" y="5807817"/>
              <a:ext cx="412938" cy="447350"/>
            </a:xfrm>
            <a:custGeom>
              <a:avLst/>
              <a:gdLst>
                <a:gd name="T0" fmla="*/ 86 w 384"/>
                <a:gd name="T1" fmla="*/ 34 h 416"/>
                <a:gd name="T2" fmla="*/ 108 w 384"/>
                <a:gd name="T3" fmla="*/ 36 h 416"/>
                <a:gd name="T4" fmla="*/ 122 w 384"/>
                <a:gd name="T5" fmla="*/ 86 h 416"/>
                <a:gd name="T6" fmla="*/ 102 w 384"/>
                <a:gd name="T7" fmla="*/ 82 h 416"/>
                <a:gd name="T8" fmla="*/ 24 w 384"/>
                <a:gd name="T9" fmla="*/ 106 h 416"/>
                <a:gd name="T10" fmla="*/ 26 w 384"/>
                <a:gd name="T11" fmla="*/ 126 h 416"/>
                <a:gd name="T12" fmla="*/ 68 w 384"/>
                <a:gd name="T13" fmla="*/ 136 h 416"/>
                <a:gd name="T14" fmla="*/ 64 w 384"/>
                <a:gd name="T15" fmla="*/ 120 h 416"/>
                <a:gd name="T16" fmla="*/ 154 w 384"/>
                <a:gd name="T17" fmla="*/ 372 h 416"/>
                <a:gd name="T18" fmla="*/ 164 w 384"/>
                <a:gd name="T19" fmla="*/ 386 h 416"/>
                <a:gd name="T20" fmla="*/ 230 w 384"/>
                <a:gd name="T21" fmla="*/ 376 h 416"/>
                <a:gd name="T22" fmla="*/ 220 w 384"/>
                <a:gd name="T23" fmla="*/ 366 h 416"/>
                <a:gd name="T24" fmla="*/ 164 w 384"/>
                <a:gd name="T25" fmla="*/ 402 h 416"/>
                <a:gd name="T26" fmla="*/ 174 w 384"/>
                <a:gd name="T27" fmla="*/ 416 h 416"/>
                <a:gd name="T28" fmla="*/ 220 w 384"/>
                <a:gd name="T29" fmla="*/ 406 h 416"/>
                <a:gd name="T30" fmla="*/ 210 w 384"/>
                <a:gd name="T31" fmla="*/ 396 h 416"/>
                <a:gd name="T32" fmla="*/ 34 w 384"/>
                <a:gd name="T33" fmla="*/ 294 h 416"/>
                <a:gd name="T34" fmla="*/ 48 w 384"/>
                <a:gd name="T35" fmla="*/ 302 h 416"/>
                <a:gd name="T36" fmla="*/ 66 w 384"/>
                <a:gd name="T37" fmla="*/ 280 h 416"/>
                <a:gd name="T38" fmla="*/ 52 w 384"/>
                <a:gd name="T39" fmla="*/ 276 h 416"/>
                <a:gd name="T40" fmla="*/ 38 w 384"/>
                <a:gd name="T41" fmla="*/ 196 h 416"/>
                <a:gd name="T42" fmla="*/ 0 w 384"/>
                <a:gd name="T43" fmla="*/ 208 h 416"/>
                <a:gd name="T44" fmla="*/ 38 w 384"/>
                <a:gd name="T45" fmla="*/ 220 h 416"/>
                <a:gd name="T46" fmla="*/ 50 w 384"/>
                <a:gd name="T47" fmla="*/ 208 h 416"/>
                <a:gd name="T48" fmla="*/ 206 w 384"/>
                <a:gd name="T49" fmla="*/ 54 h 416"/>
                <a:gd name="T50" fmla="*/ 192 w 384"/>
                <a:gd name="T51" fmla="*/ 0 h 416"/>
                <a:gd name="T52" fmla="*/ 178 w 384"/>
                <a:gd name="T53" fmla="*/ 54 h 416"/>
                <a:gd name="T54" fmla="*/ 192 w 384"/>
                <a:gd name="T55" fmla="*/ 68 h 416"/>
                <a:gd name="T56" fmla="*/ 320 w 384"/>
                <a:gd name="T57" fmla="*/ 278 h 416"/>
                <a:gd name="T58" fmla="*/ 322 w 384"/>
                <a:gd name="T59" fmla="*/ 294 h 416"/>
                <a:gd name="T60" fmla="*/ 348 w 384"/>
                <a:gd name="T61" fmla="*/ 298 h 416"/>
                <a:gd name="T62" fmla="*/ 346 w 384"/>
                <a:gd name="T63" fmla="*/ 284 h 416"/>
                <a:gd name="T64" fmla="*/ 362 w 384"/>
                <a:gd name="T65" fmla="*/ 122 h 416"/>
                <a:gd name="T66" fmla="*/ 356 w 384"/>
                <a:gd name="T67" fmla="*/ 104 h 416"/>
                <a:gd name="T68" fmla="*/ 314 w 384"/>
                <a:gd name="T69" fmla="*/ 128 h 416"/>
                <a:gd name="T70" fmla="*/ 326 w 384"/>
                <a:gd name="T71" fmla="*/ 142 h 416"/>
                <a:gd name="T72" fmla="*/ 336 w 384"/>
                <a:gd name="T73" fmla="*/ 204 h 416"/>
                <a:gd name="T74" fmla="*/ 346 w 384"/>
                <a:gd name="T75" fmla="*/ 220 h 416"/>
                <a:gd name="T76" fmla="*/ 384 w 384"/>
                <a:gd name="T77" fmla="*/ 208 h 416"/>
                <a:gd name="T78" fmla="*/ 372 w 384"/>
                <a:gd name="T79" fmla="*/ 196 h 416"/>
                <a:gd name="T80" fmla="*/ 276 w 384"/>
                <a:gd name="T81" fmla="*/ 36 h 416"/>
                <a:gd name="T82" fmla="*/ 262 w 384"/>
                <a:gd name="T83" fmla="*/ 86 h 416"/>
                <a:gd name="T84" fmla="*/ 300 w 384"/>
                <a:gd name="T85" fmla="*/ 50 h 416"/>
                <a:gd name="T86" fmla="*/ 294 w 384"/>
                <a:gd name="T87" fmla="*/ 32 h 416"/>
                <a:gd name="T88" fmla="*/ 262 w 384"/>
                <a:gd name="T89" fmla="*/ 256 h 416"/>
                <a:gd name="T90" fmla="*/ 236 w 384"/>
                <a:gd name="T91" fmla="*/ 322 h 416"/>
                <a:gd name="T92" fmla="*/ 218 w 384"/>
                <a:gd name="T93" fmla="*/ 354 h 416"/>
                <a:gd name="T94" fmla="*/ 150 w 384"/>
                <a:gd name="T95" fmla="*/ 338 h 416"/>
                <a:gd name="T96" fmla="*/ 132 w 384"/>
                <a:gd name="T97" fmla="*/ 270 h 416"/>
                <a:gd name="T98" fmla="*/ 98 w 384"/>
                <a:gd name="T99" fmla="*/ 196 h 416"/>
                <a:gd name="T100" fmla="*/ 134 w 384"/>
                <a:gd name="T101" fmla="*/ 118 h 416"/>
                <a:gd name="T102" fmla="*/ 234 w 384"/>
                <a:gd name="T103" fmla="*/ 108 h 416"/>
                <a:gd name="T104" fmla="*/ 286 w 384"/>
                <a:gd name="T105" fmla="*/ 196 h 416"/>
                <a:gd name="T106" fmla="*/ 192 w 384"/>
                <a:gd name="T107" fmla="*/ 128 h 416"/>
                <a:gd name="T108" fmla="*/ 146 w 384"/>
                <a:gd name="T109" fmla="*/ 144 h 416"/>
                <a:gd name="T110" fmla="*/ 126 w 384"/>
                <a:gd name="T111" fmla="*/ 198 h 416"/>
                <a:gd name="T112" fmla="*/ 142 w 384"/>
                <a:gd name="T113" fmla="*/ 200 h 416"/>
                <a:gd name="T114" fmla="*/ 154 w 384"/>
                <a:gd name="T115" fmla="*/ 164 h 416"/>
                <a:gd name="T116" fmla="*/ 190 w 384"/>
                <a:gd name="T117" fmla="*/ 14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416">
                  <a:moveTo>
                    <a:pt x="102" y="82"/>
                  </a:moveTo>
                  <a:lnTo>
                    <a:pt x="84" y="50"/>
                  </a:lnTo>
                  <a:lnTo>
                    <a:pt x="84" y="50"/>
                  </a:lnTo>
                  <a:lnTo>
                    <a:pt x="82" y="44"/>
                  </a:lnTo>
                  <a:lnTo>
                    <a:pt x="84" y="40"/>
                  </a:lnTo>
                  <a:lnTo>
                    <a:pt x="86" y="34"/>
                  </a:lnTo>
                  <a:lnTo>
                    <a:pt x="90" y="32"/>
                  </a:lnTo>
                  <a:lnTo>
                    <a:pt x="90" y="32"/>
                  </a:lnTo>
                  <a:lnTo>
                    <a:pt x="96" y="30"/>
                  </a:lnTo>
                  <a:lnTo>
                    <a:pt x="100" y="30"/>
                  </a:lnTo>
                  <a:lnTo>
                    <a:pt x="106" y="32"/>
                  </a:lnTo>
                  <a:lnTo>
                    <a:pt x="108" y="36"/>
                  </a:lnTo>
                  <a:lnTo>
                    <a:pt x="126" y="68"/>
                  </a:lnTo>
                  <a:lnTo>
                    <a:pt x="126" y="68"/>
                  </a:lnTo>
                  <a:lnTo>
                    <a:pt x="128" y="72"/>
                  </a:lnTo>
                  <a:lnTo>
                    <a:pt x="128" y="78"/>
                  </a:lnTo>
                  <a:lnTo>
                    <a:pt x="126" y="82"/>
                  </a:lnTo>
                  <a:lnTo>
                    <a:pt x="122" y="86"/>
                  </a:lnTo>
                  <a:lnTo>
                    <a:pt x="122" y="86"/>
                  </a:lnTo>
                  <a:lnTo>
                    <a:pt x="114" y="88"/>
                  </a:lnTo>
                  <a:lnTo>
                    <a:pt x="114" y="88"/>
                  </a:lnTo>
                  <a:lnTo>
                    <a:pt x="108" y="86"/>
                  </a:lnTo>
                  <a:lnTo>
                    <a:pt x="102" y="82"/>
                  </a:lnTo>
                  <a:lnTo>
                    <a:pt x="102" y="82"/>
                  </a:lnTo>
                  <a:close/>
                  <a:moveTo>
                    <a:pt x="64" y="120"/>
                  </a:moveTo>
                  <a:lnTo>
                    <a:pt x="38" y="104"/>
                  </a:lnTo>
                  <a:lnTo>
                    <a:pt x="38" y="104"/>
                  </a:lnTo>
                  <a:lnTo>
                    <a:pt x="32" y="104"/>
                  </a:lnTo>
                  <a:lnTo>
                    <a:pt x="28" y="104"/>
                  </a:lnTo>
                  <a:lnTo>
                    <a:pt x="24" y="106"/>
                  </a:lnTo>
                  <a:lnTo>
                    <a:pt x="22" y="110"/>
                  </a:lnTo>
                  <a:lnTo>
                    <a:pt x="22" y="110"/>
                  </a:lnTo>
                  <a:lnTo>
                    <a:pt x="20" y="114"/>
                  </a:lnTo>
                  <a:lnTo>
                    <a:pt x="20" y="118"/>
                  </a:lnTo>
                  <a:lnTo>
                    <a:pt x="22" y="122"/>
                  </a:lnTo>
                  <a:lnTo>
                    <a:pt x="26" y="126"/>
                  </a:lnTo>
                  <a:lnTo>
                    <a:pt x="52" y="142"/>
                  </a:lnTo>
                  <a:lnTo>
                    <a:pt x="52" y="142"/>
                  </a:lnTo>
                  <a:lnTo>
                    <a:pt x="58" y="142"/>
                  </a:lnTo>
                  <a:lnTo>
                    <a:pt x="58" y="142"/>
                  </a:lnTo>
                  <a:lnTo>
                    <a:pt x="64" y="142"/>
                  </a:lnTo>
                  <a:lnTo>
                    <a:pt x="68" y="136"/>
                  </a:lnTo>
                  <a:lnTo>
                    <a:pt x="68" y="136"/>
                  </a:lnTo>
                  <a:lnTo>
                    <a:pt x="70" y="132"/>
                  </a:lnTo>
                  <a:lnTo>
                    <a:pt x="70" y="128"/>
                  </a:lnTo>
                  <a:lnTo>
                    <a:pt x="68" y="124"/>
                  </a:lnTo>
                  <a:lnTo>
                    <a:pt x="64" y="120"/>
                  </a:lnTo>
                  <a:lnTo>
                    <a:pt x="64" y="120"/>
                  </a:lnTo>
                  <a:close/>
                  <a:moveTo>
                    <a:pt x="220" y="366"/>
                  </a:moveTo>
                  <a:lnTo>
                    <a:pt x="164" y="366"/>
                  </a:lnTo>
                  <a:lnTo>
                    <a:pt x="164" y="366"/>
                  </a:lnTo>
                  <a:lnTo>
                    <a:pt x="160" y="366"/>
                  </a:lnTo>
                  <a:lnTo>
                    <a:pt x="156" y="368"/>
                  </a:lnTo>
                  <a:lnTo>
                    <a:pt x="154" y="372"/>
                  </a:lnTo>
                  <a:lnTo>
                    <a:pt x="154" y="376"/>
                  </a:lnTo>
                  <a:lnTo>
                    <a:pt x="154" y="376"/>
                  </a:lnTo>
                  <a:lnTo>
                    <a:pt x="154" y="380"/>
                  </a:lnTo>
                  <a:lnTo>
                    <a:pt x="156" y="382"/>
                  </a:lnTo>
                  <a:lnTo>
                    <a:pt x="160" y="384"/>
                  </a:lnTo>
                  <a:lnTo>
                    <a:pt x="164" y="386"/>
                  </a:lnTo>
                  <a:lnTo>
                    <a:pt x="220" y="386"/>
                  </a:lnTo>
                  <a:lnTo>
                    <a:pt x="220" y="386"/>
                  </a:lnTo>
                  <a:lnTo>
                    <a:pt x="224" y="384"/>
                  </a:lnTo>
                  <a:lnTo>
                    <a:pt x="228" y="382"/>
                  </a:lnTo>
                  <a:lnTo>
                    <a:pt x="230" y="380"/>
                  </a:lnTo>
                  <a:lnTo>
                    <a:pt x="230" y="376"/>
                  </a:lnTo>
                  <a:lnTo>
                    <a:pt x="230" y="376"/>
                  </a:lnTo>
                  <a:lnTo>
                    <a:pt x="230" y="372"/>
                  </a:lnTo>
                  <a:lnTo>
                    <a:pt x="228" y="368"/>
                  </a:lnTo>
                  <a:lnTo>
                    <a:pt x="224" y="366"/>
                  </a:lnTo>
                  <a:lnTo>
                    <a:pt x="220" y="366"/>
                  </a:lnTo>
                  <a:lnTo>
                    <a:pt x="220" y="366"/>
                  </a:lnTo>
                  <a:close/>
                  <a:moveTo>
                    <a:pt x="210" y="396"/>
                  </a:moveTo>
                  <a:lnTo>
                    <a:pt x="174" y="396"/>
                  </a:lnTo>
                  <a:lnTo>
                    <a:pt x="174" y="396"/>
                  </a:lnTo>
                  <a:lnTo>
                    <a:pt x="170" y="396"/>
                  </a:lnTo>
                  <a:lnTo>
                    <a:pt x="166" y="398"/>
                  </a:lnTo>
                  <a:lnTo>
                    <a:pt x="164" y="402"/>
                  </a:lnTo>
                  <a:lnTo>
                    <a:pt x="164" y="406"/>
                  </a:lnTo>
                  <a:lnTo>
                    <a:pt x="164" y="406"/>
                  </a:lnTo>
                  <a:lnTo>
                    <a:pt x="164" y="410"/>
                  </a:lnTo>
                  <a:lnTo>
                    <a:pt x="166" y="414"/>
                  </a:lnTo>
                  <a:lnTo>
                    <a:pt x="170" y="416"/>
                  </a:lnTo>
                  <a:lnTo>
                    <a:pt x="174" y="416"/>
                  </a:lnTo>
                  <a:lnTo>
                    <a:pt x="210" y="416"/>
                  </a:lnTo>
                  <a:lnTo>
                    <a:pt x="210" y="416"/>
                  </a:lnTo>
                  <a:lnTo>
                    <a:pt x="214" y="416"/>
                  </a:lnTo>
                  <a:lnTo>
                    <a:pt x="218" y="414"/>
                  </a:lnTo>
                  <a:lnTo>
                    <a:pt x="220" y="410"/>
                  </a:lnTo>
                  <a:lnTo>
                    <a:pt x="220" y="406"/>
                  </a:lnTo>
                  <a:lnTo>
                    <a:pt x="220" y="406"/>
                  </a:lnTo>
                  <a:lnTo>
                    <a:pt x="220" y="402"/>
                  </a:lnTo>
                  <a:lnTo>
                    <a:pt x="218" y="398"/>
                  </a:lnTo>
                  <a:lnTo>
                    <a:pt x="214" y="396"/>
                  </a:lnTo>
                  <a:lnTo>
                    <a:pt x="210" y="396"/>
                  </a:lnTo>
                  <a:lnTo>
                    <a:pt x="210" y="396"/>
                  </a:lnTo>
                  <a:close/>
                  <a:moveTo>
                    <a:pt x="52" y="276"/>
                  </a:moveTo>
                  <a:lnTo>
                    <a:pt x="38" y="284"/>
                  </a:lnTo>
                  <a:lnTo>
                    <a:pt x="38" y="284"/>
                  </a:lnTo>
                  <a:lnTo>
                    <a:pt x="36" y="288"/>
                  </a:lnTo>
                  <a:lnTo>
                    <a:pt x="34" y="290"/>
                  </a:lnTo>
                  <a:lnTo>
                    <a:pt x="34" y="294"/>
                  </a:lnTo>
                  <a:lnTo>
                    <a:pt x="36" y="298"/>
                  </a:lnTo>
                  <a:lnTo>
                    <a:pt x="36" y="298"/>
                  </a:lnTo>
                  <a:lnTo>
                    <a:pt x="40" y="302"/>
                  </a:lnTo>
                  <a:lnTo>
                    <a:pt x="44" y="304"/>
                  </a:lnTo>
                  <a:lnTo>
                    <a:pt x="44" y="304"/>
                  </a:lnTo>
                  <a:lnTo>
                    <a:pt x="48" y="302"/>
                  </a:lnTo>
                  <a:lnTo>
                    <a:pt x="62" y="294"/>
                  </a:lnTo>
                  <a:lnTo>
                    <a:pt x="62" y="294"/>
                  </a:lnTo>
                  <a:lnTo>
                    <a:pt x="66" y="292"/>
                  </a:lnTo>
                  <a:lnTo>
                    <a:pt x="68" y="288"/>
                  </a:lnTo>
                  <a:lnTo>
                    <a:pt x="68" y="284"/>
                  </a:lnTo>
                  <a:lnTo>
                    <a:pt x="66" y="280"/>
                  </a:lnTo>
                  <a:lnTo>
                    <a:pt x="66" y="280"/>
                  </a:lnTo>
                  <a:lnTo>
                    <a:pt x="64" y="278"/>
                  </a:lnTo>
                  <a:lnTo>
                    <a:pt x="60" y="276"/>
                  </a:lnTo>
                  <a:lnTo>
                    <a:pt x="56" y="276"/>
                  </a:lnTo>
                  <a:lnTo>
                    <a:pt x="52" y="276"/>
                  </a:lnTo>
                  <a:lnTo>
                    <a:pt x="52" y="276"/>
                  </a:lnTo>
                  <a:close/>
                  <a:moveTo>
                    <a:pt x="50" y="208"/>
                  </a:moveTo>
                  <a:lnTo>
                    <a:pt x="50" y="208"/>
                  </a:lnTo>
                  <a:lnTo>
                    <a:pt x="48" y="204"/>
                  </a:lnTo>
                  <a:lnTo>
                    <a:pt x="46" y="200"/>
                  </a:lnTo>
                  <a:lnTo>
                    <a:pt x="42" y="198"/>
                  </a:lnTo>
                  <a:lnTo>
                    <a:pt x="38" y="196"/>
                  </a:lnTo>
                  <a:lnTo>
                    <a:pt x="12" y="196"/>
                  </a:lnTo>
                  <a:lnTo>
                    <a:pt x="12" y="196"/>
                  </a:lnTo>
                  <a:lnTo>
                    <a:pt x="6" y="198"/>
                  </a:lnTo>
                  <a:lnTo>
                    <a:pt x="2" y="200"/>
                  </a:lnTo>
                  <a:lnTo>
                    <a:pt x="0" y="204"/>
                  </a:lnTo>
                  <a:lnTo>
                    <a:pt x="0" y="208"/>
                  </a:lnTo>
                  <a:lnTo>
                    <a:pt x="0" y="208"/>
                  </a:lnTo>
                  <a:lnTo>
                    <a:pt x="0" y="212"/>
                  </a:lnTo>
                  <a:lnTo>
                    <a:pt x="2" y="216"/>
                  </a:lnTo>
                  <a:lnTo>
                    <a:pt x="6" y="220"/>
                  </a:lnTo>
                  <a:lnTo>
                    <a:pt x="12" y="220"/>
                  </a:lnTo>
                  <a:lnTo>
                    <a:pt x="38" y="220"/>
                  </a:lnTo>
                  <a:lnTo>
                    <a:pt x="38" y="220"/>
                  </a:lnTo>
                  <a:lnTo>
                    <a:pt x="42" y="220"/>
                  </a:lnTo>
                  <a:lnTo>
                    <a:pt x="46" y="216"/>
                  </a:lnTo>
                  <a:lnTo>
                    <a:pt x="48" y="212"/>
                  </a:lnTo>
                  <a:lnTo>
                    <a:pt x="50" y="208"/>
                  </a:lnTo>
                  <a:lnTo>
                    <a:pt x="50" y="208"/>
                  </a:lnTo>
                  <a:close/>
                  <a:moveTo>
                    <a:pt x="192" y="68"/>
                  </a:moveTo>
                  <a:lnTo>
                    <a:pt x="192" y="68"/>
                  </a:lnTo>
                  <a:lnTo>
                    <a:pt x="198" y="66"/>
                  </a:lnTo>
                  <a:lnTo>
                    <a:pt x="202" y="64"/>
                  </a:lnTo>
                  <a:lnTo>
                    <a:pt x="204" y="58"/>
                  </a:lnTo>
                  <a:lnTo>
                    <a:pt x="206" y="54"/>
                  </a:lnTo>
                  <a:lnTo>
                    <a:pt x="206" y="14"/>
                  </a:lnTo>
                  <a:lnTo>
                    <a:pt x="206" y="14"/>
                  </a:lnTo>
                  <a:lnTo>
                    <a:pt x="204" y="8"/>
                  </a:lnTo>
                  <a:lnTo>
                    <a:pt x="202" y="4"/>
                  </a:lnTo>
                  <a:lnTo>
                    <a:pt x="198" y="0"/>
                  </a:lnTo>
                  <a:lnTo>
                    <a:pt x="192" y="0"/>
                  </a:lnTo>
                  <a:lnTo>
                    <a:pt x="192" y="0"/>
                  </a:lnTo>
                  <a:lnTo>
                    <a:pt x="186" y="0"/>
                  </a:lnTo>
                  <a:lnTo>
                    <a:pt x="182" y="4"/>
                  </a:lnTo>
                  <a:lnTo>
                    <a:pt x="180" y="8"/>
                  </a:lnTo>
                  <a:lnTo>
                    <a:pt x="178" y="14"/>
                  </a:lnTo>
                  <a:lnTo>
                    <a:pt x="178" y="54"/>
                  </a:lnTo>
                  <a:lnTo>
                    <a:pt x="178" y="54"/>
                  </a:lnTo>
                  <a:lnTo>
                    <a:pt x="180" y="58"/>
                  </a:lnTo>
                  <a:lnTo>
                    <a:pt x="182" y="64"/>
                  </a:lnTo>
                  <a:lnTo>
                    <a:pt x="186" y="66"/>
                  </a:lnTo>
                  <a:lnTo>
                    <a:pt x="192" y="68"/>
                  </a:lnTo>
                  <a:lnTo>
                    <a:pt x="192" y="68"/>
                  </a:lnTo>
                  <a:close/>
                  <a:moveTo>
                    <a:pt x="346" y="284"/>
                  </a:moveTo>
                  <a:lnTo>
                    <a:pt x="332" y="276"/>
                  </a:lnTo>
                  <a:lnTo>
                    <a:pt x="332" y="276"/>
                  </a:lnTo>
                  <a:lnTo>
                    <a:pt x="328" y="276"/>
                  </a:lnTo>
                  <a:lnTo>
                    <a:pt x="324" y="276"/>
                  </a:lnTo>
                  <a:lnTo>
                    <a:pt x="320" y="278"/>
                  </a:lnTo>
                  <a:lnTo>
                    <a:pt x="318" y="280"/>
                  </a:lnTo>
                  <a:lnTo>
                    <a:pt x="318" y="280"/>
                  </a:lnTo>
                  <a:lnTo>
                    <a:pt x="316" y="284"/>
                  </a:lnTo>
                  <a:lnTo>
                    <a:pt x="316" y="288"/>
                  </a:lnTo>
                  <a:lnTo>
                    <a:pt x="318" y="292"/>
                  </a:lnTo>
                  <a:lnTo>
                    <a:pt x="322" y="294"/>
                  </a:lnTo>
                  <a:lnTo>
                    <a:pt x="336" y="302"/>
                  </a:lnTo>
                  <a:lnTo>
                    <a:pt x="336" y="302"/>
                  </a:lnTo>
                  <a:lnTo>
                    <a:pt x="340" y="304"/>
                  </a:lnTo>
                  <a:lnTo>
                    <a:pt x="340" y="304"/>
                  </a:lnTo>
                  <a:lnTo>
                    <a:pt x="344" y="302"/>
                  </a:lnTo>
                  <a:lnTo>
                    <a:pt x="348" y="298"/>
                  </a:lnTo>
                  <a:lnTo>
                    <a:pt x="348" y="298"/>
                  </a:lnTo>
                  <a:lnTo>
                    <a:pt x="350" y="294"/>
                  </a:lnTo>
                  <a:lnTo>
                    <a:pt x="350" y="290"/>
                  </a:lnTo>
                  <a:lnTo>
                    <a:pt x="348" y="288"/>
                  </a:lnTo>
                  <a:lnTo>
                    <a:pt x="346" y="284"/>
                  </a:lnTo>
                  <a:lnTo>
                    <a:pt x="346" y="284"/>
                  </a:lnTo>
                  <a:close/>
                  <a:moveTo>
                    <a:pt x="326" y="142"/>
                  </a:moveTo>
                  <a:lnTo>
                    <a:pt x="326" y="142"/>
                  </a:lnTo>
                  <a:lnTo>
                    <a:pt x="332" y="142"/>
                  </a:lnTo>
                  <a:lnTo>
                    <a:pt x="358" y="126"/>
                  </a:lnTo>
                  <a:lnTo>
                    <a:pt x="358" y="126"/>
                  </a:lnTo>
                  <a:lnTo>
                    <a:pt x="362" y="122"/>
                  </a:lnTo>
                  <a:lnTo>
                    <a:pt x="364" y="118"/>
                  </a:lnTo>
                  <a:lnTo>
                    <a:pt x="364" y="114"/>
                  </a:lnTo>
                  <a:lnTo>
                    <a:pt x="362" y="110"/>
                  </a:lnTo>
                  <a:lnTo>
                    <a:pt x="362" y="110"/>
                  </a:lnTo>
                  <a:lnTo>
                    <a:pt x="360" y="106"/>
                  </a:lnTo>
                  <a:lnTo>
                    <a:pt x="356" y="104"/>
                  </a:lnTo>
                  <a:lnTo>
                    <a:pt x="352" y="104"/>
                  </a:lnTo>
                  <a:lnTo>
                    <a:pt x="346" y="104"/>
                  </a:lnTo>
                  <a:lnTo>
                    <a:pt x="320" y="120"/>
                  </a:lnTo>
                  <a:lnTo>
                    <a:pt x="320" y="120"/>
                  </a:lnTo>
                  <a:lnTo>
                    <a:pt x="316" y="124"/>
                  </a:lnTo>
                  <a:lnTo>
                    <a:pt x="314" y="128"/>
                  </a:lnTo>
                  <a:lnTo>
                    <a:pt x="314" y="132"/>
                  </a:lnTo>
                  <a:lnTo>
                    <a:pt x="316" y="136"/>
                  </a:lnTo>
                  <a:lnTo>
                    <a:pt x="316" y="136"/>
                  </a:lnTo>
                  <a:lnTo>
                    <a:pt x="320" y="142"/>
                  </a:lnTo>
                  <a:lnTo>
                    <a:pt x="326" y="142"/>
                  </a:lnTo>
                  <a:lnTo>
                    <a:pt x="326" y="142"/>
                  </a:lnTo>
                  <a:close/>
                  <a:moveTo>
                    <a:pt x="372" y="196"/>
                  </a:moveTo>
                  <a:lnTo>
                    <a:pt x="346" y="196"/>
                  </a:lnTo>
                  <a:lnTo>
                    <a:pt x="346" y="196"/>
                  </a:lnTo>
                  <a:lnTo>
                    <a:pt x="342" y="198"/>
                  </a:lnTo>
                  <a:lnTo>
                    <a:pt x="338" y="200"/>
                  </a:lnTo>
                  <a:lnTo>
                    <a:pt x="336" y="204"/>
                  </a:lnTo>
                  <a:lnTo>
                    <a:pt x="334" y="208"/>
                  </a:lnTo>
                  <a:lnTo>
                    <a:pt x="334" y="208"/>
                  </a:lnTo>
                  <a:lnTo>
                    <a:pt x="336" y="212"/>
                  </a:lnTo>
                  <a:lnTo>
                    <a:pt x="338" y="216"/>
                  </a:lnTo>
                  <a:lnTo>
                    <a:pt x="342" y="220"/>
                  </a:lnTo>
                  <a:lnTo>
                    <a:pt x="346" y="220"/>
                  </a:lnTo>
                  <a:lnTo>
                    <a:pt x="372" y="220"/>
                  </a:lnTo>
                  <a:lnTo>
                    <a:pt x="372" y="220"/>
                  </a:lnTo>
                  <a:lnTo>
                    <a:pt x="378" y="220"/>
                  </a:lnTo>
                  <a:lnTo>
                    <a:pt x="382" y="216"/>
                  </a:lnTo>
                  <a:lnTo>
                    <a:pt x="384" y="212"/>
                  </a:lnTo>
                  <a:lnTo>
                    <a:pt x="384" y="208"/>
                  </a:lnTo>
                  <a:lnTo>
                    <a:pt x="384" y="208"/>
                  </a:lnTo>
                  <a:lnTo>
                    <a:pt x="384" y="204"/>
                  </a:lnTo>
                  <a:lnTo>
                    <a:pt x="382" y="200"/>
                  </a:lnTo>
                  <a:lnTo>
                    <a:pt x="378" y="198"/>
                  </a:lnTo>
                  <a:lnTo>
                    <a:pt x="372" y="196"/>
                  </a:lnTo>
                  <a:lnTo>
                    <a:pt x="372" y="196"/>
                  </a:lnTo>
                  <a:close/>
                  <a:moveTo>
                    <a:pt x="294" y="32"/>
                  </a:moveTo>
                  <a:lnTo>
                    <a:pt x="294" y="32"/>
                  </a:lnTo>
                  <a:lnTo>
                    <a:pt x="288" y="30"/>
                  </a:lnTo>
                  <a:lnTo>
                    <a:pt x="284" y="30"/>
                  </a:lnTo>
                  <a:lnTo>
                    <a:pt x="278" y="32"/>
                  </a:lnTo>
                  <a:lnTo>
                    <a:pt x="276" y="36"/>
                  </a:lnTo>
                  <a:lnTo>
                    <a:pt x="258" y="68"/>
                  </a:lnTo>
                  <a:lnTo>
                    <a:pt x="258" y="68"/>
                  </a:lnTo>
                  <a:lnTo>
                    <a:pt x="256" y="72"/>
                  </a:lnTo>
                  <a:lnTo>
                    <a:pt x="256" y="78"/>
                  </a:lnTo>
                  <a:lnTo>
                    <a:pt x="258" y="82"/>
                  </a:lnTo>
                  <a:lnTo>
                    <a:pt x="262" y="86"/>
                  </a:lnTo>
                  <a:lnTo>
                    <a:pt x="262" y="86"/>
                  </a:lnTo>
                  <a:lnTo>
                    <a:pt x="270" y="88"/>
                  </a:lnTo>
                  <a:lnTo>
                    <a:pt x="270" y="88"/>
                  </a:lnTo>
                  <a:lnTo>
                    <a:pt x="276" y="86"/>
                  </a:lnTo>
                  <a:lnTo>
                    <a:pt x="282" y="82"/>
                  </a:lnTo>
                  <a:lnTo>
                    <a:pt x="300" y="50"/>
                  </a:lnTo>
                  <a:lnTo>
                    <a:pt x="300" y="50"/>
                  </a:lnTo>
                  <a:lnTo>
                    <a:pt x="302" y="44"/>
                  </a:lnTo>
                  <a:lnTo>
                    <a:pt x="300" y="40"/>
                  </a:lnTo>
                  <a:lnTo>
                    <a:pt x="298" y="34"/>
                  </a:lnTo>
                  <a:lnTo>
                    <a:pt x="294" y="32"/>
                  </a:lnTo>
                  <a:lnTo>
                    <a:pt x="294" y="32"/>
                  </a:lnTo>
                  <a:close/>
                  <a:moveTo>
                    <a:pt x="286" y="196"/>
                  </a:moveTo>
                  <a:lnTo>
                    <a:pt x="286" y="196"/>
                  </a:lnTo>
                  <a:lnTo>
                    <a:pt x="284" y="216"/>
                  </a:lnTo>
                  <a:lnTo>
                    <a:pt x="278" y="232"/>
                  </a:lnTo>
                  <a:lnTo>
                    <a:pt x="272" y="244"/>
                  </a:lnTo>
                  <a:lnTo>
                    <a:pt x="262" y="256"/>
                  </a:lnTo>
                  <a:lnTo>
                    <a:pt x="262" y="256"/>
                  </a:lnTo>
                  <a:lnTo>
                    <a:pt x="252" y="270"/>
                  </a:lnTo>
                  <a:lnTo>
                    <a:pt x="244" y="288"/>
                  </a:lnTo>
                  <a:lnTo>
                    <a:pt x="240" y="298"/>
                  </a:lnTo>
                  <a:lnTo>
                    <a:pt x="238" y="310"/>
                  </a:lnTo>
                  <a:lnTo>
                    <a:pt x="236" y="322"/>
                  </a:lnTo>
                  <a:lnTo>
                    <a:pt x="234" y="338"/>
                  </a:lnTo>
                  <a:lnTo>
                    <a:pt x="234" y="338"/>
                  </a:lnTo>
                  <a:lnTo>
                    <a:pt x="232" y="344"/>
                  </a:lnTo>
                  <a:lnTo>
                    <a:pt x="230" y="350"/>
                  </a:lnTo>
                  <a:lnTo>
                    <a:pt x="224" y="354"/>
                  </a:lnTo>
                  <a:lnTo>
                    <a:pt x="218" y="354"/>
                  </a:lnTo>
                  <a:lnTo>
                    <a:pt x="166" y="354"/>
                  </a:lnTo>
                  <a:lnTo>
                    <a:pt x="166" y="354"/>
                  </a:lnTo>
                  <a:lnTo>
                    <a:pt x="160" y="354"/>
                  </a:lnTo>
                  <a:lnTo>
                    <a:pt x="154" y="350"/>
                  </a:lnTo>
                  <a:lnTo>
                    <a:pt x="152" y="344"/>
                  </a:lnTo>
                  <a:lnTo>
                    <a:pt x="150" y="338"/>
                  </a:lnTo>
                  <a:lnTo>
                    <a:pt x="150" y="338"/>
                  </a:lnTo>
                  <a:lnTo>
                    <a:pt x="148" y="322"/>
                  </a:lnTo>
                  <a:lnTo>
                    <a:pt x="146" y="310"/>
                  </a:lnTo>
                  <a:lnTo>
                    <a:pt x="144" y="298"/>
                  </a:lnTo>
                  <a:lnTo>
                    <a:pt x="140" y="288"/>
                  </a:lnTo>
                  <a:lnTo>
                    <a:pt x="132" y="270"/>
                  </a:lnTo>
                  <a:lnTo>
                    <a:pt x="122" y="256"/>
                  </a:lnTo>
                  <a:lnTo>
                    <a:pt x="122" y="256"/>
                  </a:lnTo>
                  <a:lnTo>
                    <a:pt x="112" y="244"/>
                  </a:lnTo>
                  <a:lnTo>
                    <a:pt x="106" y="232"/>
                  </a:lnTo>
                  <a:lnTo>
                    <a:pt x="100" y="216"/>
                  </a:lnTo>
                  <a:lnTo>
                    <a:pt x="98" y="196"/>
                  </a:lnTo>
                  <a:lnTo>
                    <a:pt x="98" y="196"/>
                  </a:lnTo>
                  <a:lnTo>
                    <a:pt x="100" y="178"/>
                  </a:lnTo>
                  <a:lnTo>
                    <a:pt x="104" y="160"/>
                  </a:lnTo>
                  <a:lnTo>
                    <a:pt x="110" y="144"/>
                  </a:lnTo>
                  <a:lnTo>
                    <a:pt x="120" y="130"/>
                  </a:lnTo>
                  <a:lnTo>
                    <a:pt x="134" y="118"/>
                  </a:lnTo>
                  <a:lnTo>
                    <a:pt x="150" y="108"/>
                  </a:lnTo>
                  <a:lnTo>
                    <a:pt x="170" y="102"/>
                  </a:lnTo>
                  <a:lnTo>
                    <a:pt x="192" y="98"/>
                  </a:lnTo>
                  <a:lnTo>
                    <a:pt x="192" y="98"/>
                  </a:lnTo>
                  <a:lnTo>
                    <a:pt x="214" y="102"/>
                  </a:lnTo>
                  <a:lnTo>
                    <a:pt x="234" y="108"/>
                  </a:lnTo>
                  <a:lnTo>
                    <a:pt x="250" y="118"/>
                  </a:lnTo>
                  <a:lnTo>
                    <a:pt x="264" y="130"/>
                  </a:lnTo>
                  <a:lnTo>
                    <a:pt x="274" y="144"/>
                  </a:lnTo>
                  <a:lnTo>
                    <a:pt x="280" y="160"/>
                  </a:lnTo>
                  <a:lnTo>
                    <a:pt x="284" y="178"/>
                  </a:lnTo>
                  <a:lnTo>
                    <a:pt x="286" y="196"/>
                  </a:lnTo>
                  <a:lnTo>
                    <a:pt x="286" y="196"/>
                  </a:lnTo>
                  <a:close/>
                  <a:moveTo>
                    <a:pt x="200" y="138"/>
                  </a:moveTo>
                  <a:lnTo>
                    <a:pt x="200" y="138"/>
                  </a:lnTo>
                  <a:lnTo>
                    <a:pt x="198" y="134"/>
                  </a:lnTo>
                  <a:lnTo>
                    <a:pt x="196" y="130"/>
                  </a:lnTo>
                  <a:lnTo>
                    <a:pt x="192" y="128"/>
                  </a:lnTo>
                  <a:lnTo>
                    <a:pt x="190" y="128"/>
                  </a:lnTo>
                  <a:lnTo>
                    <a:pt x="190" y="128"/>
                  </a:lnTo>
                  <a:lnTo>
                    <a:pt x="178" y="128"/>
                  </a:lnTo>
                  <a:lnTo>
                    <a:pt x="166" y="132"/>
                  </a:lnTo>
                  <a:lnTo>
                    <a:pt x="156" y="136"/>
                  </a:lnTo>
                  <a:lnTo>
                    <a:pt x="146" y="144"/>
                  </a:lnTo>
                  <a:lnTo>
                    <a:pt x="136" y="154"/>
                  </a:lnTo>
                  <a:lnTo>
                    <a:pt x="130" y="164"/>
                  </a:lnTo>
                  <a:lnTo>
                    <a:pt x="126" y="178"/>
                  </a:lnTo>
                  <a:lnTo>
                    <a:pt x="124" y="194"/>
                  </a:lnTo>
                  <a:lnTo>
                    <a:pt x="124" y="194"/>
                  </a:lnTo>
                  <a:lnTo>
                    <a:pt x="126" y="198"/>
                  </a:lnTo>
                  <a:lnTo>
                    <a:pt x="128" y="200"/>
                  </a:lnTo>
                  <a:lnTo>
                    <a:pt x="130" y="204"/>
                  </a:lnTo>
                  <a:lnTo>
                    <a:pt x="134" y="204"/>
                  </a:lnTo>
                  <a:lnTo>
                    <a:pt x="134" y="204"/>
                  </a:lnTo>
                  <a:lnTo>
                    <a:pt x="138" y="204"/>
                  </a:lnTo>
                  <a:lnTo>
                    <a:pt x="142" y="200"/>
                  </a:lnTo>
                  <a:lnTo>
                    <a:pt x="144" y="198"/>
                  </a:lnTo>
                  <a:lnTo>
                    <a:pt x="144" y="194"/>
                  </a:lnTo>
                  <a:lnTo>
                    <a:pt x="144" y="194"/>
                  </a:lnTo>
                  <a:lnTo>
                    <a:pt x="146" y="182"/>
                  </a:lnTo>
                  <a:lnTo>
                    <a:pt x="148" y="172"/>
                  </a:lnTo>
                  <a:lnTo>
                    <a:pt x="154" y="164"/>
                  </a:lnTo>
                  <a:lnTo>
                    <a:pt x="160" y="158"/>
                  </a:lnTo>
                  <a:lnTo>
                    <a:pt x="166" y="154"/>
                  </a:lnTo>
                  <a:lnTo>
                    <a:pt x="174" y="150"/>
                  </a:lnTo>
                  <a:lnTo>
                    <a:pt x="182" y="148"/>
                  </a:lnTo>
                  <a:lnTo>
                    <a:pt x="190" y="148"/>
                  </a:lnTo>
                  <a:lnTo>
                    <a:pt x="190" y="148"/>
                  </a:lnTo>
                  <a:lnTo>
                    <a:pt x="192" y="148"/>
                  </a:lnTo>
                  <a:lnTo>
                    <a:pt x="196" y="144"/>
                  </a:lnTo>
                  <a:lnTo>
                    <a:pt x="198" y="142"/>
                  </a:lnTo>
                  <a:lnTo>
                    <a:pt x="200" y="138"/>
                  </a:lnTo>
                  <a:lnTo>
                    <a:pt x="200" y="13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r>
                <a:rPr lang="pl-PL" sz="1050" dirty="0"/>
                <a:t> </a:t>
              </a:r>
              <a:endParaRPr lang="en-GB" sz="1050" dirty="0"/>
            </a:p>
          </p:txBody>
        </p:sp>
      </p:grpSp>
      <p:grpSp>
        <p:nvGrpSpPr>
          <p:cNvPr id="11" name="Group 10"/>
          <p:cNvGrpSpPr/>
          <p:nvPr/>
        </p:nvGrpSpPr>
        <p:grpSpPr>
          <a:xfrm>
            <a:off x="318433" y="3498365"/>
            <a:ext cx="1767953" cy="583508"/>
            <a:chOff x="424687" y="4551379"/>
            <a:chExt cx="2357885" cy="778213"/>
          </a:xfrm>
        </p:grpSpPr>
        <p:sp>
          <p:nvSpPr>
            <p:cNvPr id="59" name="Shape 759"/>
            <p:cNvSpPr/>
            <p:nvPr/>
          </p:nvSpPr>
          <p:spPr>
            <a:xfrm>
              <a:off x="1029120" y="4669395"/>
              <a:ext cx="1753452" cy="542180"/>
            </a:xfrm>
            <a:prstGeom prst="rect">
              <a:avLst/>
            </a:prstGeom>
            <a:noFill/>
            <a:ln>
              <a:noFill/>
            </a:ln>
          </p:spPr>
          <p:txBody>
            <a:bodyPr spcFirstLastPara="1" wrap="square" lIns="121868" tIns="60934" rIns="121868" bIns="60934" anchor="ctr" anchorCtr="0">
              <a:noAutofit/>
            </a:bodyPr>
            <a:lstStyle/>
            <a:p>
              <a:pPr marL="152352"/>
              <a:r>
                <a:rPr lang="en-GB" sz="900" b="1" dirty="0">
                  <a:solidFill>
                    <a:schemeClr val="bg2"/>
                  </a:solidFill>
                </a:rPr>
                <a:t>Risk</a:t>
              </a:r>
              <a:endParaRPr sz="1100" dirty="0">
                <a:solidFill>
                  <a:schemeClr val="bg2"/>
                </a:solidFill>
              </a:endParaRPr>
            </a:p>
            <a:p>
              <a:pPr marL="152352"/>
              <a:r>
                <a:rPr lang="en-GB" sz="900" b="1" dirty="0">
                  <a:solidFill>
                    <a:schemeClr val="bg2"/>
                  </a:solidFill>
                </a:rPr>
                <a:t>Management</a:t>
              </a:r>
              <a:endParaRPr sz="900" b="1" dirty="0">
                <a:solidFill>
                  <a:schemeClr val="bg2"/>
                </a:solidFill>
              </a:endParaRPr>
            </a:p>
          </p:txBody>
        </p:sp>
        <p:sp>
          <p:nvSpPr>
            <p:cNvPr id="60" name="Shape 760"/>
            <p:cNvSpPr/>
            <p:nvPr/>
          </p:nvSpPr>
          <p:spPr>
            <a:xfrm>
              <a:off x="424687" y="4551379"/>
              <a:ext cx="779288" cy="778213"/>
            </a:xfrm>
            <a:prstGeom prst="ellipse">
              <a:avLst/>
            </a:prstGeom>
            <a:solidFill>
              <a:schemeClr val="bg1">
                <a:lumMod val="95000"/>
              </a:schemeClr>
            </a:solidFill>
            <a:ln>
              <a:solidFill>
                <a:schemeClr val="bg2"/>
              </a:solidFill>
            </a:ln>
          </p:spPr>
          <p:txBody>
            <a:bodyPr spcFirstLastPara="1" wrap="square" lIns="0" tIns="0" rIns="0" bIns="121868" anchor="ctr" anchorCtr="0">
              <a:noAutofit/>
            </a:bodyPr>
            <a:lstStyle/>
            <a:p>
              <a:pPr algn="ctr"/>
              <a:endParaRPr sz="999" b="1" dirty="0">
                <a:solidFill>
                  <a:srgbClr val="878787"/>
                </a:solidFill>
              </a:endParaRPr>
            </a:p>
          </p:txBody>
        </p:sp>
        <p:sp>
          <p:nvSpPr>
            <p:cNvPr id="78" name="Freeform 4959"/>
            <p:cNvSpPr>
              <a:spLocks noEditPoints="1"/>
            </p:cNvSpPr>
            <p:nvPr/>
          </p:nvSpPr>
          <p:spPr bwMode="auto">
            <a:xfrm>
              <a:off x="597511" y="4771847"/>
              <a:ext cx="433640" cy="337276"/>
            </a:xfrm>
            <a:custGeom>
              <a:avLst/>
              <a:gdLst>
                <a:gd name="T0" fmla="*/ 348 w 360"/>
                <a:gd name="T1" fmla="*/ 0 h 280"/>
                <a:gd name="T2" fmla="*/ 8 w 360"/>
                <a:gd name="T3" fmla="*/ 0 h 280"/>
                <a:gd name="T4" fmla="*/ 0 w 360"/>
                <a:gd name="T5" fmla="*/ 8 h 280"/>
                <a:gd name="T6" fmla="*/ 8 w 360"/>
                <a:gd name="T7" fmla="*/ 242 h 280"/>
                <a:gd name="T8" fmla="*/ 180 w 360"/>
                <a:gd name="T9" fmla="*/ 280 h 280"/>
                <a:gd name="T10" fmla="*/ 358 w 360"/>
                <a:gd name="T11" fmla="*/ 238 h 280"/>
                <a:gd name="T12" fmla="*/ 360 w 360"/>
                <a:gd name="T13" fmla="*/ 4 h 280"/>
                <a:gd name="T14" fmla="*/ 20 w 360"/>
                <a:gd name="T15" fmla="*/ 224 h 280"/>
                <a:gd name="T16" fmla="*/ 200 w 360"/>
                <a:gd name="T17" fmla="*/ 54 h 280"/>
                <a:gd name="T18" fmla="*/ 334 w 360"/>
                <a:gd name="T19" fmla="*/ 26 h 280"/>
                <a:gd name="T20" fmla="*/ 338 w 360"/>
                <a:gd name="T21" fmla="*/ 36 h 280"/>
                <a:gd name="T22" fmla="*/ 204 w 360"/>
                <a:gd name="T23" fmla="*/ 72 h 280"/>
                <a:gd name="T24" fmla="*/ 196 w 360"/>
                <a:gd name="T25" fmla="*/ 72 h 280"/>
                <a:gd name="T26" fmla="*/ 194 w 360"/>
                <a:gd name="T27" fmla="*/ 58 h 280"/>
                <a:gd name="T28" fmla="*/ 200 w 360"/>
                <a:gd name="T29" fmla="*/ 90 h 280"/>
                <a:gd name="T30" fmla="*/ 270 w 360"/>
                <a:gd name="T31" fmla="*/ 76 h 280"/>
                <a:gd name="T32" fmla="*/ 274 w 360"/>
                <a:gd name="T33" fmla="*/ 86 h 280"/>
                <a:gd name="T34" fmla="*/ 204 w 360"/>
                <a:gd name="T35" fmla="*/ 108 h 280"/>
                <a:gd name="T36" fmla="*/ 196 w 360"/>
                <a:gd name="T37" fmla="*/ 106 h 280"/>
                <a:gd name="T38" fmla="*/ 194 w 360"/>
                <a:gd name="T39" fmla="*/ 94 h 280"/>
                <a:gd name="T40" fmla="*/ 340 w 360"/>
                <a:gd name="T41" fmla="*/ 168 h 280"/>
                <a:gd name="T42" fmla="*/ 336 w 360"/>
                <a:gd name="T43" fmla="*/ 174 h 280"/>
                <a:gd name="T44" fmla="*/ 326 w 360"/>
                <a:gd name="T45" fmla="*/ 172 h 280"/>
                <a:gd name="T46" fmla="*/ 284 w 360"/>
                <a:gd name="T47" fmla="*/ 192 h 280"/>
                <a:gd name="T48" fmla="*/ 210 w 360"/>
                <a:gd name="T49" fmla="*/ 242 h 280"/>
                <a:gd name="T50" fmla="*/ 196 w 360"/>
                <a:gd name="T51" fmla="*/ 246 h 280"/>
                <a:gd name="T52" fmla="*/ 192 w 360"/>
                <a:gd name="T53" fmla="*/ 236 h 280"/>
                <a:gd name="T54" fmla="*/ 234 w 360"/>
                <a:gd name="T55" fmla="*/ 156 h 280"/>
                <a:gd name="T56" fmla="*/ 280 w 360"/>
                <a:gd name="T57" fmla="*/ 170 h 280"/>
                <a:gd name="T58" fmla="*/ 290 w 360"/>
                <a:gd name="T59" fmla="*/ 134 h 280"/>
                <a:gd name="T60" fmla="*/ 298 w 360"/>
                <a:gd name="T61" fmla="*/ 124 h 280"/>
                <a:gd name="T62" fmla="*/ 336 w 360"/>
                <a:gd name="T63" fmla="*/ 124 h 280"/>
                <a:gd name="T64" fmla="*/ 340 w 360"/>
                <a:gd name="T65" fmla="*/ 168 h 280"/>
                <a:gd name="T66" fmla="*/ 46 w 360"/>
                <a:gd name="T67" fmla="*/ 68 h 280"/>
                <a:gd name="T68" fmla="*/ 38 w 360"/>
                <a:gd name="T69" fmla="*/ 60 h 280"/>
                <a:gd name="T70" fmla="*/ 42 w 360"/>
                <a:gd name="T71" fmla="*/ 50 h 280"/>
                <a:gd name="T72" fmla="*/ 140 w 360"/>
                <a:gd name="T73" fmla="*/ 68 h 280"/>
                <a:gd name="T74" fmla="*/ 148 w 360"/>
                <a:gd name="T75" fmla="*/ 80 h 280"/>
                <a:gd name="T76" fmla="*/ 138 w 360"/>
                <a:gd name="T77" fmla="*/ 88 h 280"/>
                <a:gd name="T78" fmla="*/ 70 w 360"/>
                <a:gd name="T79" fmla="*/ 126 h 280"/>
                <a:gd name="T80" fmla="*/ 44 w 360"/>
                <a:gd name="T81" fmla="*/ 142 h 280"/>
                <a:gd name="T82" fmla="*/ 38 w 360"/>
                <a:gd name="T83" fmla="*/ 168 h 280"/>
                <a:gd name="T84" fmla="*/ 50 w 360"/>
                <a:gd name="T85" fmla="*/ 202 h 280"/>
                <a:gd name="T86" fmla="*/ 78 w 360"/>
                <a:gd name="T87" fmla="*/ 218 h 280"/>
                <a:gd name="T88" fmla="*/ 98 w 360"/>
                <a:gd name="T89" fmla="*/ 212 h 280"/>
                <a:gd name="T90" fmla="*/ 116 w 360"/>
                <a:gd name="T91" fmla="*/ 186 h 280"/>
                <a:gd name="T92" fmla="*/ 128 w 360"/>
                <a:gd name="T93" fmla="*/ 166 h 280"/>
                <a:gd name="T94" fmla="*/ 116 w 360"/>
                <a:gd name="T95" fmla="*/ 132 h 280"/>
                <a:gd name="T96" fmla="*/ 88 w 360"/>
                <a:gd name="T97" fmla="*/ 11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0" h="280">
                  <a:moveTo>
                    <a:pt x="356" y="2"/>
                  </a:moveTo>
                  <a:lnTo>
                    <a:pt x="356" y="2"/>
                  </a:lnTo>
                  <a:lnTo>
                    <a:pt x="352" y="0"/>
                  </a:lnTo>
                  <a:lnTo>
                    <a:pt x="348" y="0"/>
                  </a:lnTo>
                  <a:lnTo>
                    <a:pt x="180" y="38"/>
                  </a:lnTo>
                  <a:lnTo>
                    <a:pt x="12" y="0"/>
                  </a:lnTo>
                  <a:lnTo>
                    <a:pt x="12" y="0"/>
                  </a:lnTo>
                  <a:lnTo>
                    <a:pt x="8" y="0"/>
                  </a:lnTo>
                  <a:lnTo>
                    <a:pt x="4" y="2"/>
                  </a:lnTo>
                  <a:lnTo>
                    <a:pt x="4" y="2"/>
                  </a:lnTo>
                  <a:lnTo>
                    <a:pt x="0" y="4"/>
                  </a:lnTo>
                  <a:lnTo>
                    <a:pt x="0" y="8"/>
                  </a:lnTo>
                  <a:lnTo>
                    <a:pt x="0" y="232"/>
                  </a:lnTo>
                  <a:lnTo>
                    <a:pt x="0" y="232"/>
                  </a:lnTo>
                  <a:lnTo>
                    <a:pt x="2" y="238"/>
                  </a:lnTo>
                  <a:lnTo>
                    <a:pt x="8" y="242"/>
                  </a:lnTo>
                  <a:lnTo>
                    <a:pt x="178" y="280"/>
                  </a:lnTo>
                  <a:lnTo>
                    <a:pt x="178" y="280"/>
                  </a:lnTo>
                  <a:lnTo>
                    <a:pt x="180" y="280"/>
                  </a:lnTo>
                  <a:lnTo>
                    <a:pt x="180" y="280"/>
                  </a:lnTo>
                  <a:lnTo>
                    <a:pt x="182" y="280"/>
                  </a:lnTo>
                  <a:lnTo>
                    <a:pt x="352" y="242"/>
                  </a:lnTo>
                  <a:lnTo>
                    <a:pt x="352" y="242"/>
                  </a:lnTo>
                  <a:lnTo>
                    <a:pt x="358" y="238"/>
                  </a:lnTo>
                  <a:lnTo>
                    <a:pt x="360" y="232"/>
                  </a:lnTo>
                  <a:lnTo>
                    <a:pt x="360" y="8"/>
                  </a:lnTo>
                  <a:lnTo>
                    <a:pt x="360" y="8"/>
                  </a:lnTo>
                  <a:lnTo>
                    <a:pt x="360" y="4"/>
                  </a:lnTo>
                  <a:lnTo>
                    <a:pt x="356" y="2"/>
                  </a:lnTo>
                  <a:lnTo>
                    <a:pt x="356" y="2"/>
                  </a:lnTo>
                  <a:close/>
                  <a:moveTo>
                    <a:pt x="170" y="258"/>
                  </a:moveTo>
                  <a:lnTo>
                    <a:pt x="20" y="224"/>
                  </a:lnTo>
                  <a:lnTo>
                    <a:pt x="20" y="22"/>
                  </a:lnTo>
                  <a:lnTo>
                    <a:pt x="170" y="56"/>
                  </a:lnTo>
                  <a:lnTo>
                    <a:pt x="170" y="258"/>
                  </a:lnTo>
                  <a:close/>
                  <a:moveTo>
                    <a:pt x="200" y="54"/>
                  </a:moveTo>
                  <a:lnTo>
                    <a:pt x="326" y="24"/>
                  </a:lnTo>
                  <a:lnTo>
                    <a:pt x="326" y="24"/>
                  </a:lnTo>
                  <a:lnTo>
                    <a:pt x="330" y="24"/>
                  </a:lnTo>
                  <a:lnTo>
                    <a:pt x="334" y="26"/>
                  </a:lnTo>
                  <a:lnTo>
                    <a:pt x="336" y="28"/>
                  </a:lnTo>
                  <a:lnTo>
                    <a:pt x="338" y="32"/>
                  </a:lnTo>
                  <a:lnTo>
                    <a:pt x="338" y="32"/>
                  </a:lnTo>
                  <a:lnTo>
                    <a:pt x="338" y="36"/>
                  </a:lnTo>
                  <a:lnTo>
                    <a:pt x="336" y="40"/>
                  </a:lnTo>
                  <a:lnTo>
                    <a:pt x="334" y="42"/>
                  </a:lnTo>
                  <a:lnTo>
                    <a:pt x="330" y="44"/>
                  </a:lnTo>
                  <a:lnTo>
                    <a:pt x="204" y="72"/>
                  </a:lnTo>
                  <a:lnTo>
                    <a:pt x="204" y="72"/>
                  </a:lnTo>
                  <a:lnTo>
                    <a:pt x="202" y="74"/>
                  </a:lnTo>
                  <a:lnTo>
                    <a:pt x="202" y="74"/>
                  </a:lnTo>
                  <a:lnTo>
                    <a:pt x="196" y="72"/>
                  </a:lnTo>
                  <a:lnTo>
                    <a:pt x="192" y="66"/>
                  </a:lnTo>
                  <a:lnTo>
                    <a:pt x="192" y="66"/>
                  </a:lnTo>
                  <a:lnTo>
                    <a:pt x="192" y="62"/>
                  </a:lnTo>
                  <a:lnTo>
                    <a:pt x="194" y="58"/>
                  </a:lnTo>
                  <a:lnTo>
                    <a:pt x="196" y="56"/>
                  </a:lnTo>
                  <a:lnTo>
                    <a:pt x="200" y="54"/>
                  </a:lnTo>
                  <a:lnTo>
                    <a:pt x="200" y="54"/>
                  </a:lnTo>
                  <a:close/>
                  <a:moveTo>
                    <a:pt x="200" y="90"/>
                  </a:moveTo>
                  <a:lnTo>
                    <a:pt x="262" y="74"/>
                  </a:lnTo>
                  <a:lnTo>
                    <a:pt x="262" y="74"/>
                  </a:lnTo>
                  <a:lnTo>
                    <a:pt x="266" y="74"/>
                  </a:lnTo>
                  <a:lnTo>
                    <a:pt x="270" y="76"/>
                  </a:lnTo>
                  <a:lnTo>
                    <a:pt x="274" y="78"/>
                  </a:lnTo>
                  <a:lnTo>
                    <a:pt x="274" y="82"/>
                  </a:lnTo>
                  <a:lnTo>
                    <a:pt x="274" y="82"/>
                  </a:lnTo>
                  <a:lnTo>
                    <a:pt x="274" y="86"/>
                  </a:lnTo>
                  <a:lnTo>
                    <a:pt x="274" y="90"/>
                  </a:lnTo>
                  <a:lnTo>
                    <a:pt x="270" y="92"/>
                  </a:lnTo>
                  <a:lnTo>
                    <a:pt x="268" y="94"/>
                  </a:lnTo>
                  <a:lnTo>
                    <a:pt x="204" y="108"/>
                  </a:lnTo>
                  <a:lnTo>
                    <a:pt x="204" y="108"/>
                  </a:lnTo>
                  <a:lnTo>
                    <a:pt x="202" y="108"/>
                  </a:lnTo>
                  <a:lnTo>
                    <a:pt x="202" y="108"/>
                  </a:lnTo>
                  <a:lnTo>
                    <a:pt x="196" y="106"/>
                  </a:lnTo>
                  <a:lnTo>
                    <a:pt x="192" y="102"/>
                  </a:lnTo>
                  <a:lnTo>
                    <a:pt x="192" y="102"/>
                  </a:lnTo>
                  <a:lnTo>
                    <a:pt x="192" y="98"/>
                  </a:lnTo>
                  <a:lnTo>
                    <a:pt x="194" y="94"/>
                  </a:lnTo>
                  <a:lnTo>
                    <a:pt x="196" y="90"/>
                  </a:lnTo>
                  <a:lnTo>
                    <a:pt x="200" y="90"/>
                  </a:lnTo>
                  <a:lnTo>
                    <a:pt x="200" y="90"/>
                  </a:lnTo>
                  <a:close/>
                  <a:moveTo>
                    <a:pt x="340" y="168"/>
                  </a:moveTo>
                  <a:lnTo>
                    <a:pt x="340" y="168"/>
                  </a:lnTo>
                  <a:lnTo>
                    <a:pt x="340" y="172"/>
                  </a:lnTo>
                  <a:lnTo>
                    <a:pt x="336" y="174"/>
                  </a:lnTo>
                  <a:lnTo>
                    <a:pt x="336" y="174"/>
                  </a:lnTo>
                  <a:lnTo>
                    <a:pt x="332" y="176"/>
                  </a:lnTo>
                  <a:lnTo>
                    <a:pt x="332" y="176"/>
                  </a:lnTo>
                  <a:lnTo>
                    <a:pt x="330" y="174"/>
                  </a:lnTo>
                  <a:lnTo>
                    <a:pt x="326" y="172"/>
                  </a:lnTo>
                  <a:lnTo>
                    <a:pt x="316" y="162"/>
                  </a:lnTo>
                  <a:lnTo>
                    <a:pt x="288" y="190"/>
                  </a:lnTo>
                  <a:lnTo>
                    <a:pt x="288" y="190"/>
                  </a:lnTo>
                  <a:lnTo>
                    <a:pt x="284" y="192"/>
                  </a:lnTo>
                  <a:lnTo>
                    <a:pt x="278" y="192"/>
                  </a:lnTo>
                  <a:lnTo>
                    <a:pt x="246" y="178"/>
                  </a:lnTo>
                  <a:lnTo>
                    <a:pt x="210" y="242"/>
                  </a:lnTo>
                  <a:lnTo>
                    <a:pt x="210" y="242"/>
                  </a:lnTo>
                  <a:lnTo>
                    <a:pt x="206" y="246"/>
                  </a:lnTo>
                  <a:lnTo>
                    <a:pt x="200" y="248"/>
                  </a:lnTo>
                  <a:lnTo>
                    <a:pt x="200" y="248"/>
                  </a:lnTo>
                  <a:lnTo>
                    <a:pt x="196" y="246"/>
                  </a:lnTo>
                  <a:lnTo>
                    <a:pt x="196" y="246"/>
                  </a:lnTo>
                  <a:lnTo>
                    <a:pt x="194" y="244"/>
                  </a:lnTo>
                  <a:lnTo>
                    <a:pt x="192" y="240"/>
                  </a:lnTo>
                  <a:lnTo>
                    <a:pt x="192" y="236"/>
                  </a:lnTo>
                  <a:lnTo>
                    <a:pt x="192" y="234"/>
                  </a:lnTo>
                  <a:lnTo>
                    <a:pt x="232" y="160"/>
                  </a:lnTo>
                  <a:lnTo>
                    <a:pt x="232" y="160"/>
                  </a:lnTo>
                  <a:lnTo>
                    <a:pt x="234" y="156"/>
                  </a:lnTo>
                  <a:lnTo>
                    <a:pt x="238" y="154"/>
                  </a:lnTo>
                  <a:lnTo>
                    <a:pt x="242" y="154"/>
                  </a:lnTo>
                  <a:lnTo>
                    <a:pt x="246" y="154"/>
                  </a:lnTo>
                  <a:lnTo>
                    <a:pt x="280" y="170"/>
                  </a:lnTo>
                  <a:lnTo>
                    <a:pt x="302" y="148"/>
                  </a:lnTo>
                  <a:lnTo>
                    <a:pt x="292" y="138"/>
                  </a:lnTo>
                  <a:lnTo>
                    <a:pt x="292" y="138"/>
                  </a:lnTo>
                  <a:lnTo>
                    <a:pt x="290" y="134"/>
                  </a:lnTo>
                  <a:lnTo>
                    <a:pt x="290" y="128"/>
                  </a:lnTo>
                  <a:lnTo>
                    <a:pt x="290" y="128"/>
                  </a:lnTo>
                  <a:lnTo>
                    <a:pt x="292" y="126"/>
                  </a:lnTo>
                  <a:lnTo>
                    <a:pt x="298" y="124"/>
                  </a:lnTo>
                  <a:lnTo>
                    <a:pt x="298" y="124"/>
                  </a:lnTo>
                  <a:lnTo>
                    <a:pt x="332" y="124"/>
                  </a:lnTo>
                  <a:lnTo>
                    <a:pt x="332" y="124"/>
                  </a:lnTo>
                  <a:lnTo>
                    <a:pt x="336" y="124"/>
                  </a:lnTo>
                  <a:lnTo>
                    <a:pt x="338" y="126"/>
                  </a:lnTo>
                  <a:lnTo>
                    <a:pt x="340" y="128"/>
                  </a:lnTo>
                  <a:lnTo>
                    <a:pt x="340" y="132"/>
                  </a:lnTo>
                  <a:lnTo>
                    <a:pt x="340" y="168"/>
                  </a:lnTo>
                  <a:close/>
                  <a:moveTo>
                    <a:pt x="138" y="88"/>
                  </a:moveTo>
                  <a:lnTo>
                    <a:pt x="138" y="88"/>
                  </a:lnTo>
                  <a:lnTo>
                    <a:pt x="136" y="88"/>
                  </a:lnTo>
                  <a:lnTo>
                    <a:pt x="46" y="68"/>
                  </a:lnTo>
                  <a:lnTo>
                    <a:pt x="46" y="68"/>
                  </a:lnTo>
                  <a:lnTo>
                    <a:pt x="42" y="66"/>
                  </a:lnTo>
                  <a:lnTo>
                    <a:pt x="40" y="62"/>
                  </a:lnTo>
                  <a:lnTo>
                    <a:pt x="38" y="60"/>
                  </a:lnTo>
                  <a:lnTo>
                    <a:pt x="38" y="56"/>
                  </a:lnTo>
                  <a:lnTo>
                    <a:pt x="38" y="56"/>
                  </a:lnTo>
                  <a:lnTo>
                    <a:pt x="40" y="52"/>
                  </a:lnTo>
                  <a:lnTo>
                    <a:pt x="42" y="50"/>
                  </a:lnTo>
                  <a:lnTo>
                    <a:pt x="46" y="48"/>
                  </a:lnTo>
                  <a:lnTo>
                    <a:pt x="50" y="48"/>
                  </a:lnTo>
                  <a:lnTo>
                    <a:pt x="140" y="68"/>
                  </a:lnTo>
                  <a:lnTo>
                    <a:pt x="140" y="68"/>
                  </a:lnTo>
                  <a:lnTo>
                    <a:pt x="144" y="70"/>
                  </a:lnTo>
                  <a:lnTo>
                    <a:pt x="146" y="72"/>
                  </a:lnTo>
                  <a:lnTo>
                    <a:pt x="148" y="76"/>
                  </a:lnTo>
                  <a:lnTo>
                    <a:pt x="148" y="80"/>
                  </a:lnTo>
                  <a:lnTo>
                    <a:pt x="148" y="80"/>
                  </a:lnTo>
                  <a:lnTo>
                    <a:pt x="144" y="86"/>
                  </a:lnTo>
                  <a:lnTo>
                    <a:pt x="138" y="88"/>
                  </a:lnTo>
                  <a:lnTo>
                    <a:pt x="138" y="88"/>
                  </a:lnTo>
                  <a:close/>
                  <a:moveTo>
                    <a:pt x="78" y="172"/>
                  </a:moveTo>
                  <a:lnTo>
                    <a:pt x="78" y="126"/>
                  </a:lnTo>
                  <a:lnTo>
                    <a:pt x="78" y="126"/>
                  </a:lnTo>
                  <a:lnTo>
                    <a:pt x="70" y="126"/>
                  </a:lnTo>
                  <a:lnTo>
                    <a:pt x="62" y="128"/>
                  </a:lnTo>
                  <a:lnTo>
                    <a:pt x="56" y="132"/>
                  </a:lnTo>
                  <a:lnTo>
                    <a:pt x="50" y="136"/>
                  </a:lnTo>
                  <a:lnTo>
                    <a:pt x="44" y="142"/>
                  </a:lnTo>
                  <a:lnTo>
                    <a:pt x="42" y="150"/>
                  </a:lnTo>
                  <a:lnTo>
                    <a:pt x="40" y="158"/>
                  </a:lnTo>
                  <a:lnTo>
                    <a:pt x="38" y="168"/>
                  </a:lnTo>
                  <a:lnTo>
                    <a:pt x="38" y="168"/>
                  </a:lnTo>
                  <a:lnTo>
                    <a:pt x="40" y="176"/>
                  </a:lnTo>
                  <a:lnTo>
                    <a:pt x="42" y="186"/>
                  </a:lnTo>
                  <a:lnTo>
                    <a:pt x="44" y="194"/>
                  </a:lnTo>
                  <a:lnTo>
                    <a:pt x="50" y="202"/>
                  </a:lnTo>
                  <a:lnTo>
                    <a:pt x="56" y="208"/>
                  </a:lnTo>
                  <a:lnTo>
                    <a:pt x="62" y="212"/>
                  </a:lnTo>
                  <a:lnTo>
                    <a:pt x="70" y="216"/>
                  </a:lnTo>
                  <a:lnTo>
                    <a:pt x="78" y="218"/>
                  </a:lnTo>
                  <a:lnTo>
                    <a:pt x="78" y="218"/>
                  </a:lnTo>
                  <a:lnTo>
                    <a:pt x="84" y="218"/>
                  </a:lnTo>
                  <a:lnTo>
                    <a:pt x="92" y="216"/>
                  </a:lnTo>
                  <a:lnTo>
                    <a:pt x="98" y="212"/>
                  </a:lnTo>
                  <a:lnTo>
                    <a:pt x="104" y="208"/>
                  </a:lnTo>
                  <a:lnTo>
                    <a:pt x="110" y="202"/>
                  </a:lnTo>
                  <a:lnTo>
                    <a:pt x="114" y="194"/>
                  </a:lnTo>
                  <a:lnTo>
                    <a:pt x="116" y="186"/>
                  </a:lnTo>
                  <a:lnTo>
                    <a:pt x="116" y="176"/>
                  </a:lnTo>
                  <a:lnTo>
                    <a:pt x="78" y="172"/>
                  </a:lnTo>
                  <a:close/>
                  <a:moveTo>
                    <a:pt x="128" y="166"/>
                  </a:moveTo>
                  <a:lnTo>
                    <a:pt x="128" y="166"/>
                  </a:lnTo>
                  <a:lnTo>
                    <a:pt x="126" y="156"/>
                  </a:lnTo>
                  <a:lnTo>
                    <a:pt x="124" y="146"/>
                  </a:lnTo>
                  <a:lnTo>
                    <a:pt x="122" y="138"/>
                  </a:lnTo>
                  <a:lnTo>
                    <a:pt x="116" y="132"/>
                  </a:lnTo>
                  <a:lnTo>
                    <a:pt x="110" y="126"/>
                  </a:lnTo>
                  <a:lnTo>
                    <a:pt x="104" y="120"/>
                  </a:lnTo>
                  <a:lnTo>
                    <a:pt x="96" y="116"/>
                  </a:lnTo>
                  <a:lnTo>
                    <a:pt x="88" y="114"/>
                  </a:lnTo>
                  <a:lnTo>
                    <a:pt x="88" y="160"/>
                  </a:lnTo>
                  <a:lnTo>
                    <a:pt x="128" y="16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GB" sz="1050"/>
            </a:p>
          </p:txBody>
        </p:sp>
      </p:grpSp>
      <p:sp>
        <p:nvSpPr>
          <p:cNvPr id="55" name="Parallelogram 54"/>
          <p:cNvSpPr/>
          <p:nvPr/>
        </p:nvSpPr>
        <p:spPr bwMode="ltGray">
          <a:xfrm>
            <a:off x="4106311" y="1266412"/>
            <a:ext cx="2816376" cy="3577400"/>
          </a:xfrm>
          <a:prstGeom prst="parallelogram">
            <a:avLst>
              <a:gd name="adj" fmla="val 68615"/>
            </a:avLst>
          </a:prstGeom>
          <a:solidFill>
            <a:schemeClr val="accent3">
              <a:lumMod val="25000"/>
              <a:lumOff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dirty="0" err="1">
              <a:solidFill>
                <a:schemeClr val="bg1"/>
              </a:solidFill>
            </a:endParaRPr>
          </a:p>
        </p:txBody>
      </p:sp>
      <p:sp>
        <p:nvSpPr>
          <p:cNvPr id="72" name="Freeform 71"/>
          <p:cNvSpPr/>
          <p:nvPr/>
        </p:nvSpPr>
        <p:spPr>
          <a:xfrm flipH="1">
            <a:off x="2274077" y="1256889"/>
            <a:ext cx="4648610" cy="627042"/>
          </a:xfrm>
          <a:custGeom>
            <a:avLst/>
            <a:gdLst>
              <a:gd name="connsiteX0" fmla="*/ 0 w 6097892"/>
              <a:gd name="connsiteY0" fmla="*/ 0 h 836274"/>
              <a:gd name="connsiteX1" fmla="*/ 1038446 w 6097892"/>
              <a:gd name="connsiteY1" fmla="*/ 0 h 836274"/>
              <a:gd name="connsiteX2" fmla="*/ 2894923 w 6097892"/>
              <a:gd name="connsiteY2" fmla="*/ 0 h 836274"/>
              <a:gd name="connsiteX3" fmla="*/ 2894924 w 6097892"/>
              <a:gd name="connsiteY3" fmla="*/ 0 h 836274"/>
              <a:gd name="connsiteX4" fmla="*/ 6097892 w 6097892"/>
              <a:gd name="connsiteY4" fmla="*/ 0 h 836274"/>
              <a:gd name="connsiteX5" fmla="*/ 6097892 w 6097892"/>
              <a:gd name="connsiteY5" fmla="*/ 836274 h 836274"/>
              <a:gd name="connsiteX6" fmla="*/ 2894924 w 6097892"/>
              <a:gd name="connsiteY6" fmla="*/ 836274 h 836274"/>
              <a:gd name="connsiteX7" fmla="*/ 2894923 w 6097892"/>
              <a:gd name="connsiteY7" fmla="*/ 836274 h 836274"/>
              <a:gd name="connsiteX8" fmla="*/ 1497728 w 6097892"/>
              <a:gd name="connsiteY8" fmla="*/ 836274 h 836274"/>
              <a:gd name="connsiteX9" fmla="*/ 459282 w 6097892"/>
              <a:gd name="connsiteY9" fmla="*/ 836274 h 836274"/>
              <a:gd name="connsiteX0" fmla="*/ 0 w 6097892"/>
              <a:gd name="connsiteY0" fmla="*/ 0 h 836274"/>
              <a:gd name="connsiteX1" fmla="*/ 1038446 w 6097892"/>
              <a:gd name="connsiteY1" fmla="*/ 0 h 836274"/>
              <a:gd name="connsiteX2" fmla="*/ 2894923 w 6097892"/>
              <a:gd name="connsiteY2" fmla="*/ 0 h 836274"/>
              <a:gd name="connsiteX3" fmla="*/ 2894924 w 6097892"/>
              <a:gd name="connsiteY3" fmla="*/ 0 h 836274"/>
              <a:gd name="connsiteX4" fmla="*/ 6097892 w 6097892"/>
              <a:gd name="connsiteY4" fmla="*/ 0 h 836274"/>
              <a:gd name="connsiteX5" fmla="*/ 6097892 w 6097892"/>
              <a:gd name="connsiteY5" fmla="*/ 836274 h 836274"/>
              <a:gd name="connsiteX6" fmla="*/ 2894924 w 6097892"/>
              <a:gd name="connsiteY6" fmla="*/ 836274 h 836274"/>
              <a:gd name="connsiteX7" fmla="*/ 2894923 w 6097892"/>
              <a:gd name="connsiteY7" fmla="*/ 836274 h 836274"/>
              <a:gd name="connsiteX8" fmla="*/ 1497728 w 6097892"/>
              <a:gd name="connsiteY8" fmla="*/ 836274 h 836274"/>
              <a:gd name="connsiteX9" fmla="*/ 440545 w 6097892"/>
              <a:gd name="connsiteY9" fmla="*/ 826749 h 836274"/>
              <a:gd name="connsiteX10" fmla="*/ 0 w 6097892"/>
              <a:gd name="connsiteY10" fmla="*/ 0 h 83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7892" h="836274">
                <a:moveTo>
                  <a:pt x="0" y="0"/>
                </a:moveTo>
                <a:lnTo>
                  <a:pt x="1038446" y="0"/>
                </a:lnTo>
                <a:lnTo>
                  <a:pt x="2894923" y="0"/>
                </a:lnTo>
                <a:lnTo>
                  <a:pt x="2894924" y="0"/>
                </a:lnTo>
                <a:lnTo>
                  <a:pt x="6097892" y="0"/>
                </a:lnTo>
                <a:lnTo>
                  <a:pt x="6097892" y="836274"/>
                </a:lnTo>
                <a:lnTo>
                  <a:pt x="2894924" y="836274"/>
                </a:lnTo>
                <a:lnTo>
                  <a:pt x="2894923" y="836274"/>
                </a:lnTo>
                <a:lnTo>
                  <a:pt x="1497728" y="836274"/>
                </a:lnTo>
                <a:lnTo>
                  <a:pt x="440545" y="826749"/>
                </a:lnTo>
                <a:cubicBezTo>
                  <a:pt x="287451" y="547991"/>
                  <a:pt x="153094" y="278758"/>
                  <a:pt x="0" y="0"/>
                </a:cubicBezTo>
                <a:close/>
              </a:path>
            </a:pathLst>
          </a:custGeom>
          <a:solidFill>
            <a:schemeClr val="bg1">
              <a:lumMod val="85000"/>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26993" tIns="26993" rIns="1484613" bIns="26993" rtlCol="0" anchor="ctr"/>
          <a:lstStyle/>
          <a:p>
            <a:pPr defTabSz="683284"/>
            <a:endParaRPr lang="en-US" sz="750" kern="1200" dirty="0">
              <a:solidFill>
                <a:schemeClr val="tx1"/>
              </a:solidFill>
            </a:endParaRPr>
          </a:p>
          <a:p>
            <a:pPr defTabSz="683284"/>
            <a:r>
              <a:rPr lang="en-US" sz="750" kern="1200" dirty="0">
                <a:solidFill>
                  <a:schemeClr val="tx1"/>
                </a:solidFill>
              </a:rPr>
              <a:t>Global auto manufacturer gamified its strategy with simulation and machine learning to create a new business model for rideshare &amp; autonomous vehicles. This resulted in </a:t>
            </a:r>
            <a:r>
              <a:rPr lang="en-US" sz="750" b="1" kern="1200" dirty="0">
                <a:solidFill>
                  <a:schemeClr val="tx1"/>
                </a:solidFill>
              </a:rPr>
              <a:t>200,000 go to market scenarios evaluated</a:t>
            </a:r>
            <a:r>
              <a:rPr lang="en-US" sz="750" kern="1200" dirty="0">
                <a:solidFill>
                  <a:schemeClr val="tx1"/>
                </a:solidFill>
              </a:rPr>
              <a:t>, an </a:t>
            </a:r>
            <a:r>
              <a:rPr lang="en-US" sz="750" b="1" kern="1200" dirty="0">
                <a:solidFill>
                  <a:schemeClr val="tx1"/>
                </a:solidFill>
              </a:rPr>
              <a:t>$1B+ acquisition of AV technology startup </a:t>
            </a:r>
            <a:r>
              <a:rPr lang="en-US" sz="750" kern="1200" dirty="0">
                <a:solidFill>
                  <a:schemeClr val="tx1"/>
                </a:solidFill>
              </a:rPr>
              <a:t>and </a:t>
            </a:r>
            <a:r>
              <a:rPr lang="en-US" sz="750" b="1" kern="1200" dirty="0">
                <a:solidFill>
                  <a:schemeClr val="tx1"/>
                </a:solidFill>
              </a:rPr>
              <a:t>170M miles delivered by 10,000 vehicles</a:t>
            </a:r>
          </a:p>
          <a:p>
            <a:pPr defTabSz="683284"/>
            <a:r>
              <a:rPr lang="en-US" sz="750" b="1" kern="1200" dirty="0">
                <a:solidFill>
                  <a:schemeClr val="tx1"/>
                </a:solidFill>
              </a:rPr>
              <a:t>   </a:t>
            </a:r>
          </a:p>
        </p:txBody>
      </p:sp>
      <p:sp>
        <p:nvSpPr>
          <p:cNvPr id="73" name="Freeform 72"/>
          <p:cNvSpPr/>
          <p:nvPr/>
        </p:nvSpPr>
        <p:spPr>
          <a:xfrm flipH="1">
            <a:off x="5245801" y="1965190"/>
            <a:ext cx="3606571" cy="743008"/>
          </a:xfrm>
          <a:custGeom>
            <a:avLst/>
            <a:gdLst>
              <a:gd name="connsiteX0" fmla="*/ 0 w 5020919"/>
              <a:gd name="connsiteY0" fmla="*/ 0 h 836274"/>
              <a:gd name="connsiteX1" fmla="*/ 2144511 w 5020919"/>
              <a:gd name="connsiteY1" fmla="*/ 0 h 836274"/>
              <a:gd name="connsiteX2" fmla="*/ 2144512 w 5020919"/>
              <a:gd name="connsiteY2" fmla="*/ 0 h 836274"/>
              <a:gd name="connsiteX3" fmla="*/ 3523191 w 5020919"/>
              <a:gd name="connsiteY3" fmla="*/ 0 h 836274"/>
              <a:gd name="connsiteX4" fmla="*/ 3541707 w 5020919"/>
              <a:gd name="connsiteY4" fmla="*/ 0 h 836274"/>
              <a:gd name="connsiteX5" fmla="*/ 4561637 w 5020919"/>
              <a:gd name="connsiteY5" fmla="*/ 0 h 836274"/>
              <a:gd name="connsiteX6" fmla="*/ 5020919 w 5020919"/>
              <a:gd name="connsiteY6" fmla="*/ 836274 h 836274"/>
              <a:gd name="connsiteX7" fmla="*/ 4000989 w 5020919"/>
              <a:gd name="connsiteY7" fmla="*/ 836274 h 836274"/>
              <a:gd name="connsiteX8" fmla="*/ 3982473 w 5020919"/>
              <a:gd name="connsiteY8" fmla="*/ 836274 h 836274"/>
              <a:gd name="connsiteX9" fmla="*/ 2144512 w 5020919"/>
              <a:gd name="connsiteY9" fmla="*/ 836274 h 836274"/>
              <a:gd name="connsiteX10" fmla="*/ 2144511 w 5020919"/>
              <a:gd name="connsiteY10" fmla="*/ 836274 h 836274"/>
              <a:gd name="connsiteX11" fmla="*/ 0 w 5020919"/>
              <a:gd name="connsiteY11" fmla="*/ 836274 h 836274"/>
              <a:gd name="connsiteX0" fmla="*/ 0 w 5020919"/>
              <a:gd name="connsiteY0" fmla="*/ 4038 h 840312"/>
              <a:gd name="connsiteX1" fmla="*/ 2144511 w 5020919"/>
              <a:gd name="connsiteY1" fmla="*/ 4038 h 840312"/>
              <a:gd name="connsiteX2" fmla="*/ 2144512 w 5020919"/>
              <a:gd name="connsiteY2" fmla="*/ 4038 h 840312"/>
              <a:gd name="connsiteX3" fmla="*/ 3523191 w 5020919"/>
              <a:gd name="connsiteY3" fmla="*/ 4038 h 840312"/>
              <a:gd name="connsiteX4" fmla="*/ 3541707 w 5020919"/>
              <a:gd name="connsiteY4" fmla="*/ 4038 h 840312"/>
              <a:gd name="connsiteX5" fmla="*/ 4498120 w 5020919"/>
              <a:gd name="connsiteY5" fmla="*/ 0 h 840312"/>
              <a:gd name="connsiteX6" fmla="*/ 5020919 w 5020919"/>
              <a:gd name="connsiteY6" fmla="*/ 840312 h 840312"/>
              <a:gd name="connsiteX7" fmla="*/ 4000989 w 5020919"/>
              <a:gd name="connsiteY7" fmla="*/ 840312 h 840312"/>
              <a:gd name="connsiteX8" fmla="*/ 3982473 w 5020919"/>
              <a:gd name="connsiteY8" fmla="*/ 840312 h 840312"/>
              <a:gd name="connsiteX9" fmla="*/ 2144512 w 5020919"/>
              <a:gd name="connsiteY9" fmla="*/ 840312 h 840312"/>
              <a:gd name="connsiteX10" fmla="*/ 2144511 w 5020919"/>
              <a:gd name="connsiteY10" fmla="*/ 840312 h 840312"/>
              <a:gd name="connsiteX11" fmla="*/ 0 w 5020919"/>
              <a:gd name="connsiteY11" fmla="*/ 840312 h 840312"/>
              <a:gd name="connsiteX12" fmla="*/ 0 w 5020919"/>
              <a:gd name="connsiteY12" fmla="*/ 4038 h 840312"/>
              <a:gd name="connsiteX0" fmla="*/ 0 w 5056149"/>
              <a:gd name="connsiteY0" fmla="*/ 4038 h 840312"/>
              <a:gd name="connsiteX1" fmla="*/ 2144511 w 5056149"/>
              <a:gd name="connsiteY1" fmla="*/ 4038 h 840312"/>
              <a:gd name="connsiteX2" fmla="*/ 2144512 w 5056149"/>
              <a:gd name="connsiteY2" fmla="*/ 4038 h 840312"/>
              <a:gd name="connsiteX3" fmla="*/ 3523191 w 5056149"/>
              <a:gd name="connsiteY3" fmla="*/ 4038 h 840312"/>
              <a:gd name="connsiteX4" fmla="*/ 3541707 w 5056149"/>
              <a:gd name="connsiteY4" fmla="*/ 4038 h 840312"/>
              <a:gd name="connsiteX5" fmla="*/ 4498120 w 5056149"/>
              <a:gd name="connsiteY5" fmla="*/ 0 h 840312"/>
              <a:gd name="connsiteX6" fmla="*/ 5056149 w 5056149"/>
              <a:gd name="connsiteY6" fmla="*/ 836273 h 840312"/>
              <a:gd name="connsiteX7" fmla="*/ 4000989 w 5056149"/>
              <a:gd name="connsiteY7" fmla="*/ 840312 h 840312"/>
              <a:gd name="connsiteX8" fmla="*/ 3982473 w 5056149"/>
              <a:gd name="connsiteY8" fmla="*/ 840312 h 840312"/>
              <a:gd name="connsiteX9" fmla="*/ 2144512 w 5056149"/>
              <a:gd name="connsiteY9" fmla="*/ 840312 h 840312"/>
              <a:gd name="connsiteX10" fmla="*/ 2144511 w 5056149"/>
              <a:gd name="connsiteY10" fmla="*/ 840312 h 840312"/>
              <a:gd name="connsiteX11" fmla="*/ 0 w 5056149"/>
              <a:gd name="connsiteY11" fmla="*/ 840312 h 840312"/>
              <a:gd name="connsiteX12" fmla="*/ 0 w 5056149"/>
              <a:gd name="connsiteY12" fmla="*/ 4038 h 84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6149" h="840312">
                <a:moveTo>
                  <a:pt x="0" y="4038"/>
                </a:moveTo>
                <a:lnTo>
                  <a:pt x="2144511" y="4038"/>
                </a:lnTo>
                <a:lnTo>
                  <a:pt x="2144512" y="4038"/>
                </a:lnTo>
                <a:lnTo>
                  <a:pt x="3523191" y="4038"/>
                </a:lnTo>
                <a:lnTo>
                  <a:pt x="3541707" y="4038"/>
                </a:lnTo>
                <a:lnTo>
                  <a:pt x="4498120" y="0"/>
                </a:lnTo>
                <a:lnTo>
                  <a:pt x="5056149" y="836273"/>
                </a:lnTo>
                <a:lnTo>
                  <a:pt x="4000989" y="840312"/>
                </a:lnTo>
                <a:lnTo>
                  <a:pt x="3982473" y="840312"/>
                </a:lnTo>
                <a:lnTo>
                  <a:pt x="2144512" y="840312"/>
                </a:lnTo>
                <a:lnTo>
                  <a:pt x="2144511" y="840312"/>
                </a:lnTo>
                <a:lnTo>
                  <a:pt x="0" y="840312"/>
                </a:lnTo>
                <a:lnTo>
                  <a:pt x="0" y="4038"/>
                </a:lnTo>
                <a:close/>
              </a:path>
            </a:pathLst>
          </a:custGeom>
          <a:solidFill>
            <a:schemeClr val="bg1">
              <a:lumMod val="85000"/>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4684" rIns="26993" rtlCol="0" anchor="ctr"/>
          <a:lstStyle/>
          <a:p>
            <a:pPr algn="r" defTabSz="683284"/>
            <a:r>
              <a:rPr lang="en-US" sz="750" kern="1200" dirty="0">
                <a:solidFill>
                  <a:schemeClr val="tx1"/>
                </a:solidFill>
              </a:rPr>
              <a:t>Global Pharmaceutical company used NLP to extract adverse drug interaction from multiple unstructured data sources. This </a:t>
            </a:r>
            <a:r>
              <a:rPr lang="en-US" sz="750" b="1" kern="1200" dirty="0">
                <a:solidFill>
                  <a:schemeClr val="tx1"/>
                </a:solidFill>
              </a:rPr>
              <a:t>increased annual growth of adverse events by 20% </a:t>
            </a:r>
            <a:r>
              <a:rPr lang="en-US" sz="750" kern="1200" dirty="0">
                <a:solidFill>
                  <a:schemeClr val="tx1"/>
                </a:solidFill>
              </a:rPr>
              <a:t>and </a:t>
            </a:r>
            <a:r>
              <a:rPr lang="en-US" sz="750" b="1" kern="1200" dirty="0">
                <a:solidFill>
                  <a:schemeClr val="tx1"/>
                </a:solidFill>
              </a:rPr>
              <a:t>diagnostic accuracy by 96%; </a:t>
            </a:r>
            <a:r>
              <a:rPr lang="en-US" sz="750" kern="1200" dirty="0">
                <a:solidFill>
                  <a:schemeClr val="tx1"/>
                </a:solidFill>
              </a:rPr>
              <a:t>and improved </a:t>
            </a:r>
            <a:r>
              <a:rPr lang="en-US" sz="750" b="1" kern="1200" dirty="0">
                <a:solidFill>
                  <a:schemeClr val="tx1"/>
                </a:solidFill>
              </a:rPr>
              <a:t>cost processing saving by 35 – 45% </a:t>
            </a:r>
            <a:r>
              <a:rPr lang="en-US" sz="750" kern="1200" dirty="0">
                <a:solidFill>
                  <a:schemeClr val="tx1"/>
                </a:solidFill>
              </a:rPr>
              <a:t>and </a:t>
            </a:r>
            <a:r>
              <a:rPr lang="en-US" sz="750" b="1" kern="1200" dirty="0">
                <a:solidFill>
                  <a:schemeClr val="tx1"/>
                </a:solidFill>
              </a:rPr>
              <a:t>annual saving on current base by $14 – 18M </a:t>
            </a:r>
          </a:p>
        </p:txBody>
      </p:sp>
      <p:sp>
        <p:nvSpPr>
          <p:cNvPr id="80" name="Freeform 79"/>
          <p:cNvSpPr/>
          <p:nvPr/>
        </p:nvSpPr>
        <p:spPr>
          <a:xfrm flipH="1">
            <a:off x="2274076" y="2793027"/>
            <a:ext cx="3825098" cy="627042"/>
          </a:xfrm>
          <a:custGeom>
            <a:avLst/>
            <a:gdLst>
              <a:gd name="connsiteX0" fmla="*/ 0 w 5131450"/>
              <a:gd name="connsiteY0" fmla="*/ 0 h 836274"/>
              <a:gd name="connsiteX1" fmla="*/ 1038446 w 5131450"/>
              <a:gd name="connsiteY1" fmla="*/ 0 h 836274"/>
              <a:gd name="connsiteX2" fmla="*/ 2894923 w 5131450"/>
              <a:gd name="connsiteY2" fmla="*/ 0 h 836274"/>
              <a:gd name="connsiteX3" fmla="*/ 2894924 w 5131450"/>
              <a:gd name="connsiteY3" fmla="*/ 0 h 836274"/>
              <a:gd name="connsiteX4" fmla="*/ 5131450 w 5131450"/>
              <a:gd name="connsiteY4" fmla="*/ 0 h 836274"/>
              <a:gd name="connsiteX5" fmla="*/ 5131450 w 5131450"/>
              <a:gd name="connsiteY5" fmla="*/ 836274 h 836274"/>
              <a:gd name="connsiteX6" fmla="*/ 2894924 w 5131450"/>
              <a:gd name="connsiteY6" fmla="*/ 836274 h 836274"/>
              <a:gd name="connsiteX7" fmla="*/ 2894923 w 5131450"/>
              <a:gd name="connsiteY7" fmla="*/ 836274 h 836274"/>
              <a:gd name="connsiteX8" fmla="*/ 1497728 w 5131450"/>
              <a:gd name="connsiteY8" fmla="*/ 836274 h 836274"/>
              <a:gd name="connsiteX9" fmla="*/ 459282 w 5131450"/>
              <a:gd name="connsiteY9" fmla="*/ 836274 h 83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1450" h="836274">
                <a:moveTo>
                  <a:pt x="0" y="0"/>
                </a:moveTo>
                <a:lnTo>
                  <a:pt x="1038446" y="0"/>
                </a:lnTo>
                <a:lnTo>
                  <a:pt x="2894923" y="0"/>
                </a:lnTo>
                <a:lnTo>
                  <a:pt x="2894924" y="0"/>
                </a:lnTo>
                <a:lnTo>
                  <a:pt x="5131450" y="0"/>
                </a:lnTo>
                <a:lnTo>
                  <a:pt x="5131450" y="836274"/>
                </a:lnTo>
                <a:lnTo>
                  <a:pt x="2894924" y="836274"/>
                </a:lnTo>
                <a:lnTo>
                  <a:pt x="2894923" y="836274"/>
                </a:lnTo>
                <a:lnTo>
                  <a:pt x="1497728" y="836274"/>
                </a:lnTo>
                <a:lnTo>
                  <a:pt x="459282" y="836274"/>
                </a:lnTo>
                <a:close/>
              </a:path>
            </a:pathLst>
          </a:custGeom>
          <a:solidFill>
            <a:schemeClr val="bg1">
              <a:lumMod val="85000"/>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26993" rIns="1079719" rtlCol="0" anchor="ctr"/>
          <a:lstStyle/>
          <a:p>
            <a:pPr defTabSz="914134">
              <a:buClrTx/>
              <a:defRPr/>
            </a:pPr>
            <a:r>
              <a:rPr lang="en-US" sz="750" kern="1200" dirty="0">
                <a:solidFill>
                  <a:schemeClr val="tx1"/>
                </a:solidFill>
              </a:rPr>
              <a:t>Client conducted a three-day data challenge with 14 vendors providing them with 4 billion rows of customer, web, call, and workflow log data. PwC developed a process mining, customer, and interaction model to be placed </a:t>
            </a:r>
            <a:r>
              <a:rPr lang="en-US" sz="750" b="1" kern="1200" dirty="0">
                <a:solidFill>
                  <a:schemeClr val="tx1"/>
                </a:solidFill>
              </a:rPr>
              <a:t>#1 amongst the 14 vendors</a:t>
            </a:r>
            <a:endParaRPr lang="en-GB" sz="750" kern="1200" dirty="0">
              <a:solidFill>
                <a:schemeClr val="tx1"/>
              </a:solidFill>
            </a:endParaRPr>
          </a:p>
        </p:txBody>
      </p:sp>
      <p:sp>
        <p:nvSpPr>
          <p:cNvPr id="81" name="Freeform 80"/>
          <p:cNvSpPr/>
          <p:nvPr/>
        </p:nvSpPr>
        <p:spPr>
          <a:xfrm flipH="1">
            <a:off x="4480018" y="3504898"/>
            <a:ext cx="4375499" cy="627042"/>
          </a:xfrm>
          <a:custGeom>
            <a:avLst/>
            <a:gdLst>
              <a:gd name="connsiteX0" fmla="*/ 0 w 5020919"/>
              <a:gd name="connsiteY0" fmla="*/ 0 h 836274"/>
              <a:gd name="connsiteX1" fmla="*/ 2144511 w 5020919"/>
              <a:gd name="connsiteY1" fmla="*/ 0 h 836274"/>
              <a:gd name="connsiteX2" fmla="*/ 2144512 w 5020919"/>
              <a:gd name="connsiteY2" fmla="*/ 0 h 836274"/>
              <a:gd name="connsiteX3" fmla="*/ 3523191 w 5020919"/>
              <a:gd name="connsiteY3" fmla="*/ 0 h 836274"/>
              <a:gd name="connsiteX4" fmla="*/ 3541707 w 5020919"/>
              <a:gd name="connsiteY4" fmla="*/ 0 h 836274"/>
              <a:gd name="connsiteX5" fmla="*/ 4561637 w 5020919"/>
              <a:gd name="connsiteY5" fmla="*/ 0 h 836274"/>
              <a:gd name="connsiteX6" fmla="*/ 5020919 w 5020919"/>
              <a:gd name="connsiteY6" fmla="*/ 836274 h 836274"/>
              <a:gd name="connsiteX7" fmla="*/ 4000989 w 5020919"/>
              <a:gd name="connsiteY7" fmla="*/ 836274 h 836274"/>
              <a:gd name="connsiteX8" fmla="*/ 3982473 w 5020919"/>
              <a:gd name="connsiteY8" fmla="*/ 836274 h 836274"/>
              <a:gd name="connsiteX9" fmla="*/ 2144512 w 5020919"/>
              <a:gd name="connsiteY9" fmla="*/ 836274 h 836274"/>
              <a:gd name="connsiteX10" fmla="*/ 2144511 w 5020919"/>
              <a:gd name="connsiteY10" fmla="*/ 836274 h 836274"/>
              <a:gd name="connsiteX11" fmla="*/ 0 w 5020919"/>
              <a:gd name="connsiteY11" fmla="*/ 836274 h 836274"/>
              <a:gd name="connsiteX0" fmla="*/ 0 w 5020919"/>
              <a:gd name="connsiteY0" fmla="*/ 0 h 836274"/>
              <a:gd name="connsiteX1" fmla="*/ 2144511 w 5020919"/>
              <a:gd name="connsiteY1" fmla="*/ 0 h 836274"/>
              <a:gd name="connsiteX2" fmla="*/ 2144512 w 5020919"/>
              <a:gd name="connsiteY2" fmla="*/ 0 h 836274"/>
              <a:gd name="connsiteX3" fmla="*/ 3523191 w 5020919"/>
              <a:gd name="connsiteY3" fmla="*/ 0 h 836274"/>
              <a:gd name="connsiteX4" fmla="*/ 3541707 w 5020919"/>
              <a:gd name="connsiteY4" fmla="*/ 0 h 836274"/>
              <a:gd name="connsiteX5" fmla="*/ 4619005 w 5020919"/>
              <a:gd name="connsiteY5" fmla="*/ 3175 h 836274"/>
              <a:gd name="connsiteX6" fmla="*/ 5020919 w 5020919"/>
              <a:gd name="connsiteY6" fmla="*/ 836274 h 836274"/>
              <a:gd name="connsiteX7" fmla="*/ 4000989 w 5020919"/>
              <a:gd name="connsiteY7" fmla="*/ 836274 h 836274"/>
              <a:gd name="connsiteX8" fmla="*/ 3982473 w 5020919"/>
              <a:gd name="connsiteY8" fmla="*/ 836274 h 836274"/>
              <a:gd name="connsiteX9" fmla="*/ 2144512 w 5020919"/>
              <a:gd name="connsiteY9" fmla="*/ 836274 h 836274"/>
              <a:gd name="connsiteX10" fmla="*/ 2144511 w 5020919"/>
              <a:gd name="connsiteY10" fmla="*/ 836274 h 836274"/>
              <a:gd name="connsiteX11" fmla="*/ 0 w 5020919"/>
              <a:gd name="connsiteY11" fmla="*/ 836274 h 836274"/>
              <a:gd name="connsiteX12" fmla="*/ 0 w 5020919"/>
              <a:gd name="connsiteY12" fmla="*/ 0 h 83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0919" h="836274">
                <a:moveTo>
                  <a:pt x="0" y="0"/>
                </a:moveTo>
                <a:lnTo>
                  <a:pt x="2144511" y="0"/>
                </a:lnTo>
                <a:lnTo>
                  <a:pt x="2144512" y="0"/>
                </a:lnTo>
                <a:lnTo>
                  <a:pt x="3523191" y="0"/>
                </a:lnTo>
                <a:lnTo>
                  <a:pt x="3541707" y="0"/>
                </a:lnTo>
                <a:lnTo>
                  <a:pt x="4619005" y="3175"/>
                </a:lnTo>
                <a:lnTo>
                  <a:pt x="5020919" y="836274"/>
                </a:lnTo>
                <a:lnTo>
                  <a:pt x="4000989" y="836274"/>
                </a:lnTo>
                <a:lnTo>
                  <a:pt x="3982473" y="836274"/>
                </a:lnTo>
                <a:lnTo>
                  <a:pt x="2144512" y="836274"/>
                </a:lnTo>
                <a:lnTo>
                  <a:pt x="2144511" y="836274"/>
                </a:lnTo>
                <a:lnTo>
                  <a:pt x="0" y="836274"/>
                </a:lnTo>
                <a:lnTo>
                  <a:pt x="0" y="0"/>
                </a:lnTo>
                <a:close/>
              </a:path>
            </a:pathLst>
          </a:custGeom>
          <a:solidFill>
            <a:schemeClr val="bg1">
              <a:lumMod val="85000"/>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4684" rIns="26993" rtlCol="0" anchor="ctr"/>
          <a:lstStyle/>
          <a:p>
            <a:pPr defTabSz="683284"/>
            <a:r>
              <a:rPr lang="en-US" sz="750" kern="1200" dirty="0">
                <a:solidFill>
                  <a:schemeClr val="tx1"/>
                </a:solidFill>
              </a:rPr>
              <a:t>Global airline used predictive aircraft maintenance to reduce maintenance related costs from Delays &amp; Cancellations. This resulted in </a:t>
            </a:r>
            <a:r>
              <a:rPr lang="en-US" sz="750" b="1" kern="1200" dirty="0">
                <a:solidFill>
                  <a:schemeClr val="tx1"/>
                </a:solidFill>
              </a:rPr>
              <a:t>15% reduction in delays </a:t>
            </a:r>
            <a:r>
              <a:rPr lang="en-US" sz="750" kern="1200" dirty="0">
                <a:solidFill>
                  <a:schemeClr val="tx1"/>
                </a:solidFill>
              </a:rPr>
              <a:t>due to maintenance, </a:t>
            </a:r>
            <a:r>
              <a:rPr lang="en-US" sz="750" b="1" kern="1200" dirty="0">
                <a:solidFill>
                  <a:schemeClr val="tx1"/>
                </a:solidFill>
              </a:rPr>
              <a:t>0.9% on time performance </a:t>
            </a:r>
            <a:r>
              <a:rPr lang="en-US" sz="750" kern="1200" dirty="0">
                <a:solidFill>
                  <a:schemeClr val="tx1"/>
                </a:solidFill>
              </a:rPr>
              <a:t>and </a:t>
            </a:r>
            <a:r>
              <a:rPr lang="en-US" sz="750" b="1" kern="1200" dirty="0">
                <a:solidFill>
                  <a:schemeClr val="tx1"/>
                </a:solidFill>
              </a:rPr>
              <a:t>25% cost reduction </a:t>
            </a:r>
          </a:p>
        </p:txBody>
      </p:sp>
      <p:sp>
        <p:nvSpPr>
          <p:cNvPr id="82" name="Freeform 81"/>
          <p:cNvSpPr/>
          <p:nvPr/>
        </p:nvSpPr>
        <p:spPr>
          <a:xfrm flipH="1">
            <a:off x="2241939" y="4207256"/>
            <a:ext cx="3048012" cy="627042"/>
          </a:xfrm>
          <a:custGeom>
            <a:avLst/>
            <a:gdLst>
              <a:gd name="connsiteX0" fmla="*/ 0 w 5131450"/>
              <a:gd name="connsiteY0" fmla="*/ 0 h 836274"/>
              <a:gd name="connsiteX1" fmla="*/ 1038446 w 5131450"/>
              <a:gd name="connsiteY1" fmla="*/ 0 h 836274"/>
              <a:gd name="connsiteX2" fmla="*/ 2894923 w 5131450"/>
              <a:gd name="connsiteY2" fmla="*/ 0 h 836274"/>
              <a:gd name="connsiteX3" fmla="*/ 2894924 w 5131450"/>
              <a:gd name="connsiteY3" fmla="*/ 0 h 836274"/>
              <a:gd name="connsiteX4" fmla="*/ 5131450 w 5131450"/>
              <a:gd name="connsiteY4" fmla="*/ 0 h 836274"/>
              <a:gd name="connsiteX5" fmla="*/ 5131450 w 5131450"/>
              <a:gd name="connsiteY5" fmla="*/ 836274 h 836274"/>
              <a:gd name="connsiteX6" fmla="*/ 2894924 w 5131450"/>
              <a:gd name="connsiteY6" fmla="*/ 836274 h 836274"/>
              <a:gd name="connsiteX7" fmla="*/ 2894923 w 5131450"/>
              <a:gd name="connsiteY7" fmla="*/ 836274 h 836274"/>
              <a:gd name="connsiteX8" fmla="*/ 1497728 w 5131450"/>
              <a:gd name="connsiteY8" fmla="*/ 836274 h 836274"/>
              <a:gd name="connsiteX9" fmla="*/ 459282 w 5131450"/>
              <a:gd name="connsiteY9" fmla="*/ 836274 h 836274"/>
              <a:gd name="connsiteX0" fmla="*/ 0 w 5229477"/>
              <a:gd name="connsiteY0" fmla="*/ 0 h 836274"/>
              <a:gd name="connsiteX1" fmla="*/ 1136473 w 5229477"/>
              <a:gd name="connsiteY1" fmla="*/ 0 h 836274"/>
              <a:gd name="connsiteX2" fmla="*/ 2992950 w 5229477"/>
              <a:gd name="connsiteY2" fmla="*/ 0 h 836274"/>
              <a:gd name="connsiteX3" fmla="*/ 2992951 w 5229477"/>
              <a:gd name="connsiteY3" fmla="*/ 0 h 836274"/>
              <a:gd name="connsiteX4" fmla="*/ 5229477 w 5229477"/>
              <a:gd name="connsiteY4" fmla="*/ 0 h 836274"/>
              <a:gd name="connsiteX5" fmla="*/ 5229477 w 5229477"/>
              <a:gd name="connsiteY5" fmla="*/ 836274 h 836274"/>
              <a:gd name="connsiteX6" fmla="*/ 2992951 w 5229477"/>
              <a:gd name="connsiteY6" fmla="*/ 836274 h 836274"/>
              <a:gd name="connsiteX7" fmla="*/ 2992950 w 5229477"/>
              <a:gd name="connsiteY7" fmla="*/ 836274 h 836274"/>
              <a:gd name="connsiteX8" fmla="*/ 1595755 w 5229477"/>
              <a:gd name="connsiteY8" fmla="*/ 836274 h 836274"/>
              <a:gd name="connsiteX9" fmla="*/ 557309 w 5229477"/>
              <a:gd name="connsiteY9" fmla="*/ 836274 h 836274"/>
              <a:gd name="connsiteX10" fmla="*/ 0 w 5229477"/>
              <a:gd name="connsiteY10" fmla="*/ 0 h 83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9477" h="836274">
                <a:moveTo>
                  <a:pt x="0" y="0"/>
                </a:moveTo>
                <a:lnTo>
                  <a:pt x="1136473" y="0"/>
                </a:lnTo>
                <a:lnTo>
                  <a:pt x="2992950" y="0"/>
                </a:lnTo>
                <a:lnTo>
                  <a:pt x="2992951" y="0"/>
                </a:lnTo>
                <a:lnTo>
                  <a:pt x="5229477" y="0"/>
                </a:lnTo>
                <a:lnTo>
                  <a:pt x="5229477" y="836274"/>
                </a:lnTo>
                <a:lnTo>
                  <a:pt x="2992951" y="836274"/>
                </a:lnTo>
                <a:lnTo>
                  <a:pt x="2992950" y="836274"/>
                </a:lnTo>
                <a:lnTo>
                  <a:pt x="1595755" y="836274"/>
                </a:lnTo>
                <a:lnTo>
                  <a:pt x="557309" y="836274"/>
                </a:lnTo>
                <a:cubicBezTo>
                  <a:pt x="404215" y="557516"/>
                  <a:pt x="153094" y="278758"/>
                  <a:pt x="0" y="0"/>
                </a:cubicBezTo>
                <a:close/>
              </a:path>
            </a:pathLst>
          </a:custGeom>
          <a:solidFill>
            <a:schemeClr val="bg1">
              <a:lumMod val="85000"/>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26993" rIns="1079719" rtlCol="0" anchor="ctr"/>
          <a:lstStyle/>
          <a:p>
            <a:pPr defTabSz="914134">
              <a:buClrTx/>
              <a:defRPr/>
            </a:pPr>
            <a:r>
              <a:rPr lang="en-US" sz="750" kern="1200" dirty="0">
                <a:solidFill>
                  <a:schemeClr val="tx1"/>
                </a:solidFill>
              </a:rPr>
              <a:t>Designed and implemented </a:t>
            </a:r>
            <a:r>
              <a:rPr lang="en-US" sz="750" b="1" kern="1200" dirty="0">
                <a:solidFill>
                  <a:schemeClr val="tx1"/>
                </a:solidFill>
              </a:rPr>
              <a:t>a Responsible AI Framework</a:t>
            </a:r>
            <a:r>
              <a:rPr lang="en-US" sz="750" kern="1200" dirty="0">
                <a:solidFill>
                  <a:schemeClr val="tx1"/>
                </a:solidFill>
              </a:rPr>
              <a:t>, covering the new AI-related risks and the development of new mitigating controls, policies and guidance for a global manufacturer</a:t>
            </a:r>
            <a:endParaRPr lang="en-GB" sz="750" kern="1200" dirty="0">
              <a:solidFill>
                <a:schemeClr val="tx1"/>
              </a:solidFill>
            </a:endParaRPr>
          </a:p>
        </p:txBody>
      </p:sp>
      <p:sp>
        <p:nvSpPr>
          <p:cNvPr id="61" name="Freeform 31"/>
          <p:cNvSpPr>
            <a:spLocks noEditPoints="1"/>
          </p:cNvSpPr>
          <p:nvPr/>
        </p:nvSpPr>
        <p:spPr bwMode="auto">
          <a:xfrm>
            <a:off x="7312254" y="1074639"/>
            <a:ext cx="215167" cy="177959"/>
          </a:xfrm>
          <a:custGeom>
            <a:avLst/>
            <a:gdLst>
              <a:gd name="T0" fmla="*/ 1476 w 2556"/>
              <a:gd name="T1" fmla="*/ 552 h 2114"/>
              <a:gd name="T2" fmla="*/ 1180 w 2556"/>
              <a:gd name="T3" fmla="*/ 240 h 2114"/>
              <a:gd name="T4" fmla="*/ 718 w 2556"/>
              <a:gd name="T5" fmla="*/ 168 h 2114"/>
              <a:gd name="T6" fmla="*/ 460 w 2556"/>
              <a:gd name="T7" fmla="*/ 276 h 2114"/>
              <a:gd name="T8" fmla="*/ 196 w 2556"/>
              <a:gd name="T9" fmla="*/ 616 h 2114"/>
              <a:gd name="T10" fmla="*/ 186 w 2556"/>
              <a:gd name="T11" fmla="*/ 1050 h 2114"/>
              <a:gd name="T12" fmla="*/ 460 w 2556"/>
              <a:gd name="T13" fmla="*/ 1424 h 2114"/>
              <a:gd name="T14" fmla="*/ 718 w 2556"/>
              <a:gd name="T15" fmla="*/ 1530 h 2114"/>
              <a:gd name="T16" fmla="*/ 1148 w 2556"/>
              <a:gd name="T17" fmla="*/ 1476 h 2114"/>
              <a:gd name="T18" fmla="*/ 1460 w 2556"/>
              <a:gd name="T19" fmla="*/ 1180 h 2114"/>
              <a:gd name="T20" fmla="*/ 850 w 2556"/>
              <a:gd name="T21" fmla="*/ 1392 h 2114"/>
              <a:gd name="T22" fmla="*/ 614 w 2556"/>
              <a:gd name="T23" fmla="*/ 1338 h 2114"/>
              <a:gd name="T24" fmla="*/ 432 w 2556"/>
              <a:gd name="T25" fmla="*/ 1194 h 2114"/>
              <a:gd name="T26" fmla="*/ 324 w 2556"/>
              <a:gd name="T27" fmla="*/ 986 h 2114"/>
              <a:gd name="T28" fmla="*/ 314 w 2556"/>
              <a:gd name="T29" fmla="*/ 768 h 2114"/>
              <a:gd name="T30" fmla="*/ 400 w 2556"/>
              <a:gd name="T31" fmla="*/ 546 h 2114"/>
              <a:gd name="T32" fmla="*/ 568 w 2556"/>
              <a:gd name="T33" fmla="*/ 386 h 2114"/>
              <a:gd name="T34" fmla="*/ 794 w 2556"/>
              <a:gd name="T35" fmla="*/ 310 h 2114"/>
              <a:gd name="T36" fmla="*/ 1010 w 2556"/>
              <a:gd name="T37" fmla="*/ 332 h 2114"/>
              <a:gd name="T38" fmla="*/ 1214 w 2556"/>
              <a:gd name="T39" fmla="*/ 448 h 2114"/>
              <a:gd name="T40" fmla="*/ 1348 w 2556"/>
              <a:gd name="T41" fmla="*/ 638 h 2114"/>
              <a:gd name="T42" fmla="*/ 1392 w 2556"/>
              <a:gd name="T43" fmla="*/ 850 h 2114"/>
              <a:gd name="T44" fmla="*/ 1338 w 2556"/>
              <a:gd name="T45" fmla="*/ 1084 h 2114"/>
              <a:gd name="T46" fmla="*/ 1194 w 2556"/>
              <a:gd name="T47" fmla="*/ 1268 h 2114"/>
              <a:gd name="T48" fmla="*/ 984 w 2556"/>
              <a:gd name="T49" fmla="*/ 1374 h 2114"/>
              <a:gd name="T50" fmla="*/ 808 w 2556"/>
              <a:gd name="T51" fmla="*/ 442 h 2114"/>
              <a:gd name="T52" fmla="*/ 510 w 2556"/>
              <a:gd name="T53" fmla="*/ 620 h 2114"/>
              <a:gd name="T54" fmla="*/ 448 w 2556"/>
              <a:gd name="T55" fmla="*/ 932 h 2114"/>
              <a:gd name="T56" fmla="*/ 654 w 2556"/>
              <a:gd name="T57" fmla="*/ 1210 h 2114"/>
              <a:gd name="T58" fmla="*/ 972 w 2556"/>
              <a:gd name="T59" fmla="*/ 1242 h 2114"/>
              <a:gd name="T60" fmla="*/ 1228 w 2556"/>
              <a:gd name="T61" fmla="*/ 1010 h 2114"/>
              <a:gd name="T62" fmla="*/ 1228 w 2556"/>
              <a:gd name="T63" fmla="*/ 690 h 2114"/>
              <a:gd name="T64" fmla="*/ 972 w 2556"/>
              <a:gd name="T65" fmla="*/ 458 h 2114"/>
              <a:gd name="T66" fmla="*/ 796 w 2556"/>
              <a:gd name="T67" fmla="*/ 1020 h 2114"/>
              <a:gd name="T68" fmla="*/ 686 w 2556"/>
              <a:gd name="T69" fmla="*/ 918 h 2114"/>
              <a:gd name="T70" fmla="*/ 686 w 2556"/>
              <a:gd name="T71" fmla="*/ 780 h 2114"/>
              <a:gd name="T72" fmla="*/ 796 w 2556"/>
              <a:gd name="T73" fmla="*/ 680 h 2114"/>
              <a:gd name="T74" fmla="*/ 934 w 2556"/>
              <a:gd name="T75" fmla="*/ 694 h 2114"/>
              <a:gd name="T76" fmla="*/ 1024 w 2556"/>
              <a:gd name="T77" fmla="*/ 814 h 2114"/>
              <a:gd name="T78" fmla="*/ 996 w 2556"/>
              <a:gd name="T79" fmla="*/ 948 h 2114"/>
              <a:gd name="T80" fmla="*/ 868 w 2556"/>
              <a:gd name="T81" fmla="*/ 1026 h 2114"/>
              <a:gd name="T82" fmla="*/ 2368 w 2556"/>
              <a:gd name="T83" fmla="*/ 1376 h 2114"/>
              <a:gd name="T84" fmla="*/ 2060 w 2556"/>
              <a:gd name="T85" fmla="*/ 1196 h 2114"/>
              <a:gd name="T86" fmla="*/ 1874 w 2556"/>
              <a:gd name="T87" fmla="*/ 1230 h 2114"/>
              <a:gd name="T88" fmla="*/ 1652 w 2556"/>
              <a:gd name="T89" fmla="*/ 1482 h 2114"/>
              <a:gd name="T90" fmla="*/ 1700 w 2556"/>
              <a:gd name="T91" fmla="*/ 1816 h 2114"/>
              <a:gd name="T92" fmla="*/ 2008 w 2556"/>
              <a:gd name="T93" fmla="*/ 1996 h 2114"/>
              <a:gd name="T94" fmla="*/ 2194 w 2556"/>
              <a:gd name="T95" fmla="*/ 1962 h 2114"/>
              <a:gd name="T96" fmla="*/ 2418 w 2556"/>
              <a:gd name="T97" fmla="*/ 1710 h 2114"/>
              <a:gd name="T98" fmla="*/ 2056 w 2556"/>
              <a:gd name="T99" fmla="*/ 1752 h 2114"/>
              <a:gd name="T100" fmla="*/ 1928 w 2556"/>
              <a:gd name="T101" fmla="*/ 1712 h 2114"/>
              <a:gd name="T102" fmla="*/ 1878 w 2556"/>
              <a:gd name="T103" fmla="*/ 1602 h 2114"/>
              <a:gd name="T104" fmla="*/ 1928 w 2556"/>
              <a:gd name="T105" fmla="*/ 1480 h 2114"/>
              <a:gd name="T106" fmla="*/ 2044 w 2556"/>
              <a:gd name="T107" fmla="*/ 1440 h 2114"/>
              <a:gd name="T108" fmla="*/ 2160 w 2556"/>
              <a:gd name="T109" fmla="*/ 1502 h 2114"/>
              <a:gd name="T110" fmla="*/ 2190 w 2556"/>
              <a:gd name="T111" fmla="*/ 1620 h 2114"/>
              <a:gd name="T112" fmla="*/ 2114 w 2556"/>
              <a:gd name="T113" fmla="*/ 1730 h 2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56" h="2114">
                <a:moveTo>
                  <a:pt x="1700" y="980"/>
                </a:moveTo>
                <a:lnTo>
                  <a:pt x="1700" y="718"/>
                </a:lnTo>
                <a:lnTo>
                  <a:pt x="1530" y="718"/>
                </a:lnTo>
                <a:lnTo>
                  <a:pt x="1530" y="718"/>
                </a:lnTo>
                <a:lnTo>
                  <a:pt x="1522" y="684"/>
                </a:lnTo>
                <a:lnTo>
                  <a:pt x="1514" y="650"/>
                </a:lnTo>
                <a:lnTo>
                  <a:pt x="1502" y="616"/>
                </a:lnTo>
                <a:lnTo>
                  <a:pt x="1490" y="582"/>
                </a:lnTo>
                <a:lnTo>
                  <a:pt x="1476" y="552"/>
                </a:lnTo>
                <a:lnTo>
                  <a:pt x="1460" y="520"/>
                </a:lnTo>
                <a:lnTo>
                  <a:pt x="1442" y="490"/>
                </a:lnTo>
                <a:lnTo>
                  <a:pt x="1424" y="460"/>
                </a:lnTo>
                <a:lnTo>
                  <a:pt x="1544" y="342"/>
                </a:lnTo>
                <a:lnTo>
                  <a:pt x="1358" y="156"/>
                </a:lnTo>
                <a:lnTo>
                  <a:pt x="1238" y="276"/>
                </a:lnTo>
                <a:lnTo>
                  <a:pt x="1238" y="276"/>
                </a:lnTo>
                <a:lnTo>
                  <a:pt x="1210" y="256"/>
                </a:lnTo>
                <a:lnTo>
                  <a:pt x="1180" y="240"/>
                </a:lnTo>
                <a:lnTo>
                  <a:pt x="1148" y="224"/>
                </a:lnTo>
                <a:lnTo>
                  <a:pt x="1116" y="210"/>
                </a:lnTo>
                <a:lnTo>
                  <a:pt x="1084" y="196"/>
                </a:lnTo>
                <a:lnTo>
                  <a:pt x="1050" y="186"/>
                </a:lnTo>
                <a:lnTo>
                  <a:pt x="1016" y="176"/>
                </a:lnTo>
                <a:lnTo>
                  <a:pt x="980" y="168"/>
                </a:lnTo>
                <a:lnTo>
                  <a:pt x="980" y="0"/>
                </a:lnTo>
                <a:lnTo>
                  <a:pt x="718" y="0"/>
                </a:lnTo>
                <a:lnTo>
                  <a:pt x="718" y="168"/>
                </a:lnTo>
                <a:lnTo>
                  <a:pt x="718" y="168"/>
                </a:lnTo>
                <a:lnTo>
                  <a:pt x="684" y="176"/>
                </a:lnTo>
                <a:lnTo>
                  <a:pt x="648" y="186"/>
                </a:lnTo>
                <a:lnTo>
                  <a:pt x="616" y="196"/>
                </a:lnTo>
                <a:lnTo>
                  <a:pt x="582" y="210"/>
                </a:lnTo>
                <a:lnTo>
                  <a:pt x="550" y="224"/>
                </a:lnTo>
                <a:lnTo>
                  <a:pt x="520" y="240"/>
                </a:lnTo>
                <a:lnTo>
                  <a:pt x="490" y="256"/>
                </a:lnTo>
                <a:lnTo>
                  <a:pt x="460" y="276"/>
                </a:lnTo>
                <a:lnTo>
                  <a:pt x="342" y="156"/>
                </a:lnTo>
                <a:lnTo>
                  <a:pt x="156" y="342"/>
                </a:lnTo>
                <a:lnTo>
                  <a:pt x="274" y="460"/>
                </a:lnTo>
                <a:lnTo>
                  <a:pt x="274" y="460"/>
                </a:lnTo>
                <a:lnTo>
                  <a:pt x="256" y="490"/>
                </a:lnTo>
                <a:lnTo>
                  <a:pt x="238" y="520"/>
                </a:lnTo>
                <a:lnTo>
                  <a:pt x="224" y="552"/>
                </a:lnTo>
                <a:lnTo>
                  <a:pt x="210" y="582"/>
                </a:lnTo>
                <a:lnTo>
                  <a:pt x="196" y="616"/>
                </a:lnTo>
                <a:lnTo>
                  <a:pt x="186" y="650"/>
                </a:lnTo>
                <a:lnTo>
                  <a:pt x="176" y="684"/>
                </a:lnTo>
                <a:lnTo>
                  <a:pt x="168" y="718"/>
                </a:lnTo>
                <a:lnTo>
                  <a:pt x="0" y="718"/>
                </a:lnTo>
                <a:lnTo>
                  <a:pt x="0" y="980"/>
                </a:lnTo>
                <a:lnTo>
                  <a:pt x="168" y="980"/>
                </a:lnTo>
                <a:lnTo>
                  <a:pt x="168" y="980"/>
                </a:lnTo>
                <a:lnTo>
                  <a:pt x="176" y="1016"/>
                </a:lnTo>
                <a:lnTo>
                  <a:pt x="186" y="1050"/>
                </a:lnTo>
                <a:lnTo>
                  <a:pt x="196" y="1084"/>
                </a:lnTo>
                <a:lnTo>
                  <a:pt x="210" y="1116"/>
                </a:lnTo>
                <a:lnTo>
                  <a:pt x="224" y="1148"/>
                </a:lnTo>
                <a:lnTo>
                  <a:pt x="240" y="1180"/>
                </a:lnTo>
                <a:lnTo>
                  <a:pt x="256" y="1210"/>
                </a:lnTo>
                <a:lnTo>
                  <a:pt x="274" y="1238"/>
                </a:lnTo>
                <a:lnTo>
                  <a:pt x="156" y="1358"/>
                </a:lnTo>
                <a:lnTo>
                  <a:pt x="342" y="1544"/>
                </a:lnTo>
                <a:lnTo>
                  <a:pt x="460" y="1424"/>
                </a:lnTo>
                <a:lnTo>
                  <a:pt x="460" y="1424"/>
                </a:lnTo>
                <a:lnTo>
                  <a:pt x="490" y="1442"/>
                </a:lnTo>
                <a:lnTo>
                  <a:pt x="520" y="1460"/>
                </a:lnTo>
                <a:lnTo>
                  <a:pt x="550" y="1476"/>
                </a:lnTo>
                <a:lnTo>
                  <a:pt x="582" y="1490"/>
                </a:lnTo>
                <a:lnTo>
                  <a:pt x="616" y="1502"/>
                </a:lnTo>
                <a:lnTo>
                  <a:pt x="648" y="1514"/>
                </a:lnTo>
                <a:lnTo>
                  <a:pt x="684" y="1524"/>
                </a:lnTo>
                <a:lnTo>
                  <a:pt x="718" y="1530"/>
                </a:lnTo>
                <a:lnTo>
                  <a:pt x="718" y="1700"/>
                </a:lnTo>
                <a:lnTo>
                  <a:pt x="980" y="1700"/>
                </a:lnTo>
                <a:lnTo>
                  <a:pt x="980" y="1530"/>
                </a:lnTo>
                <a:lnTo>
                  <a:pt x="980" y="1530"/>
                </a:lnTo>
                <a:lnTo>
                  <a:pt x="1016" y="1524"/>
                </a:lnTo>
                <a:lnTo>
                  <a:pt x="1050" y="1514"/>
                </a:lnTo>
                <a:lnTo>
                  <a:pt x="1084" y="1502"/>
                </a:lnTo>
                <a:lnTo>
                  <a:pt x="1116" y="1490"/>
                </a:lnTo>
                <a:lnTo>
                  <a:pt x="1148" y="1476"/>
                </a:lnTo>
                <a:lnTo>
                  <a:pt x="1178" y="1460"/>
                </a:lnTo>
                <a:lnTo>
                  <a:pt x="1210" y="1442"/>
                </a:lnTo>
                <a:lnTo>
                  <a:pt x="1238" y="1424"/>
                </a:lnTo>
                <a:lnTo>
                  <a:pt x="1358" y="1544"/>
                </a:lnTo>
                <a:lnTo>
                  <a:pt x="1544" y="1358"/>
                </a:lnTo>
                <a:lnTo>
                  <a:pt x="1424" y="1238"/>
                </a:lnTo>
                <a:lnTo>
                  <a:pt x="1424" y="1238"/>
                </a:lnTo>
                <a:lnTo>
                  <a:pt x="1442" y="1210"/>
                </a:lnTo>
                <a:lnTo>
                  <a:pt x="1460" y="1180"/>
                </a:lnTo>
                <a:lnTo>
                  <a:pt x="1476" y="1148"/>
                </a:lnTo>
                <a:lnTo>
                  <a:pt x="1490" y="1116"/>
                </a:lnTo>
                <a:lnTo>
                  <a:pt x="1502" y="1084"/>
                </a:lnTo>
                <a:lnTo>
                  <a:pt x="1514" y="1050"/>
                </a:lnTo>
                <a:lnTo>
                  <a:pt x="1522" y="1016"/>
                </a:lnTo>
                <a:lnTo>
                  <a:pt x="1530" y="980"/>
                </a:lnTo>
                <a:lnTo>
                  <a:pt x="1700" y="980"/>
                </a:lnTo>
                <a:close/>
                <a:moveTo>
                  <a:pt x="850" y="1392"/>
                </a:moveTo>
                <a:lnTo>
                  <a:pt x="850" y="1392"/>
                </a:lnTo>
                <a:lnTo>
                  <a:pt x="822" y="1392"/>
                </a:lnTo>
                <a:lnTo>
                  <a:pt x="794" y="1390"/>
                </a:lnTo>
                <a:lnTo>
                  <a:pt x="766" y="1386"/>
                </a:lnTo>
                <a:lnTo>
                  <a:pt x="740" y="1380"/>
                </a:lnTo>
                <a:lnTo>
                  <a:pt x="714" y="1374"/>
                </a:lnTo>
                <a:lnTo>
                  <a:pt x="688" y="1368"/>
                </a:lnTo>
                <a:lnTo>
                  <a:pt x="664" y="1360"/>
                </a:lnTo>
                <a:lnTo>
                  <a:pt x="638" y="1350"/>
                </a:lnTo>
                <a:lnTo>
                  <a:pt x="614" y="1338"/>
                </a:lnTo>
                <a:lnTo>
                  <a:pt x="592" y="1326"/>
                </a:lnTo>
                <a:lnTo>
                  <a:pt x="568" y="1314"/>
                </a:lnTo>
                <a:lnTo>
                  <a:pt x="546" y="1300"/>
                </a:lnTo>
                <a:lnTo>
                  <a:pt x="526" y="1284"/>
                </a:lnTo>
                <a:lnTo>
                  <a:pt x="504" y="1268"/>
                </a:lnTo>
                <a:lnTo>
                  <a:pt x="486" y="1250"/>
                </a:lnTo>
                <a:lnTo>
                  <a:pt x="466" y="1232"/>
                </a:lnTo>
                <a:lnTo>
                  <a:pt x="448" y="1214"/>
                </a:lnTo>
                <a:lnTo>
                  <a:pt x="432" y="1194"/>
                </a:lnTo>
                <a:lnTo>
                  <a:pt x="416" y="1174"/>
                </a:lnTo>
                <a:lnTo>
                  <a:pt x="400" y="1152"/>
                </a:lnTo>
                <a:lnTo>
                  <a:pt x="386" y="1130"/>
                </a:lnTo>
                <a:lnTo>
                  <a:pt x="372" y="1108"/>
                </a:lnTo>
                <a:lnTo>
                  <a:pt x="360" y="1084"/>
                </a:lnTo>
                <a:lnTo>
                  <a:pt x="350" y="1060"/>
                </a:lnTo>
                <a:lnTo>
                  <a:pt x="340" y="1036"/>
                </a:lnTo>
                <a:lnTo>
                  <a:pt x="332" y="1010"/>
                </a:lnTo>
                <a:lnTo>
                  <a:pt x="324" y="986"/>
                </a:lnTo>
                <a:lnTo>
                  <a:pt x="318" y="958"/>
                </a:lnTo>
                <a:lnTo>
                  <a:pt x="314" y="932"/>
                </a:lnTo>
                <a:lnTo>
                  <a:pt x="310" y="906"/>
                </a:lnTo>
                <a:lnTo>
                  <a:pt x="308" y="878"/>
                </a:lnTo>
                <a:lnTo>
                  <a:pt x="308" y="850"/>
                </a:lnTo>
                <a:lnTo>
                  <a:pt x="308" y="850"/>
                </a:lnTo>
                <a:lnTo>
                  <a:pt x="308" y="822"/>
                </a:lnTo>
                <a:lnTo>
                  <a:pt x="310" y="794"/>
                </a:lnTo>
                <a:lnTo>
                  <a:pt x="314" y="768"/>
                </a:lnTo>
                <a:lnTo>
                  <a:pt x="318" y="740"/>
                </a:lnTo>
                <a:lnTo>
                  <a:pt x="324" y="714"/>
                </a:lnTo>
                <a:lnTo>
                  <a:pt x="332" y="688"/>
                </a:lnTo>
                <a:lnTo>
                  <a:pt x="340" y="664"/>
                </a:lnTo>
                <a:lnTo>
                  <a:pt x="350" y="638"/>
                </a:lnTo>
                <a:lnTo>
                  <a:pt x="360" y="614"/>
                </a:lnTo>
                <a:lnTo>
                  <a:pt x="372" y="592"/>
                </a:lnTo>
                <a:lnTo>
                  <a:pt x="386" y="568"/>
                </a:lnTo>
                <a:lnTo>
                  <a:pt x="400" y="546"/>
                </a:lnTo>
                <a:lnTo>
                  <a:pt x="416" y="526"/>
                </a:lnTo>
                <a:lnTo>
                  <a:pt x="432" y="504"/>
                </a:lnTo>
                <a:lnTo>
                  <a:pt x="448" y="486"/>
                </a:lnTo>
                <a:lnTo>
                  <a:pt x="466" y="466"/>
                </a:lnTo>
                <a:lnTo>
                  <a:pt x="486" y="448"/>
                </a:lnTo>
                <a:lnTo>
                  <a:pt x="504" y="432"/>
                </a:lnTo>
                <a:lnTo>
                  <a:pt x="526" y="416"/>
                </a:lnTo>
                <a:lnTo>
                  <a:pt x="546" y="400"/>
                </a:lnTo>
                <a:lnTo>
                  <a:pt x="568" y="386"/>
                </a:lnTo>
                <a:lnTo>
                  <a:pt x="592" y="372"/>
                </a:lnTo>
                <a:lnTo>
                  <a:pt x="614" y="360"/>
                </a:lnTo>
                <a:lnTo>
                  <a:pt x="638" y="350"/>
                </a:lnTo>
                <a:lnTo>
                  <a:pt x="664" y="340"/>
                </a:lnTo>
                <a:lnTo>
                  <a:pt x="688" y="332"/>
                </a:lnTo>
                <a:lnTo>
                  <a:pt x="714" y="324"/>
                </a:lnTo>
                <a:lnTo>
                  <a:pt x="740" y="318"/>
                </a:lnTo>
                <a:lnTo>
                  <a:pt x="766" y="314"/>
                </a:lnTo>
                <a:lnTo>
                  <a:pt x="794" y="310"/>
                </a:lnTo>
                <a:lnTo>
                  <a:pt x="822" y="308"/>
                </a:lnTo>
                <a:lnTo>
                  <a:pt x="850" y="308"/>
                </a:lnTo>
                <a:lnTo>
                  <a:pt x="850" y="308"/>
                </a:lnTo>
                <a:lnTo>
                  <a:pt x="878" y="308"/>
                </a:lnTo>
                <a:lnTo>
                  <a:pt x="904" y="310"/>
                </a:lnTo>
                <a:lnTo>
                  <a:pt x="932" y="314"/>
                </a:lnTo>
                <a:lnTo>
                  <a:pt x="958" y="318"/>
                </a:lnTo>
                <a:lnTo>
                  <a:pt x="984" y="324"/>
                </a:lnTo>
                <a:lnTo>
                  <a:pt x="1010" y="332"/>
                </a:lnTo>
                <a:lnTo>
                  <a:pt x="1036" y="340"/>
                </a:lnTo>
                <a:lnTo>
                  <a:pt x="1060" y="350"/>
                </a:lnTo>
                <a:lnTo>
                  <a:pt x="1084" y="360"/>
                </a:lnTo>
                <a:lnTo>
                  <a:pt x="1108" y="372"/>
                </a:lnTo>
                <a:lnTo>
                  <a:pt x="1130" y="386"/>
                </a:lnTo>
                <a:lnTo>
                  <a:pt x="1152" y="400"/>
                </a:lnTo>
                <a:lnTo>
                  <a:pt x="1174" y="416"/>
                </a:lnTo>
                <a:lnTo>
                  <a:pt x="1194" y="432"/>
                </a:lnTo>
                <a:lnTo>
                  <a:pt x="1214" y="448"/>
                </a:lnTo>
                <a:lnTo>
                  <a:pt x="1232" y="466"/>
                </a:lnTo>
                <a:lnTo>
                  <a:pt x="1250" y="486"/>
                </a:lnTo>
                <a:lnTo>
                  <a:pt x="1268" y="504"/>
                </a:lnTo>
                <a:lnTo>
                  <a:pt x="1284" y="526"/>
                </a:lnTo>
                <a:lnTo>
                  <a:pt x="1298" y="546"/>
                </a:lnTo>
                <a:lnTo>
                  <a:pt x="1314" y="568"/>
                </a:lnTo>
                <a:lnTo>
                  <a:pt x="1326" y="592"/>
                </a:lnTo>
                <a:lnTo>
                  <a:pt x="1338" y="614"/>
                </a:lnTo>
                <a:lnTo>
                  <a:pt x="1348" y="638"/>
                </a:lnTo>
                <a:lnTo>
                  <a:pt x="1358" y="664"/>
                </a:lnTo>
                <a:lnTo>
                  <a:pt x="1368" y="688"/>
                </a:lnTo>
                <a:lnTo>
                  <a:pt x="1374" y="714"/>
                </a:lnTo>
                <a:lnTo>
                  <a:pt x="1380" y="740"/>
                </a:lnTo>
                <a:lnTo>
                  <a:pt x="1386" y="768"/>
                </a:lnTo>
                <a:lnTo>
                  <a:pt x="1388" y="794"/>
                </a:lnTo>
                <a:lnTo>
                  <a:pt x="1390" y="822"/>
                </a:lnTo>
                <a:lnTo>
                  <a:pt x="1392" y="850"/>
                </a:lnTo>
                <a:lnTo>
                  <a:pt x="1392" y="850"/>
                </a:lnTo>
                <a:lnTo>
                  <a:pt x="1390" y="878"/>
                </a:lnTo>
                <a:lnTo>
                  <a:pt x="1388" y="906"/>
                </a:lnTo>
                <a:lnTo>
                  <a:pt x="1386" y="932"/>
                </a:lnTo>
                <a:lnTo>
                  <a:pt x="1380" y="958"/>
                </a:lnTo>
                <a:lnTo>
                  <a:pt x="1374" y="986"/>
                </a:lnTo>
                <a:lnTo>
                  <a:pt x="1368" y="1010"/>
                </a:lnTo>
                <a:lnTo>
                  <a:pt x="1358" y="1036"/>
                </a:lnTo>
                <a:lnTo>
                  <a:pt x="1348" y="1060"/>
                </a:lnTo>
                <a:lnTo>
                  <a:pt x="1338" y="1084"/>
                </a:lnTo>
                <a:lnTo>
                  <a:pt x="1326" y="1108"/>
                </a:lnTo>
                <a:lnTo>
                  <a:pt x="1314" y="1130"/>
                </a:lnTo>
                <a:lnTo>
                  <a:pt x="1298" y="1152"/>
                </a:lnTo>
                <a:lnTo>
                  <a:pt x="1284" y="1174"/>
                </a:lnTo>
                <a:lnTo>
                  <a:pt x="1268" y="1194"/>
                </a:lnTo>
                <a:lnTo>
                  <a:pt x="1250" y="1214"/>
                </a:lnTo>
                <a:lnTo>
                  <a:pt x="1232" y="1232"/>
                </a:lnTo>
                <a:lnTo>
                  <a:pt x="1214" y="1250"/>
                </a:lnTo>
                <a:lnTo>
                  <a:pt x="1194" y="1268"/>
                </a:lnTo>
                <a:lnTo>
                  <a:pt x="1174" y="1284"/>
                </a:lnTo>
                <a:lnTo>
                  <a:pt x="1152" y="1300"/>
                </a:lnTo>
                <a:lnTo>
                  <a:pt x="1130" y="1314"/>
                </a:lnTo>
                <a:lnTo>
                  <a:pt x="1108" y="1326"/>
                </a:lnTo>
                <a:lnTo>
                  <a:pt x="1084" y="1338"/>
                </a:lnTo>
                <a:lnTo>
                  <a:pt x="1060" y="1350"/>
                </a:lnTo>
                <a:lnTo>
                  <a:pt x="1036" y="1360"/>
                </a:lnTo>
                <a:lnTo>
                  <a:pt x="1010" y="1368"/>
                </a:lnTo>
                <a:lnTo>
                  <a:pt x="984" y="1374"/>
                </a:lnTo>
                <a:lnTo>
                  <a:pt x="958" y="1380"/>
                </a:lnTo>
                <a:lnTo>
                  <a:pt x="932" y="1386"/>
                </a:lnTo>
                <a:lnTo>
                  <a:pt x="904" y="1390"/>
                </a:lnTo>
                <a:lnTo>
                  <a:pt x="878" y="1392"/>
                </a:lnTo>
                <a:lnTo>
                  <a:pt x="850" y="1392"/>
                </a:lnTo>
                <a:lnTo>
                  <a:pt x="850" y="1392"/>
                </a:lnTo>
                <a:close/>
                <a:moveTo>
                  <a:pt x="850" y="440"/>
                </a:moveTo>
                <a:lnTo>
                  <a:pt x="850" y="440"/>
                </a:lnTo>
                <a:lnTo>
                  <a:pt x="808" y="442"/>
                </a:lnTo>
                <a:lnTo>
                  <a:pt x="766" y="448"/>
                </a:lnTo>
                <a:lnTo>
                  <a:pt x="728" y="458"/>
                </a:lnTo>
                <a:lnTo>
                  <a:pt x="690" y="472"/>
                </a:lnTo>
                <a:lnTo>
                  <a:pt x="654" y="488"/>
                </a:lnTo>
                <a:lnTo>
                  <a:pt x="620" y="510"/>
                </a:lnTo>
                <a:lnTo>
                  <a:pt x="588" y="534"/>
                </a:lnTo>
                <a:lnTo>
                  <a:pt x="560" y="560"/>
                </a:lnTo>
                <a:lnTo>
                  <a:pt x="532" y="588"/>
                </a:lnTo>
                <a:lnTo>
                  <a:pt x="510" y="620"/>
                </a:lnTo>
                <a:lnTo>
                  <a:pt x="488" y="654"/>
                </a:lnTo>
                <a:lnTo>
                  <a:pt x="472" y="690"/>
                </a:lnTo>
                <a:lnTo>
                  <a:pt x="458" y="728"/>
                </a:lnTo>
                <a:lnTo>
                  <a:pt x="448" y="768"/>
                </a:lnTo>
                <a:lnTo>
                  <a:pt x="442" y="808"/>
                </a:lnTo>
                <a:lnTo>
                  <a:pt x="440" y="850"/>
                </a:lnTo>
                <a:lnTo>
                  <a:pt x="440" y="850"/>
                </a:lnTo>
                <a:lnTo>
                  <a:pt x="442" y="892"/>
                </a:lnTo>
                <a:lnTo>
                  <a:pt x="448" y="932"/>
                </a:lnTo>
                <a:lnTo>
                  <a:pt x="458" y="972"/>
                </a:lnTo>
                <a:lnTo>
                  <a:pt x="472" y="1010"/>
                </a:lnTo>
                <a:lnTo>
                  <a:pt x="488" y="1046"/>
                </a:lnTo>
                <a:lnTo>
                  <a:pt x="510" y="1080"/>
                </a:lnTo>
                <a:lnTo>
                  <a:pt x="532" y="1110"/>
                </a:lnTo>
                <a:lnTo>
                  <a:pt x="560" y="1140"/>
                </a:lnTo>
                <a:lnTo>
                  <a:pt x="588" y="1166"/>
                </a:lnTo>
                <a:lnTo>
                  <a:pt x="620" y="1190"/>
                </a:lnTo>
                <a:lnTo>
                  <a:pt x="654" y="1210"/>
                </a:lnTo>
                <a:lnTo>
                  <a:pt x="690" y="1228"/>
                </a:lnTo>
                <a:lnTo>
                  <a:pt x="728" y="1242"/>
                </a:lnTo>
                <a:lnTo>
                  <a:pt x="766" y="1252"/>
                </a:lnTo>
                <a:lnTo>
                  <a:pt x="808" y="1258"/>
                </a:lnTo>
                <a:lnTo>
                  <a:pt x="850" y="1260"/>
                </a:lnTo>
                <a:lnTo>
                  <a:pt x="850" y="1260"/>
                </a:lnTo>
                <a:lnTo>
                  <a:pt x="892" y="1258"/>
                </a:lnTo>
                <a:lnTo>
                  <a:pt x="932" y="1252"/>
                </a:lnTo>
                <a:lnTo>
                  <a:pt x="972" y="1242"/>
                </a:lnTo>
                <a:lnTo>
                  <a:pt x="1010" y="1228"/>
                </a:lnTo>
                <a:lnTo>
                  <a:pt x="1044" y="1210"/>
                </a:lnTo>
                <a:lnTo>
                  <a:pt x="1078" y="1190"/>
                </a:lnTo>
                <a:lnTo>
                  <a:pt x="1110" y="1166"/>
                </a:lnTo>
                <a:lnTo>
                  <a:pt x="1140" y="1140"/>
                </a:lnTo>
                <a:lnTo>
                  <a:pt x="1166" y="1110"/>
                </a:lnTo>
                <a:lnTo>
                  <a:pt x="1190" y="1080"/>
                </a:lnTo>
                <a:lnTo>
                  <a:pt x="1210" y="1046"/>
                </a:lnTo>
                <a:lnTo>
                  <a:pt x="1228" y="1010"/>
                </a:lnTo>
                <a:lnTo>
                  <a:pt x="1242" y="972"/>
                </a:lnTo>
                <a:lnTo>
                  <a:pt x="1252" y="932"/>
                </a:lnTo>
                <a:lnTo>
                  <a:pt x="1258" y="892"/>
                </a:lnTo>
                <a:lnTo>
                  <a:pt x="1260" y="850"/>
                </a:lnTo>
                <a:lnTo>
                  <a:pt x="1260" y="850"/>
                </a:lnTo>
                <a:lnTo>
                  <a:pt x="1258" y="808"/>
                </a:lnTo>
                <a:lnTo>
                  <a:pt x="1252" y="768"/>
                </a:lnTo>
                <a:lnTo>
                  <a:pt x="1242" y="728"/>
                </a:lnTo>
                <a:lnTo>
                  <a:pt x="1228" y="690"/>
                </a:lnTo>
                <a:lnTo>
                  <a:pt x="1210" y="654"/>
                </a:lnTo>
                <a:lnTo>
                  <a:pt x="1190" y="620"/>
                </a:lnTo>
                <a:lnTo>
                  <a:pt x="1166" y="588"/>
                </a:lnTo>
                <a:lnTo>
                  <a:pt x="1140" y="560"/>
                </a:lnTo>
                <a:lnTo>
                  <a:pt x="1110" y="534"/>
                </a:lnTo>
                <a:lnTo>
                  <a:pt x="1078" y="510"/>
                </a:lnTo>
                <a:lnTo>
                  <a:pt x="1044" y="488"/>
                </a:lnTo>
                <a:lnTo>
                  <a:pt x="1010" y="472"/>
                </a:lnTo>
                <a:lnTo>
                  <a:pt x="972" y="458"/>
                </a:lnTo>
                <a:lnTo>
                  <a:pt x="932" y="448"/>
                </a:lnTo>
                <a:lnTo>
                  <a:pt x="892" y="442"/>
                </a:lnTo>
                <a:lnTo>
                  <a:pt x="850" y="440"/>
                </a:lnTo>
                <a:lnTo>
                  <a:pt x="850" y="440"/>
                </a:lnTo>
                <a:close/>
                <a:moveTo>
                  <a:pt x="850" y="1028"/>
                </a:moveTo>
                <a:lnTo>
                  <a:pt x="850" y="1028"/>
                </a:lnTo>
                <a:lnTo>
                  <a:pt x="832" y="1026"/>
                </a:lnTo>
                <a:lnTo>
                  <a:pt x="814" y="1024"/>
                </a:lnTo>
                <a:lnTo>
                  <a:pt x="796" y="1020"/>
                </a:lnTo>
                <a:lnTo>
                  <a:pt x="780" y="1014"/>
                </a:lnTo>
                <a:lnTo>
                  <a:pt x="764" y="1006"/>
                </a:lnTo>
                <a:lnTo>
                  <a:pt x="750" y="996"/>
                </a:lnTo>
                <a:lnTo>
                  <a:pt x="736" y="986"/>
                </a:lnTo>
                <a:lnTo>
                  <a:pt x="724" y="976"/>
                </a:lnTo>
                <a:lnTo>
                  <a:pt x="712" y="962"/>
                </a:lnTo>
                <a:lnTo>
                  <a:pt x="702" y="948"/>
                </a:lnTo>
                <a:lnTo>
                  <a:pt x="694" y="934"/>
                </a:lnTo>
                <a:lnTo>
                  <a:pt x="686" y="918"/>
                </a:lnTo>
                <a:lnTo>
                  <a:pt x="680" y="902"/>
                </a:lnTo>
                <a:lnTo>
                  <a:pt x="676" y="886"/>
                </a:lnTo>
                <a:lnTo>
                  <a:pt x="672" y="868"/>
                </a:lnTo>
                <a:lnTo>
                  <a:pt x="672" y="850"/>
                </a:lnTo>
                <a:lnTo>
                  <a:pt x="672" y="850"/>
                </a:lnTo>
                <a:lnTo>
                  <a:pt x="672" y="832"/>
                </a:lnTo>
                <a:lnTo>
                  <a:pt x="676" y="814"/>
                </a:lnTo>
                <a:lnTo>
                  <a:pt x="680" y="796"/>
                </a:lnTo>
                <a:lnTo>
                  <a:pt x="686" y="780"/>
                </a:lnTo>
                <a:lnTo>
                  <a:pt x="694" y="766"/>
                </a:lnTo>
                <a:lnTo>
                  <a:pt x="702" y="750"/>
                </a:lnTo>
                <a:lnTo>
                  <a:pt x="712" y="736"/>
                </a:lnTo>
                <a:lnTo>
                  <a:pt x="724" y="724"/>
                </a:lnTo>
                <a:lnTo>
                  <a:pt x="736" y="712"/>
                </a:lnTo>
                <a:lnTo>
                  <a:pt x="750" y="702"/>
                </a:lnTo>
                <a:lnTo>
                  <a:pt x="764" y="694"/>
                </a:lnTo>
                <a:lnTo>
                  <a:pt x="780" y="686"/>
                </a:lnTo>
                <a:lnTo>
                  <a:pt x="796" y="680"/>
                </a:lnTo>
                <a:lnTo>
                  <a:pt x="814" y="676"/>
                </a:lnTo>
                <a:lnTo>
                  <a:pt x="832" y="674"/>
                </a:lnTo>
                <a:lnTo>
                  <a:pt x="850" y="672"/>
                </a:lnTo>
                <a:lnTo>
                  <a:pt x="850" y="672"/>
                </a:lnTo>
                <a:lnTo>
                  <a:pt x="868" y="674"/>
                </a:lnTo>
                <a:lnTo>
                  <a:pt x="886" y="676"/>
                </a:lnTo>
                <a:lnTo>
                  <a:pt x="902" y="680"/>
                </a:lnTo>
                <a:lnTo>
                  <a:pt x="918" y="686"/>
                </a:lnTo>
                <a:lnTo>
                  <a:pt x="934" y="694"/>
                </a:lnTo>
                <a:lnTo>
                  <a:pt x="948" y="702"/>
                </a:lnTo>
                <a:lnTo>
                  <a:pt x="962" y="712"/>
                </a:lnTo>
                <a:lnTo>
                  <a:pt x="974" y="724"/>
                </a:lnTo>
                <a:lnTo>
                  <a:pt x="986" y="736"/>
                </a:lnTo>
                <a:lnTo>
                  <a:pt x="996" y="750"/>
                </a:lnTo>
                <a:lnTo>
                  <a:pt x="1006" y="766"/>
                </a:lnTo>
                <a:lnTo>
                  <a:pt x="1012" y="780"/>
                </a:lnTo>
                <a:lnTo>
                  <a:pt x="1018" y="796"/>
                </a:lnTo>
                <a:lnTo>
                  <a:pt x="1024" y="814"/>
                </a:lnTo>
                <a:lnTo>
                  <a:pt x="1026" y="832"/>
                </a:lnTo>
                <a:lnTo>
                  <a:pt x="1026" y="850"/>
                </a:lnTo>
                <a:lnTo>
                  <a:pt x="1026" y="850"/>
                </a:lnTo>
                <a:lnTo>
                  <a:pt x="1026" y="868"/>
                </a:lnTo>
                <a:lnTo>
                  <a:pt x="1024" y="886"/>
                </a:lnTo>
                <a:lnTo>
                  <a:pt x="1018" y="902"/>
                </a:lnTo>
                <a:lnTo>
                  <a:pt x="1012" y="918"/>
                </a:lnTo>
                <a:lnTo>
                  <a:pt x="1006" y="934"/>
                </a:lnTo>
                <a:lnTo>
                  <a:pt x="996" y="948"/>
                </a:lnTo>
                <a:lnTo>
                  <a:pt x="986" y="962"/>
                </a:lnTo>
                <a:lnTo>
                  <a:pt x="974" y="976"/>
                </a:lnTo>
                <a:lnTo>
                  <a:pt x="962" y="986"/>
                </a:lnTo>
                <a:lnTo>
                  <a:pt x="948" y="996"/>
                </a:lnTo>
                <a:lnTo>
                  <a:pt x="934" y="1006"/>
                </a:lnTo>
                <a:lnTo>
                  <a:pt x="918" y="1014"/>
                </a:lnTo>
                <a:lnTo>
                  <a:pt x="902" y="1020"/>
                </a:lnTo>
                <a:lnTo>
                  <a:pt x="886" y="1024"/>
                </a:lnTo>
                <a:lnTo>
                  <a:pt x="868" y="1026"/>
                </a:lnTo>
                <a:lnTo>
                  <a:pt x="850" y="1028"/>
                </a:lnTo>
                <a:lnTo>
                  <a:pt x="850" y="1028"/>
                </a:lnTo>
                <a:close/>
                <a:moveTo>
                  <a:pt x="2432" y="1640"/>
                </a:moveTo>
                <a:lnTo>
                  <a:pt x="2556" y="1618"/>
                </a:lnTo>
                <a:lnTo>
                  <a:pt x="2516" y="1398"/>
                </a:lnTo>
                <a:lnTo>
                  <a:pt x="2392" y="1418"/>
                </a:lnTo>
                <a:lnTo>
                  <a:pt x="2392" y="1418"/>
                </a:lnTo>
                <a:lnTo>
                  <a:pt x="2382" y="1398"/>
                </a:lnTo>
                <a:lnTo>
                  <a:pt x="2368" y="1376"/>
                </a:lnTo>
                <a:lnTo>
                  <a:pt x="2354" y="1356"/>
                </a:lnTo>
                <a:lnTo>
                  <a:pt x="2340" y="1338"/>
                </a:lnTo>
                <a:lnTo>
                  <a:pt x="2324" y="1320"/>
                </a:lnTo>
                <a:lnTo>
                  <a:pt x="2308" y="1304"/>
                </a:lnTo>
                <a:lnTo>
                  <a:pt x="2290" y="1288"/>
                </a:lnTo>
                <a:lnTo>
                  <a:pt x="2272" y="1274"/>
                </a:lnTo>
                <a:lnTo>
                  <a:pt x="2314" y="1156"/>
                </a:lnTo>
                <a:lnTo>
                  <a:pt x="2104" y="1078"/>
                </a:lnTo>
                <a:lnTo>
                  <a:pt x="2060" y="1196"/>
                </a:lnTo>
                <a:lnTo>
                  <a:pt x="2060" y="1196"/>
                </a:lnTo>
                <a:lnTo>
                  <a:pt x="2036" y="1196"/>
                </a:lnTo>
                <a:lnTo>
                  <a:pt x="2014" y="1196"/>
                </a:lnTo>
                <a:lnTo>
                  <a:pt x="1990" y="1198"/>
                </a:lnTo>
                <a:lnTo>
                  <a:pt x="1966" y="1202"/>
                </a:lnTo>
                <a:lnTo>
                  <a:pt x="1942" y="1206"/>
                </a:lnTo>
                <a:lnTo>
                  <a:pt x="1920" y="1212"/>
                </a:lnTo>
                <a:lnTo>
                  <a:pt x="1896" y="1220"/>
                </a:lnTo>
                <a:lnTo>
                  <a:pt x="1874" y="1230"/>
                </a:lnTo>
                <a:lnTo>
                  <a:pt x="1792" y="1134"/>
                </a:lnTo>
                <a:lnTo>
                  <a:pt x="1620" y="1278"/>
                </a:lnTo>
                <a:lnTo>
                  <a:pt x="1702" y="1374"/>
                </a:lnTo>
                <a:lnTo>
                  <a:pt x="1702" y="1374"/>
                </a:lnTo>
                <a:lnTo>
                  <a:pt x="1690" y="1394"/>
                </a:lnTo>
                <a:lnTo>
                  <a:pt x="1678" y="1416"/>
                </a:lnTo>
                <a:lnTo>
                  <a:pt x="1668" y="1438"/>
                </a:lnTo>
                <a:lnTo>
                  <a:pt x="1658" y="1460"/>
                </a:lnTo>
                <a:lnTo>
                  <a:pt x="1652" y="1482"/>
                </a:lnTo>
                <a:lnTo>
                  <a:pt x="1646" y="1504"/>
                </a:lnTo>
                <a:lnTo>
                  <a:pt x="1640" y="1528"/>
                </a:lnTo>
                <a:lnTo>
                  <a:pt x="1638" y="1552"/>
                </a:lnTo>
                <a:lnTo>
                  <a:pt x="1512" y="1574"/>
                </a:lnTo>
                <a:lnTo>
                  <a:pt x="1552" y="1794"/>
                </a:lnTo>
                <a:lnTo>
                  <a:pt x="1676" y="1774"/>
                </a:lnTo>
                <a:lnTo>
                  <a:pt x="1676" y="1774"/>
                </a:lnTo>
                <a:lnTo>
                  <a:pt x="1688" y="1794"/>
                </a:lnTo>
                <a:lnTo>
                  <a:pt x="1700" y="1816"/>
                </a:lnTo>
                <a:lnTo>
                  <a:pt x="1714" y="1836"/>
                </a:lnTo>
                <a:lnTo>
                  <a:pt x="1728" y="1854"/>
                </a:lnTo>
                <a:lnTo>
                  <a:pt x="1744" y="1872"/>
                </a:lnTo>
                <a:lnTo>
                  <a:pt x="1762" y="1888"/>
                </a:lnTo>
                <a:lnTo>
                  <a:pt x="1780" y="1904"/>
                </a:lnTo>
                <a:lnTo>
                  <a:pt x="1798" y="1918"/>
                </a:lnTo>
                <a:lnTo>
                  <a:pt x="1754" y="2036"/>
                </a:lnTo>
                <a:lnTo>
                  <a:pt x="1966" y="2114"/>
                </a:lnTo>
                <a:lnTo>
                  <a:pt x="2008" y="1996"/>
                </a:lnTo>
                <a:lnTo>
                  <a:pt x="2008" y="1996"/>
                </a:lnTo>
                <a:lnTo>
                  <a:pt x="2032" y="1996"/>
                </a:lnTo>
                <a:lnTo>
                  <a:pt x="2056" y="1996"/>
                </a:lnTo>
                <a:lnTo>
                  <a:pt x="2078" y="1994"/>
                </a:lnTo>
                <a:lnTo>
                  <a:pt x="2102" y="1990"/>
                </a:lnTo>
                <a:lnTo>
                  <a:pt x="2126" y="1986"/>
                </a:lnTo>
                <a:lnTo>
                  <a:pt x="2148" y="1978"/>
                </a:lnTo>
                <a:lnTo>
                  <a:pt x="2172" y="1972"/>
                </a:lnTo>
                <a:lnTo>
                  <a:pt x="2194" y="1962"/>
                </a:lnTo>
                <a:lnTo>
                  <a:pt x="2276" y="2058"/>
                </a:lnTo>
                <a:lnTo>
                  <a:pt x="2448" y="1914"/>
                </a:lnTo>
                <a:lnTo>
                  <a:pt x="2366" y="1818"/>
                </a:lnTo>
                <a:lnTo>
                  <a:pt x="2366" y="1818"/>
                </a:lnTo>
                <a:lnTo>
                  <a:pt x="2380" y="1798"/>
                </a:lnTo>
                <a:lnTo>
                  <a:pt x="2390" y="1776"/>
                </a:lnTo>
                <a:lnTo>
                  <a:pt x="2400" y="1754"/>
                </a:lnTo>
                <a:lnTo>
                  <a:pt x="2410" y="1732"/>
                </a:lnTo>
                <a:lnTo>
                  <a:pt x="2418" y="1710"/>
                </a:lnTo>
                <a:lnTo>
                  <a:pt x="2424" y="1686"/>
                </a:lnTo>
                <a:lnTo>
                  <a:pt x="2428" y="1664"/>
                </a:lnTo>
                <a:lnTo>
                  <a:pt x="2432" y="1640"/>
                </a:lnTo>
                <a:lnTo>
                  <a:pt x="2432" y="1640"/>
                </a:lnTo>
                <a:close/>
                <a:moveTo>
                  <a:pt x="2100" y="1738"/>
                </a:moveTo>
                <a:lnTo>
                  <a:pt x="2100" y="1738"/>
                </a:lnTo>
                <a:lnTo>
                  <a:pt x="2086" y="1744"/>
                </a:lnTo>
                <a:lnTo>
                  <a:pt x="2070" y="1748"/>
                </a:lnTo>
                <a:lnTo>
                  <a:pt x="2056" y="1752"/>
                </a:lnTo>
                <a:lnTo>
                  <a:pt x="2040" y="1752"/>
                </a:lnTo>
                <a:lnTo>
                  <a:pt x="2024" y="1752"/>
                </a:lnTo>
                <a:lnTo>
                  <a:pt x="2010" y="1752"/>
                </a:lnTo>
                <a:lnTo>
                  <a:pt x="1994" y="1748"/>
                </a:lnTo>
                <a:lnTo>
                  <a:pt x="1980" y="1744"/>
                </a:lnTo>
                <a:lnTo>
                  <a:pt x="1966" y="1738"/>
                </a:lnTo>
                <a:lnTo>
                  <a:pt x="1954" y="1730"/>
                </a:lnTo>
                <a:lnTo>
                  <a:pt x="1940" y="1722"/>
                </a:lnTo>
                <a:lnTo>
                  <a:pt x="1928" y="1712"/>
                </a:lnTo>
                <a:lnTo>
                  <a:pt x="1918" y="1702"/>
                </a:lnTo>
                <a:lnTo>
                  <a:pt x="1908" y="1690"/>
                </a:lnTo>
                <a:lnTo>
                  <a:pt x="1900" y="1676"/>
                </a:lnTo>
                <a:lnTo>
                  <a:pt x="1892" y="1662"/>
                </a:lnTo>
                <a:lnTo>
                  <a:pt x="1892" y="1662"/>
                </a:lnTo>
                <a:lnTo>
                  <a:pt x="1886" y="1648"/>
                </a:lnTo>
                <a:lnTo>
                  <a:pt x="1882" y="1632"/>
                </a:lnTo>
                <a:lnTo>
                  <a:pt x="1878" y="1616"/>
                </a:lnTo>
                <a:lnTo>
                  <a:pt x="1878" y="1602"/>
                </a:lnTo>
                <a:lnTo>
                  <a:pt x="1878" y="1586"/>
                </a:lnTo>
                <a:lnTo>
                  <a:pt x="1880" y="1572"/>
                </a:lnTo>
                <a:lnTo>
                  <a:pt x="1882" y="1556"/>
                </a:lnTo>
                <a:lnTo>
                  <a:pt x="1886" y="1542"/>
                </a:lnTo>
                <a:lnTo>
                  <a:pt x="1892" y="1528"/>
                </a:lnTo>
                <a:lnTo>
                  <a:pt x="1900" y="1514"/>
                </a:lnTo>
                <a:lnTo>
                  <a:pt x="1908" y="1502"/>
                </a:lnTo>
                <a:lnTo>
                  <a:pt x="1918" y="1490"/>
                </a:lnTo>
                <a:lnTo>
                  <a:pt x="1928" y="1480"/>
                </a:lnTo>
                <a:lnTo>
                  <a:pt x="1940" y="1470"/>
                </a:lnTo>
                <a:lnTo>
                  <a:pt x="1954" y="1462"/>
                </a:lnTo>
                <a:lnTo>
                  <a:pt x="1968" y="1454"/>
                </a:lnTo>
                <a:lnTo>
                  <a:pt x="1968" y="1454"/>
                </a:lnTo>
                <a:lnTo>
                  <a:pt x="1982" y="1448"/>
                </a:lnTo>
                <a:lnTo>
                  <a:pt x="1998" y="1444"/>
                </a:lnTo>
                <a:lnTo>
                  <a:pt x="2014" y="1440"/>
                </a:lnTo>
                <a:lnTo>
                  <a:pt x="2028" y="1438"/>
                </a:lnTo>
                <a:lnTo>
                  <a:pt x="2044" y="1440"/>
                </a:lnTo>
                <a:lnTo>
                  <a:pt x="2058" y="1440"/>
                </a:lnTo>
                <a:lnTo>
                  <a:pt x="2074" y="1444"/>
                </a:lnTo>
                <a:lnTo>
                  <a:pt x="2088" y="1448"/>
                </a:lnTo>
                <a:lnTo>
                  <a:pt x="2102" y="1454"/>
                </a:lnTo>
                <a:lnTo>
                  <a:pt x="2116" y="1462"/>
                </a:lnTo>
                <a:lnTo>
                  <a:pt x="2128" y="1470"/>
                </a:lnTo>
                <a:lnTo>
                  <a:pt x="2140" y="1480"/>
                </a:lnTo>
                <a:lnTo>
                  <a:pt x="2150" y="1490"/>
                </a:lnTo>
                <a:lnTo>
                  <a:pt x="2160" y="1502"/>
                </a:lnTo>
                <a:lnTo>
                  <a:pt x="2170" y="1516"/>
                </a:lnTo>
                <a:lnTo>
                  <a:pt x="2176" y="1530"/>
                </a:lnTo>
                <a:lnTo>
                  <a:pt x="2176" y="1530"/>
                </a:lnTo>
                <a:lnTo>
                  <a:pt x="2182" y="1544"/>
                </a:lnTo>
                <a:lnTo>
                  <a:pt x="2188" y="1560"/>
                </a:lnTo>
                <a:lnTo>
                  <a:pt x="2190" y="1574"/>
                </a:lnTo>
                <a:lnTo>
                  <a:pt x="2192" y="1590"/>
                </a:lnTo>
                <a:lnTo>
                  <a:pt x="2192" y="1606"/>
                </a:lnTo>
                <a:lnTo>
                  <a:pt x="2190" y="1620"/>
                </a:lnTo>
                <a:lnTo>
                  <a:pt x="2186" y="1636"/>
                </a:lnTo>
                <a:lnTo>
                  <a:pt x="2182" y="1650"/>
                </a:lnTo>
                <a:lnTo>
                  <a:pt x="2176" y="1664"/>
                </a:lnTo>
                <a:lnTo>
                  <a:pt x="2168" y="1676"/>
                </a:lnTo>
                <a:lnTo>
                  <a:pt x="2160" y="1690"/>
                </a:lnTo>
                <a:lnTo>
                  <a:pt x="2150" y="1702"/>
                </a:lnTo>
                <a:lnTo>
                  <a:pt x="2140" y="1712"/>
                </a:lnTo>
                <a:lnTo>
                  <a:pt x="2128" y="1722"/>
                </a:lnTo>
                <a:lnTo>
                  <a:pt x="2114" y="1730"/>
                </a:lnTo>
                <a:lnTo>
                  <a:pt x="2100" y="1738"/>
                </a:lnTo>
                <a:lnTo>
                  <a:pt x="2100" y="17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GB" sz="1050" dirty="0"/>
          </a:p>
        </p:txBody>
      </p:sp>
    </p:spTree>
    <p:extLst>
      <p:ext uri="{BB962C8B-B14F-4D97-AF65-F5344CB8AC3E}">
        <p14:creationId xmlns:p14="http://schemas.microsoft.com/office/powerpoint/2010/main" val="2853749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85557" y="1695582"/>
            <a:ext cx="4729843" cy="2362200"/>
          </a:xfrm>
        </p:spPr>
        <p:txBody>
          <a:bodyPr/>
          <a:lstStyle/>
          <a:p>
            <a:pPr>
              <a:spcBef>
                <a:spcPts val="1200"/>
              </a:spcBef>
            </a:pPr>
            <a:r>
              <a:rPr lang="en-US" sz="1800" dirty="0" smtClean="0"/>
              <a:t>To gain insights from a presentation from Dr. Anand Rao, PwC Global AI Lead</a:t>
            </a:r>
          </a:p>
          <a:p>
            <a:pPr>
              <a:spcBef>
                <a:spcPts val="1200"/>
              </a:spcBef>
            </a:pPr>
            <a:r>
              <a:rPr lang="en-US" sz="1800" dirty="0" smtClean="0"/>
              <a:t>To provide an update </a:t>
            </a:r>
            <a:r>
              <a:rPr lang="en-US" sz="1800" dirty="0"/>
              <a:t>on </a:t>
            </a:r>
            <a:r>
              <a:rPr lang="en-US" sz="1800" dirty="0" smtClean="0"/>
              <a:t>Technology </a:t>
            </a:r>
            <a:r>
              <a:rPr lang="en-US" sz="1800" dirty="0"/>
              <a:t>WG activities </a:t>
            </a:r>
          </a:p>
          <a:p>
            <a:pPr>
              <a:spcBef>
                <a:spcPts val="1200"/>
              </a:spcBef>
            </a:pPr>
            <a:r>
              <a:rPr lang="en-US" sz="1800" dirty="0"/>
              <a:t>To receive </a:t>
            </a:r>
            <a:r>
              <a:rPr lang="en-US" sz="1800" dirty="0" smtClean="0"/>
              <a:t>IESBA </a:t>
            </a:r>
            <a:r>
              <a:rPr lang="en-US" sz="1800" dirty="0"/>
              <a:t>input </a:t>
            </a:r>
            <a:r>
              <a:rPr lang="en-US" sz="1800" dirty="0" smtClean="0"/>
              <a:t>based on </a:t>
            </a:r>
            <a:r>
              <a:rPr lang="en-US" sz="1800" dirty="0" err="1" smtClean="0"/>
              <a:t>Anand’s</a:t>
            </a:r>
            <a:r>
              <a:rPr lang="en-US" sz="1800" dirty="0" smtClean="0"/>
              <a:t> presentation and the emerging themes observed by the WG to date </a:t>
            </a:r>
          </a:p>
        </p:txBody>
      </p:sp>
      <p:sp>
        <p:nvSpPr>
          <p:cNvPr id="4" name="Title 3"/>
          <p:cNvSpPr>
            <a:spLocks noGrp="1"/>
          </p:cNvSpPr>
          <p:nvPr>
            <p:ph type="title"/>
          </p:nvPr>
        </p:nvSpPr>
        <p:spPr>
          <a:xfrm>
            <a:off x="381000" y="285750"/>
            <a:ext cx="7543800" cy="762000"/>
          </a:xfrm>
        </p:spPr>
        <p:txBody>
          <a:bodyPr/>
          <a:lstStyle/>
          <a:p>
            <a:r>
              <a:rPr lang="en-US" dirty="0" smtClean="0"/>
              <a:t>Objectives </a:t>
            </a:r>
            <a:r>
              <a:rPr lang="en-US" dirty="0"/>
              <a:t>of the Session</a:t>
            </a:r>
          </a:p>
        </p:txBody>
      </p:sp>
      <p:pic>
        <p:nvPicPr>
          <p:cNvPr id="12" name="Picture 11"/>
          <p:cNvPicPr>
            <a:picLocks noChangeAspect="1"/>
          </p:cNvPicPr>
          <p:nvPr/>
        </p:nvPicPr>
        <p:blipFill>
          <a:blip r:embed="rId3"/>
          <a:stretch>
            <a:fillRect/>
          </a:stretch>
        </p:blipFill>
        <p:spPr>
          <a:xfrm>
            <a:off x="190157" y="1352550"/>
            <a:ext cx="3962743" cy="3048264"/>
          </a:xfrm>
          <a:prstGeom prst="rect">
            <a:avLst/>
          </a:prstGeom>
        </p:spPr>
      </p:pic>
    </p:spTree>
    <p:extLst>
      <p:ext uri="{BB962C8B-B14F-4D97-AF65-F5344CB8AC3E}">
        <p14:creationId xmlns:p14="http://schemas.microsoft.com/office/powerpoint/2010/main" val="32518212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pic>
        <p:nvPicPr>
          <p:cNvPr id="2" name="Picture 1">
            <a:extLst>
              <a:ext uri="{FF2B5EF4-FFF2-40B4-BE49-F238E27FC236}">
                <a16:creationId xmlns="" xmlns:a16="http://schemas.microsoft.com/office/drawing/2014/main" id="{B8F41E84-256B-154C-BB5C-64351F6CDF92}"/>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a:stretch/>
        </p:blipFill>
        <p:spPr>
          <a:xfrm>
            <a:off x="3970810" y="0"/>
            <a:ext cx="5173190" cy="5143500"/>
          </a:xfrm>
          <a:prstGeom prst="rect">
            <a:avLst/>
          </a:prstGeom>
        </p:spPr>
      </p:pic>
      <p:sp>
        <p:nvSpPr>
          <p:cNvPr id="1293" name="Shape 1293"/>
          <p:cNvSpPr txBox="1">
            <a:spLocks noGrp="1"/>
          </p:cNvSpPr>
          <p:nvPr>
            <p:ph type="body" idx="1"/>
          </p:nvPr>
        </p:nvSpPr>
        <p:spPr>
          <a:xfrm>
            <a:off x="309563" y="1196432"/>
            <a:ext cx="7772400" cy="492300"/>
          </a:xfrm>
          <a:prstGeom prst="rect">
            <a:avLst/>
          </a:prstGeom>
        </p:spPr>
        <p:txBody>
          <a:bodyPr spcFirstLastPara="1" wrap="square" lIns="91425" tIns="91425" rIns="91425" bIns="91425" anchor="t" anchorCtr="0">
            <a:noAutofit/>
          </a:bodyPr>
          <a:lstStyle/>
          <a:p>
            <a:pPr marL="0" lvl="0" indent="0"/>
            <a:r>
              <a:rPr lang="en-US" dirty="0"/>
              <a:t>Responsible AI: Risks &amp; Mitigation</a:t>
            </a:r>
          </a:p>
          <a:p>
            <a:pPr marL="0" lvl="0" indent="0"/>
            <a:endParaRPr lang="en-US" dirty="0"/>
          </a:p>
        </p:txBody>
      </p:sp>
      <p:sp>
        <p:nvSpPr>
          <p:cNvPr id="1294" name="Shape 1294"/>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20</a:t>
            </a:fld>
            <a:endParaRPr/>
          </a:p>
        </p:txBody>
      </p:sp>
      <p:sp>
        <p:nvSpPr>
          <p:cNvPr id="1295" name="Shape 1295"/>
          <p:cNvSpPr txBox="1">
            <a:spLocks noGrp="1"/>
          </p:cNvSpPr>
          <p:nvPr>
            <p:ph type="title"/>
          </p:nvPr>
        </p:nvSpPr>
        <p:spPr>
          <a:xfrm>
            <a:off x="309562" y="122664"/>
            <a:ext cx="8834400" cy="1200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02</a:t>
            </a:r>
            <a:endParaRPr/>
          </a:p>
        </p:txBody>
      </p:sp>
      <p:sp>
        <p:nvSpPr>
          <p:cNvPr id="7" name="Shape 128">
            <a:extLst>
              <a:ext uri="{FF2B5EF4-FFF2-40B4-BE49-F238E27FC236}">
                <a16:creationId xmlns="" xmlns:a16="http://schemas.microsoft.com/office/drawing/2014/main" id="{ABD2005F-3BAA-7F45-AD0A-5E99CD940296}"/>
              </a:ext>
            </a:extLst>
          </p:cNvPr>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29594942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pic>
        <p:nvPicPr>
          <p:cNvPr id="3870" name="Google Shape;3870;p358"/>
          <p:cNvPicPr preferRelativeResize="0">
            <a:picLocks noGrp="1"/>
          </p:cNvPicPr>
          <p:nvPr>
            <p:ph type="pic" idx="2"/>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3871" name="Google Shape;3871;p358"/>
          <p:cNvSpPr/>
          <p:nvPr/>
        </p:nvSpPr>
        <p:spPr>
          <a:xfrm>
            <a:off x="0" y="0"/>
            <a:ext cx="9144000" cy="5143500"/>
          </a:xfrm>
          <a:prstGeom prst="rect">
            <a:avLst/>
          </a:prstGeom>
          <a:solidFill>
            <a:srgbClr val="000000">
              <a:alpha val="52549"/>
            </a:srgbClr>
          </a:solidFill>
          <a:ln>
            <a:noFill/>
          </a:ln>
        </p:spPr>
        <p:txBody>
          <a:bodyPr spcFirstLastPara="1" wrap="square" lIns="91425" tIns="91425" rIns="91425" bIns="91425" anchor="ctr" anchorCtr="0">
            <a:noAutofit/>
          </a:bodyPr>
          <a:lstStyle/>
          <a:p>
            <a:pPr algn="ctr">
              <a:buSzPts val="1900"/>
            </a:pPr>
            <a:endParaRPr sz="1425" dirty="0"/>
          </a:p>
        </p:txBody>
      </p:sp>
      <p:sp>
        <p:nvSpPr>
          <p:cNvPr id="3872" name="Google Shape;3872;p358"/>
          <p:cNvSpPr txBox="1">
            <a:spLocks noGrp="1"/>
          </p:cNvSpPr>
          <p:nvPr>
            <p:ph type="title"/>
          </p:nvPr>
        </p:nvSpPr>
        <p:spPr>
          <a:xfrm>
            <a:off x="319666" y="899633"/>
            <a:ext cx="8529075" cy="1218600"/>
          </a:xfrm>
          <a:prstGeom prst="rect">
            <a:avLst/>
          </a:prstGeom>
          <a:noFill/>
          <a:ln>
            <a:noFill/>
          </a:ln>
        </p:spPr>
        <p:txBody>
          <a:bodyPr spcFirstLastPara="1" wrap="square" lIns="0" tIns="0" rIns="0" bIns="0" anchor="t" anchorCtr="0">
            <a:noAutofit/>
          </a:bodyPr>
          <a:lstStyle/>
          <a:p>
            <a:pPr lvl="0" defTabSz="2438430">
              <a:spcBef>
                <a:spcPct val="0"/>
              </a:spcBef>
              <a:buClrTx/>
              <a:buSzTx/>
              <a:defRPr/>
            </a:pPr>
            <a:r>
              <a:rPr lang="en-US" sz="2800" i="1" dirty="0">
                <a:highlight>
                  <a:schemeClr val="dk1"/>
                </a:highlight>
              </a:rPr>
              <a:t>"So the rate of improvement is really dramatic. We have to figure out some way to ensure that the advent of digital super intelligence is one which is symbiotic with humanity. I think that is the single biggest existential crisis that we face and the most pressing one."</a:t>
            </a:r>
            <a:endParaRPr lang="en-US" sz="2400" i="1" kern="1200" dirty="0">
              <a:solidFill>
                <a:schemeClr val="bg1"/>
              </a:solidFill>
              <a:highlight>
                <a:schemeClr val="dk1"/>
              </a:highlight>
            </a:endParaRPr>
          </a:p>
        </p:txBody>
      </p:sp>
      <p:sp>
        <p:nvSpPr>
          <p:cNvPr id="3873" name="Google Shape;3873;p358"/>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fld id="{00000000-1234-1234-1234-123412341234}" type="slidenum">
              <a:rPr lang="en-US"/>
              <a:pPr/>
              <a:t>21</a:t>
            </a:fld>
            <a:endParaRPr/>
          </a:p>
        </p:txBody>
      </p:sp>
      <p:sp>
        <p:nvSpPr>
          <p:cNvPr id="2" name="Rectangle 1">
            <a:extLst>
              <a:ext uri="{FF2B5EF4-FFF2-40B4-BE49-F238E27FC236}">
                <a16:creationId xmlns="" xmlns:a16="http://schemas.microsoft.com/office/drawing/2014/main" id="{20FF56C0-224D-274D-A8ED-47F00F5B959A}"/>
              </a:ext>
            </a:extLst>
          </p:cNvPr>
          <p:cNvSpPr/>
          <p:nvPr/>
        </p:nvSpPr>
        <p:spPr>
          <a:xfrm>
            <a:off x="2319050" y="3516943"/>
            <a:ext cx="4572000" cy="338554"/>
          </a:xfrm>
          <a:prstGeom prst="rect">
            <a:avLst/>
          </a:prstGeom>
        </p:spPr>
        <p:txBody>
          <a:bodyPr>
            <a:spAutoFit/>
          </a:bodyPr>
          <a:lstStyle/>
          <a:p>
            <a:pPr lvl="0" algn="ctr" defTabSz="2438430">
              <a:spcBef>
                <a:spcPct val="0"/>
              </a:spcBef>
              <a:buClrTx/>
              <a:defRPr/>
            </a:pPr>
            <a:r>
              <a:rPr lang="en-US" sz="1600" i="1" kern="1200" dirty="0">
                <a:solidFill>
                  <a:srgbClr val="FFFF00"/>
                </a:solidFill>
                <a:latin typeface="Georgia"/>
                <a:ea typeface="Georgia"/>
                <a:cs typeface="Georgia"/>
                <a:sym typeface="Georgia"/>
              </a:rPr>
              <a:t>Elon Musk – CEO of Tesla, SpaceX, and </a:t>
            </a:r>
            <a:r>
              <a:rPr lang="en-US" sz="1600" i="1" kern="1200" dirty="0" err="1">
                <a:solidFill>
                  <a:srgbClr val="FFFF00"/>
                </a:solidFill>
                <a:latin typeface="Georgia"/>
                <a:ea typeface="Georgia"/>
                <a:cs typeface="Georgia"/>
                <a:sym typeface="Georgia"/>
              </a:rPr>
              <a:t>OpenAI</a:t>
            </a:r>
            <a:endParaRPr lang="en-US" sz="1600" i="1" kern="1200" dirty="0">
              <a:solidFill>
                <a:srgbClr val="FFFF00"/>
              </a:solidFill>
              <a:latin typeface="Georgia"/>
              <a:ea typeface="Georgia"/>
              <a:cs typeface="Georgia"/>
              <a:sym typeface="Georgia"/>
            </a:endParaRPr>
          </a:p>
        </p:txBody>
      </p:sp>
    </p:spTree>
    <p:extLst>
      <p:ext uri="{BB962C8B-B14F-4D97-AF65-F5344CB8AC3E}">
        <p14:creationId xmlns:p14="http://schemas.microsoft.com/office/powerpoint/2010/main" val="17001273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pic>
        <p:nvPicPr>
          <p:cNvPr id="2558" name="Shape 2558"/>
          <p:cNvPicPr preferRelativeResize="0"/>
          <p:nvPr/>
        </p:nvPicPr>
        <p:blipFill/>
        <p:spPr>
          <a:xfrm>
            <a:off x="1191" y="1861"/>
            <a:ext cx="1190" cy="1190"/>
          </a:xfrm>
          <a:prstGeom prst="rect">
            <a:avLst/>
          </a:prstGeom>
          <a:solidFill>
            <a:srgbClr val="FFFFFF"/>
          </a:solidFill>
          <a:ln>
            <a:noFill/>
          </a:ln>
        </p:spPr>
      </p:pic>
      <p:graphicFrame>
        <p:nvGraphicFramePr>
          <p:cNvPr id="2" name="Object 1" hidden="1"/>
          <p:cNvGraphicFramePr>
            <a:graphicFrameLocks noChangeAspect="1"/>
          </p:cNvGraphicFramePr>
          <p:nvPr>
            <p:custDataLst>
              <p:tags r:id="rId2"/>
            </p:custDataLst>
            <p:extLst/>
          </p:nvPr>
        </p:nvGraphicFramePr>
        <p:xfrm>
          <a:off x="1191" y="1861"/>
          <a:ext cx="1190" cy="1190"/>
        </p:xfrm>
        <a:graphic>
          <a:graphicData uri="http://schemas.openxmlformats.org/presentationml/2006/ole">
            <mc:AlternateContent xmlns:mc="http://schemas.openxmlformats.org/markup-compatibility/2006">
              <mc:Choice xmlns:v="urn:schemas-microsoft-com:vml" Requires="v">
                <p:oleObj spid="_x0000_s2054" name="think-cell Slide" r:id="rId5" imgW="592" imgH="591" progId="TCLayout.ActiveDocument.1">
                  <p:embed/>
                </p:oleObj>
              </mc:Choice>
              <mc:Fallback>
                <p:oleObj name="think-cell Slide" r:id="rId5" imgW="592" imgH="591" progId="TCLayout.ActiveDocument.1">
                  <p:embed/>
                  <p:pic>
                    <p:nvPicPr>
                      <p:cNvPr id="0" name=""/>
                      <p:cNvPicPr/>
                      <p:nvPr/>
                    </p:nvPicPr>
                    <p:blipFill>
                      <a:blip r:embed="rId6"/>
                      <a:stretch>
                        <a:fillRect/>
                      </a:stretch>
                    </p:blipFill>
                    <p:spPr>
                      <a:xfrm>
                        <a:off x="1191" y="1861"/>
                        <a:ext cx="1190" cy="1190"/>
                      </a:xfrm>
                      <a:prstGeom prst="rect">
                        <a:avLst/>
                      </a:prstGeom>
                    </p:spPr>
                  </p:pic>
                </p:oleObj>
              </mc:Fallback>
            </mc:AlternateContent>
          </a:graphicData>
        </a:graphic>
      </p:graphicFrame>
      <p:sp>
        <p:nvSpPr>
          <p:cNvPr id="48" name="Rectangle 47"/>
          <p:cNvSpPr/>
          <p:nvPr/>
        </p:nvSpPr>
        <p:spPr>
          <a:xfrm>
            <a:off x="309404" y="1250501"/>
            <a:ext cx="1995047" cy="3599516"/>
          </a:xfrm>
          <a:prstGeom prst="rect">
            <a:avLst/>
          </a:prstGeom>
          <a:solidFill>
            <a:schemeClr val="lt1">
              <a:alpha val="2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3986" tIns="53986" rIns="53986" bIns="53986" rtlCol="0" anchor="t"/>
          <a:lstStyle/>
          <a:p>
            <a:pPr defTabSz="685617">
              <a:spcAft>
                <a:spcPts val="225"/>
              </a:spcAft>
              <a:defRPr/>
            </a:pPr>
            <a:r>
              <a:rPr lang="en-US" sz="900" b="1" dirty="0">
                <a:solidFill>
                  <a:srgbClr val="000000"/>
                </a:solidFill>
                <a:latin typeface="Arial"/>
              </a:rPr>
              <a:t>Bank of America confronts AI's ‘Black Box’ with fraud detection effort</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Banks are researching ways to explain AI algorithms which could have far-reaching impacts in guarding against potential ethical and regulatory breaches</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They need to understand how decision is made so that they can stand behind it</a:t>
            </a:r>
            <a:endParaRPr lang="en-US" sz="900" dirty="0">
              <a:solidFill>
                <a:srgbClr val="FFFFFF"/>
              </a:solidFill>
              <a:latin typeface="Arial"/>
            </a:endParaRPr>
          </a:p>
        </p:txBody>
      </p:sp>
      <p:sp>
        <p:nvSpPr>
          <p:cNvPr id="49" name="Rectangle 48"/>
          <p:cNvSpPr/>
          <p:nvPr/>
        </p:nvSpPr>
        <p:spPr>
          <a:xfrm>
            <a:off x="2492045" y="1250501"/>
            <a:ext cx="1995047" cy="3599517"/>
          </a:xfrm>
          <a:prstGeom prst="rect">
            <a:avLst/>
          </a:prstGeom>
          <a:solidFill>
            <a:schemeClr val="lt1">
              <a:alpha val="2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3986" tIns="53986" rIns="53986" bIns="53986" rtlCol="0" anchor="t"/>
          <a:lstStyle/>
          <a:p>
            <a:pPr defTabSz="685617">
              <a:spcAft>
                <a:spcPts val="225"/>
              </a:spcAft>
              <a:defRPr/>
            </a:pPr>
            <a:r>
              <a:rPr lang="en-US" sz="900" b="1" dirty="0">
                <a:solidFill>
                  <a:srgbClr val="000000"/>
                </a:solidFill>
                <a:latin typeface="Arial"/>
              </a:rPr>
              <a:t>Cambridge Analytica scandal highlights need for AI regulations</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This claims that the regulators have to make a connection with the ethics</a:t>
            </a:r>
          </a:p>
        </p:txBody>
      </p:sp>
      <p:sp>
        <p:nvSpPr>
          <p:cNvPr id="50" name="Rectangle 49"/>
          <p:cNvSpPr/>
          <p:nvPr/>
        </p:nvSpPr>
        <p:spPr>
          <a:xfrm>
            <a:off x="4674686" y="1250501"/>
            <a:ext cx="1995047" cy="3599513"/>
          </a:xfrm>
          <a:prstGeom prst="rect">
            <a:avLst/>
          </a:prstGeom>
          <a:solidFill>
            <a:schemeClr val="lt1">
              <a:alpha val="2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3986" tIns="53986" rIns="53986" bIns="53986" rtlCol="0" anchor="t"/>
          <a:lstStyle/>
          <a:p>
            <a:pPr defTabSz="685617">
              <a:spcAft>
                <a:spcPts val="225"/>
              </a:spcAft>
              <a:defRPr/>
            </a:pPr>
            <a:r>
              <a:rPr lang="en-US" sz="900" b="1" dirty="0">
                <a:solidFill>
                  <a:srgbClr val="000000"/>
                </a:solidFill>
                <a:latin typeface="Arial"/>
              </a:rPr>
              <a:t>Microsoft dropped some potential deals over AI ethical concerns</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The Company wants AI to be complementarity and not a replacement to human, highlighting the need for AI companies to ensure their approach is responsible and ethical</a:t>
            </a:r>
          </a:p>
        </p:txBody>
      </p:sp>
      <p:sp>
        <p:nvSpPr>
          <p:cNvPr id="56" name="Rectangle 55"/>
          <p:cNvSpPr/>
          <p:nvPr/>
        </p:nvSpPr>
        <p:spPr>
          <a:xfrm>
            <a:off x="6857327" y="1250501"/>
            <a:ext cx="1995047" cy="3599513"/>
          </a:xfrm>
          <a:prstGeom prst="rect">
            <a:avLst/>
          </a:prstGeom>
          <a:solidFill>
            <a:schemeClr val="lt1">
              <a:alpha val="20000"/>
            </a:schemeClr>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3986" tIns="53986" rIns="53986" bIns="53986" rtlCol="0" anchor="t"/>
          <a:lstStyle/>
          <a:p>
            <a:pPr defTabSz="685617">
              <a:spcAft>
                <a:spcPts val="225"/>
              </a:spcAft>
              <a:defRPr/>
            </a:pPr>
            <a:r>
              <a:rPr lang="en-US" sz="900" b="1" dirty="0">
                <a:solidFill>
                  <a:srgbClr val="000000"/>
                </a:solidFill>
                <a:latin typeface="Arial"/>
              </a:rPr>
              <a:t>The rise of Artificial Intelligence: Future outlook and emerging risks</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Five areas of concerns about ‘strong’ AI: ethics, liability, accountability, safety, software accessibility</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Emerging risks impact: business risks, labor disruption, liability changes, regulatory non-compliance </a:t>
            </a:r>
          </a:p>
        </p:txBody>
      </p:sp>
      <p:sp>
        <p:nvSpPr>
          <p:cNvPr id="43" name="Rectangle 42"/>
          <p:cNvSpPr/>
          <p:nvPr/>
        </p:nvSpPr>
        <p:spPr>
          <a:xfrm>
            <a:off x="2381" y="670"/>
            <a:ext cx="9141619" cy="1004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pl-PL" sz="1050">
              <a:solidFill>
                <a:srgbClr val="FFFFFF"/>
              </a:solidFill>
              <a:latin typeface="Arial"/>
            </a:endParaRPr>
          </a:p>
        </p:txBody>
      </p:sp>
      <p:grpSp>
        <p:nvGrpSpPr>
          <p:cNvPr id="44" name="Shape 7368"/>
          <p:cNvGrpSpPr/>
          <p:nvPr/>
        </p:nvGrpSpPr>
        <p:grpSpPr>
          <a:xfrm>
            <a:off x="-2156" y="1004989"/>
            <a:ext cx="9139188" cy="98399"/>
            <a:chOff x="-3347" y="1004580"/>
            <a:chExt cx="9141568" cy="98425"/>
          </a:xfrm>
        </p:grpSpPr>
        <p:sp>
          <p:nvSpPr>
            <p:cNvPr id="45" name="Shape 7369"/>
            <p:cNvSpPr/>
            <p:nvPr/>
          </p:nvSpPr>
          <p:spPr>
            <a:xfrm rot="10800000" flipH="1">
              <a:off x="988219" y="1005128"/>
              <a:ext cx="178594" cy="97328"/>
            </a:xfrm>
            <a:prstGeom prst="triangle">
              <a:avLst>
                <a:gd name="adj" fmla="val 53573"/>
              </a:avLst>
            </a:prstGeom>
            <a:solidFill>
              <a:schemeClr val="lt1"/>
            </a:solidFill>
            <a:ln>
              <a:noFill/>
            </a:ln>
          </p:spPr>
          <p:txBody>
            <a:bodyPr spcFirstLastPara="1" wrap="square" lIns="91401" tIns="45688" rIns="91401" bIns="45688" anchor="ctr" anchorCtr="0">
              <a:noAutofit/>
            </a:bodyPr>
            <a:lstStyle/>
            <a:p>
              <a:pPr algn="ctr" defTabSz="685617">
                <a:buClr>
                  <a:srgbClr val="FFFFFF"/>
                </a:buClr>
                <a:buSzPts val="1800"/>
                <a:defRPr/>
              </a:pPr>
              <a:endParaRPr sz="1800" dirty="0">
                <a:solidFill>
                  <a:srgbClr val="FFFFFF"/>
                </a:solidFill>
              </a:endParaRPr>
            </a:p>
          </p:txBody>
        </p:sp>
        <p:sp>
          <p:nvSpPr>
            <p:cNvPr id="46" name="Shape 7370"/>
            <p:cNvSpPr/>
            <p:nvPr/>
          </p:nvSpPr>
          <p:spPr>
            <a:xfrm>
              <a:off x="-3347" y="1004580"/>
              <a:ext cx="9141568" cy="98425"/>
            </a:xfrm>
            <a:custGeom>
              <a:avLst/>
              <a:gdLst/>
              <a:ahLst/>
              <a:cxnLst/>
              <a:rect l="0" t="0" r="0" b="0"/>
              <a:pathLst>
                <a:path w="10475" h="10000" extrusionOk="0">
                  <a:moveTo>
                    <a:pt x="10475" y="0"/>
                  </a:moveTo>
                  <a:lnTo>
                    <a:pt x="1334" y="0"/>
                  </a:lnTo>
                  <a:cubicBezTo>
                    <a:pt x="1303" y="3333"/>
                    <a:pt x="1272" y="6667"/>
                    <a:pt x="1242" y="10000"/>
                  </a:cubicBezTo>
                  <a:cubicBezTo>
                    <a:pt x="1207" y="6667"/>
                    <a:pt x="1172" y="3333"/>
                    <a:pt x="1138" y="0"/>
                  </a:cubicBezTo>
                  <a:lnTo>
                    <a:pt x="0" y="0"/>
                  </a:lnTo>
                </a:path>
              </a:pathLst>
            </a:custGeom>
            <a:noFill/>
            <a:ln w="9525" cap="rnd" cmpd="sng">
              <a:solidFill>
                <a:schemeClr val="dk2"/>
              </a:solidFill>
              <a:prstDash val="solid"/>
              <a:round/>
              <a:headEnd type="none" w="sm" len="sm"/>
              <a:tailEnd type="none" w="sm" len="sm"/>
            </a:ln>
          </p:spPr>
          <p:txBody>
            <a:bodyPr spcFirstLastPara="1" wrap="square" lIns="91401" tIns="45688" rIns="91401" bIns="45688" anchor="t" anchorCtr="0">
              <a:noAutofit/>
            </a:bodyPr>
            <a:lstStyle/>
            <a:p>
              <a:pPr defTabSz="685617">
                <a:buSzPts val="1800"/>
                <a:defRPr/>
              </a:pPr>
              <a:endParaRPr sz="1800" dirty="0"/>
            </a:p>
          </p:txBody>
        </p:sp>
      </p:grpSp>
      <p:sp>
        <p:nvSpPr>
          <p:cNvPr id="2559" name="Shape 2559"/>
          <p:cNvSpPr/>
          <p:nvPr/>
        </p:nvSpPr>
        <p:spPr>
          <a:xfrm>
            <a:off x="1191" y="1861"/>
            <a:ext cx="1190" cy="1190"/>
          </a:xfrm>
          <a:prstGeom prst="rect">
            <a:avLst/>
          </a:prstGeom>
          <a:solidFill>
            <a:srgbClr val="FFFFFF"/>
          </a:solidFill>
          <a:ln>
            <a:noFill/>
          </a:ln>
        </p:spPr>
        <p:txBody>
          <a:bodyPr/>
          <a:lstStyle/>
          <a:p>
            <a:pPr defTabSz="685617">
              <a:defRPr/>
            </a:pPr>
            <a:endParaRPr lang="en-US" sz="1050" dirty="0"/>
          </a:p>
        </p:txBody>
      </p:sp>
      <p:sp>
        <p:nvSpPr>
          <p:cNvPr id="2561" name="Shape 2561"/>
          <p:cNvSpPr txBox="1">
            <a:spLocks noGrp="1"/>
          </p:cNvSpPr>
          <p:nvPr>
            <p:ph type="title"/>
          </p:nvPr>
        </p:nvSpPr>
        <p:spPr/>
        <p:txBody>
          <a:bodyPr/>
          <a:lstStyle/>
          <a:p>
            <a:pPr lvl="0"/>
            <a:r>
              <a:rPr lang="en-US" dirty="0"/>
              <a:t>Large organizations and regulators have been voicing concerns about the risks associated with AI and the importance of understanding AI ‘Black Box’</a:t>
            </a:r>
            <a:endParaRPr lang="en-US" dirty="0">
              <a:sym typeface="Georgia"/>
            </a:endParaRPr>
          </a:p>
        </p:txBody>
      </p:sp>
      <p:sp>
        <p:nvSpPr>
          <p:cNvPr id="2562" name="Shape 2562"/>
          <p:cNvSpPr txBox="1"/>
          <p:nvPr/>
        </p:nvSpPr>
        <p:spPr>
          <a:xfrm>
            <a:off x="7193022" y="-1523603"/>
            <a:ext cx="65" cy="215388"/>
          </a:xfrm>
          <a:prstGeom prst="rect">
            <a:avLst/>
          </a:prstGeom>
          <a:noFill/>
          <a:ln>
            <a:noFill/>
          </a:ln>
        </p:spPr>
        <p:txBody>
          <a:bodyPr spcFirstLastPara="1" wrap="square" lIns="0" tIns="0" rIns="0" bIns="0" anchor="t" anchorCtr="0">
            <a:noAutofit/>
          </a:bodyPr>
          <a:lstStyle/>
          <a:p>
            <a:pPr defTabSz="685617">
              <a:buSzPts val="1867"/>
              <a:defRPr/>
            </a:pPr>
            <a:endParaRPr dirty="0"/>
          </a:p>
        </p:txBody>
      </p:sp>
      <p:grpSp>
        <p:nvGrpSpPr>
          <p:cNvPr id="2583" name="Shape 2583"/>
          <p:cNvGrpSpPr/>
          <p:nvPr/>
        </p:nvGrpSpPr>
        <p:grpSpPr>
          <a:xfrm>
            <a:off x="-3347" y="1000530"/>
            <a:ext cx="9141568" cy="102855"/>
            <a:chOff x="-3347" y="1000123"/>
            <a:chExt cx="9141568" cy="102882"/>
          </a:xfrm>
        </p:grpSpPr>
        <p:sp>
          <p:nvSpPr>
            <p:cNvPr id="2584" name="Shape 2584"/>
            <p:cNvSpPr/>
            <p:nvPr/>
          </p:nvSpPr>
          <p:spPr>
            <a:xfrm rot="10800000" flipH="1">
              <a:off x="980192" y="1000123"/>
              <a:ext cx="191078" cy="102872"/>
            </a:xfrm>
            <a:prstGeom prst="triangle">
              <a:avLst>
                <a:gd name="adj" fmla="val 51936"/>
              </a:avLst>
            </a:prstGeom>
            <a:solidFill>
              <a:schemeClr val="lt1"/>
            </a:solidFill>
            <a:ln>
              <a:noFill/>
            </a:ln>
          </p:spPr>
          <p:txBody>
            <a:bodyPr spcFirstLastPara="1" wrap="square" lIns="68551" tIns="34266" rIns="68551" bIns="34266" anchor="ctr" anchorCtr="0">
              <a:noAutofit/>
            </a:bodyPr>
            <a:lstStyle/>
            <a:p>
              <a:pPr algn="ctr" defTabSz="685617">
                <a:buSzPts val="1867"/>
                <a:defRPr/>
              </a:pPr>
              <a:endParaRPr dirty="0">
                <a:solidFill>
                  <a:srgbClr val="FFFFFF"/>
                </a:solidFill>
              </a:endParaRPr>
            </a:p>
          </p:txBody>
        </p:sp>
        <p:sp>
          <p:nvSpPr>
            <p:cNvPr id="2585" name="Shape 2585"/>
            <p:cNvSpPr/>
            <p:nvPr/>
          </p:nvSpPr>
          <p:spPr>
            <a:xfrm>
              <a:off x="-3347" y="1004580"/>
              <a:ext cx="9141568" cy="98425"/>
            </a:xfrm>
            <a:custGeom>
              <a:avLst/>
              <a:gdLst/>
              <a:ahLst/>
              <a:cxnLst/>
              <a:rect l="0" t="0" r="0" b="0"/>
              <a:pathLst>
                <a:path w="10475" h="10000" extrusionOk="0">
                  <a:moveTo>
                    <a:pt x="10475" y="0"/>
                  </a:moveTo>
                  <a:lnTo>
                    <a:pt x="1334" y="0"/>
                  </a:lnTo>
                  <a:cubicBezTo>
                    <a:pt x="1303" y="3333"/>
                    <a:pt x="1272" y="6667"/>
                    <a:pt x="1242" y="10000"/>
                  </a:cubicBezTo>
                  <a:cubicBezTo>
                    <a:pt x="1207" y="6667"/>
                    <a:pt x="1172" y="3333"/>
                    <a:pt x="1138" y="0"/>
                  </a:cubicBezTo>
                  <a:lnTo>
                    <a:pt x="0" y="0"/>
                  </a:lnTo>
                </a:path>
              </a:pathLst>
            </a:custGeom>
            <a:noFill/>
            <a:ln w="9525" cap="rnd" cmpd="sng">
              <a:solidFill>
                <a:srgbClr val="E1301E"/>
              </a:solidFill>
              <a:prstDash val="solid"/>
              <a:round/>
              <a:headEnd type="none" w="sm" len="sm"/>
              <a:tailEnd type="none" w="sm" len="sm"/>
            </a:ln>
          </p:spPr>
          <p:txBody>
            <a:bodyPr spcFirstLastPara="1" wrap="square" lIns="68551" tIns="34266" rIns="68551" bIns="34266" anchor="t" anchorCtr="0">
              <a:noAutofit/>
            </a:bodyPr>
            <a:lstStyle/>
            <a:p>
              <a:pPr defTabSz="685617">
                <a:buSzPts val="1867"/>
                <a:defRPr/>
              </a:pPr>
              <a:endParaRPr dirty="0"/>
            </a:p>
          </p:txBody>
        </p:sp>
      </p:grpSp>
      <p:sp>
        <p:nvSpPr>
          <p:cNvPr id="2592" name="Shape 2592"/>
          <p:cNvSpPr/>
          <p:nvPr/>
        </p:nvSpPr>
        <p:spPr>
          <a:xfrm>
            <a:off x="4507123" y="4834062"/>
            <a:ext cx="4484207" cy="484524"/>
          </a:xfrm>
          <a:prstGeom prst="rect">
            <a:avLst/>
          </a:prstGeom>
          <a:noFill/>
          <a:ln>
            <a:noFill/>
          </a:ln>
        </p:spPr>
        <p:txBody>
          <a:bodyPr spcFirstLastPara="1" wrap="square" lIns="0" tIns="0" rIns="0" bIns="0" anchor="ctr" anchorCtr="0">
            <a:noAutofit/>
          </a:bodyPr>
          <a:lstStyle/>
          <a:p>
            <a:pPr defTabSz="685617">
              <a:buSzPts val="1400"/>
              <a:defRPr/>
            </a:pPr>
            <a:endParaRPr sz="1350" b="1" dirty="0"/>
          </a:p>
        </p:txBody>
      </p:sp>
      <p:pic>
        <p:nvPicPr>
          <p:cNvPr id="35" name="Picture 3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050026" y="2989056"/>
            <a:ext cx="1663634" cy="1237237"/>
          </a:xfrm>
          <a:prstGeom prst="rect">
            <a:avLst/>
          </a:prstGeom>
          <a:ln w="3175">
            <a:solidFill>
              <a:schemeClr val="bg1">
                <a:lumMod val="75000"/>
              </a:schemeClr>
            </a:solidFill>
          </a:ln>
          <a:effectLst>
            <a:outerShdw blurRad="50800" dist="38100" dir="2700000" algn="tl" rotWithShape="0">
              <a:prstClr val="black">
                <a:alpha val="40000"/>
              </a:prstClr>
            </a:outerShdw>
          </a:effectLst>
        </p:spPr>
      </p:pic>
      <p:pic>
        <p:nvPicPr>
          <p:cNvPr id="36" name="Picture 3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847016" y="2989057"/>
            <a:ext cx="1744950" cy="488074"/>
          </a:xfrm>
          <a:prstGeom prst="rect">
            <a:avLst/>
          </a:prstGeom>
          <a:ln w="3175">
            <a:solidFill>
              <a:schemeClr val="bg1">
                <a:lumMod val="75000"/>
              </a:schemeClr>
            </a:solidFill>
          </a:ln>
          <a:effectLst>
            <a:outerShdw blurRad="50800" dist="38100" dir="2700000" algn="tl" rotWithShape="0">
              <a:prstClr val="black">
                <a:alpha val="40000"/>
              </a:prstClr>
            </a:outerShdw>
          </a:effectLst>
        </p:spPr>
      </p:pic>
      <p:pic>
        <p:nvPicPr>
          <p:cNvPr id="38" name="Picture 37"/>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557124" y="4062094"/>
            <a:ext cx="1753139" cy="419196"/>
          </a:xfrm>
          <a:prstGeom prst="rect">
            <a:avLst/>
          </a:prstGeom>
          <a:ln w="3175">
            <a:solidFill>
              <a:schemeClr val="bg1">
                <a:lumMod val="75000"/>
              </a:schemeClr>
            </a:solidFill>
          </a:ln>
          <a:effectLst>
            <a:outerShdw blurRad="50800" dist="38100" dir="2700000" algn="tl" rotWithShape="0">
              <a:prstClr val="black">
                <a:alpha val="40000"/>
              </a:prstClr>
            </a:outerShdw>
          </a:effectLst>
        </p:spPr>
      </p:pic>
      <p:grpSp>
        <p:nvGrpSpPr>
          <p:cNvPr id="39" name="Group 38"/>
          <p:cNvGrpSpPr/>
          <p:nvPr/>
        </p:nvGrpSpPr>
        <p:grpSpPr>
          <a:xfrm>
            <a:off x="492790" y="2989056"/>
            <a:ext cx="1707627" cy="498257"/>
            <a:chOff x="578734" y="1721353"/>
            <a:chExt cx="7379582" cy="2516108"/>
          </a:xfrm>
          <a:effectLst>
            <a:outerShdw blurRad="50800" dist="38100" dir="2700000" algn="tl" rotWithShape="0">
              <a:prstClr val="black">
                <a:alpha val="40000"/>
              </a:prstClr>
            </a:outerShdw>
          </a:effectLst>
        </p:grpSpPr>
        <p:pic>
          <p:nvPicPr>
            <p:cNvPr id="40" name="Picture 3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78734" y="1722012"/>
              <a:ext cx="7379582" cy="1772283"/>
            </a:xfrm>
            <a:prstGeom prst="rect">
              <a:avLst/>
            </a:prstGeom>
            <a:ln w="3175">
              <a:solidFill>
                <a:schemeClr val="bg1">
                  <a:lumMod val="75000"/>
                </a:schemeClr>
              </a:solidFill>
            </a:ln>
          </p:spPr>
        </p:pic>
        <p:sp>
          <p:nvSpPr>
            <p:cNvPr id="41" name="TextBox 40"/>
            <p:cNvSpPr txBox="1"/>
            <p:nvPr/>
          </p:nvSpPr>
          <p:spPr>
            <a:xfrm>
              <a:off x="5606412" y="3130081"/>
              <a:ext cx="1980360" cy="1107380"/>
            </a:xfrm>
            <a:prstGeom prst="rect">
              <a:avLst/>
            </a:prstGeom>
            <a:solidFill>
              <a:schemeClr val="bg1"/>
            </a:solidFill>
            <a:ln w="3175">
              <a:noFill/>
            </a:ln>
          </p:spPr>
          <p:txBody>
            <a:bodyPr wrap="square" rtlCol="0">
              <a:spAutoFit/>
            </a:bodyPr>
            <a:lstStyle/>
            <a:p>
              <a:pPr defTabSz="685617">
                <a:spcAft>
                  <a:spcPts val="225"/>
                </a:spcAft>
                <a:defRPr/>
              </a:pPr>
              <a:endParaRPr lang="en-US" sz="825" dirty="0">
                <a:solidFill>
                  <a:srgbClr val="FFFFFF"/>
                </a:solidFill>
              </a:endParaRPr>
            </a:p>
          </p:txBody>
        </p:sp>
        <p:sp>
          <p:nvSpPr>
            <p:cNvPr id="42" name="TextBox 41"/>
            <p:cNvSpPr txBox="1"/>
            <p:nvPr/>
          </p:nvSpPr>
          <p:spPr>
            <a:xfrm>
              <a:off x="6398420" y="1721353"/>
              <a:ext cx="1559896" cy="359862"/>
            </a:xfrm>
            <a:prstGeom prst="rect">
              <a:avLst/>
            </a:prstGeom>
            <a:solidFill>
              <a:schemeClr val="bg1"/>
            </a:solidFill>
            <a:ln w="3175">
              <a:noFill/>
            </a:ln>
          </p:spPr>
          <p:txBody>
            <a:bodyPr wrap="square" rtlCol="0">
              <a:noAutofit/>
            </a:bodyPr>
            <a:lstStyle/>
            <a:p>
              <a:pPr defTabSz="685617">
                <a:spcAft>
                  <a:spcPts val="225"/>
                </a:spcAft>
                <a:defRPr/>
              </a:pPr>
              <a:endParaRPr lang="en-US" sz="825" dirty="0"/>
            </a:p>
          </p:txBody>
        </p:sp>
      </p:grpSp>
      <p:sp>
        <p:nvSpPr>
          <p:cNvPr id="57" name="Rectangle 56"/>
          <p:cNvSpPr/>
          <p:nvPr/>
        </p:nvSpPr>
        <p:spPr>
          <a:xfrm>
            <a:off x="2492045" y="2992198"/>
            <a:ext cx="1995047" cy="104965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53986" tIns="26993" rIns="53986" bIns="26993" rtlCol="0" anchor="t">
            <a:spAutoFit/>
          </a:bodyPr>
          <a:lstStyle/>
          <a:p>
            <a:pPr defTabSz="685617">
              <a:spcAft>
                <a:spcPts val="225"/>
              </a:spcAft>
              <a:defRPr/>
            </a:pPr>
            <a:r>
              <a:rPr lang="en-US" sz="900" b="1" dirty="0">
                <a:solidFill>
                  <a:srgbClr val="000000"/>
                </a:solidFill>
                <a:latin typeface="Arial"/>
              </a:rPr>
              <a:t>Killer robots? Cambridge Analytica and Facebook show us the real danger of AI</a:t>
            </a:r>
          </a:p>
          <a:p>
            <a:pPr marL="128553" indent="-128553" defTabSz="685617">
              <a:spcAft>
                <a:spcPts val="225"/>
              </a:spcAft>
              <a:buFont typeface="Arial" panose="020B0604020202020204" pitchFamily="34" charset="0"/>
              <a:buChar char="•"/>
              <a:defRPr/>
            </a:pPr>
            <a:r>
              <a:rPr lang="en-US" sz="900" dirty="0">
                <a:solidFill>
                  <a:srgbClr val="000000"/>
                </a:solidFill>
                <a:latin typeface="Arial"/>
              </a:rPr>
              <a:t>Explains the real AI threat is people without ethics using machines for global social engineering efforts</a:t>
            </a:r>
          </a:p>
        </p:txBody>
      </p:sp>
      <p:pic>
        <p:nvPicPr>
          <p:cNvPr id="58" name="Picture 57"/>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2674877" y="2050992"/>
            <a:ext cx="1745557" cy="574298"/>
          </a:xfrm>
          <a:prstGeom prst="rect">
            <a:avLst/>
          </a:prstGeom>
          <a:ln w="3175">
            <a:solidFill>
              <a:schemeClr val="bg1">
                <a:lumMod val="75000"/>
              </a:schemeClr>
            </a:solidFill>
          </a:ln>
          <a:effectLst>
            <a:outerShdw blurRad="50800" dist="38100" dir="2700000" algn="tl" rotWithShape="0">
              <a:prstClr val="black">
                <a:alpha val="40000"/>
              </a:prstClr>
            </a:outerShdw>
          </a:effectLst>
        </p:spPr>
      </p:pic>
      <p:grpSp>
        <p:nvGrpSpPr>
          <p:cNvPr id="59" name="Group 58"/>
          <p:cNvGrpSpPr/>
          <p:nvPr/>
        </p:nvGrpSpPr>
        <p:grpSpPr>
          <a:xfrm>
            <a:off x="1975331" y="4509449"/>
            <a:ext cx="262462" cy="262462"/>
            <a:chOff x="2333543" y="5433340"/>
            <a:chExt cx="419100" cy="419100"/>
          </a:xfrm>
        </p:grpSpPr>
        <p:sp>
          <p:nvSpPr>
            <p:cNvPr id="60" name="Oval 59">
              <a:hlinkClick r:id="rId12"/>
            </p:cNvPr>
            <p:cNvSpPr/>
            <p:nvPr/>
          </p:nvSpPr>
          <p:spPr>
            <a:xfrm>
              <a:off x="2333543" y="5433340"/>
              <a:ext cx="419100" cy="419100"/>
            </a:xfrm>
            <a:prstGeom prst="ellipse">
              <a:avLst/>
            </a:prstGeom>
            <a:solidFill>
              <a:schemeClr val="bg1"/>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en-US" sz="1050" dirty="0">
                <a:solidFill>
                  <a:srgbClr val="FFFFFF"/>
                </a:solidFill>
                <a:latin typeface="Arial"/>
              </a:endParaRPr>
            </a:p>
          </p:txBody>
        </p:sp>
        <p:grpSp>
          <p:nvGrpSpPr>
            <p:cNvPr id="61" name="Group 60"/>
            <p:cNvGrpSpPr/>
            <p:nvPr/>
          </p:nvGrpSpPr>
          <p:grpSpPr>
            <a:xfrm>
              <a:off x="2448603" y="5513121"/>
              <a:ext cx="188980" cy="259539"/>
              <a:chOff x="9563947" y="2690994"/>
              <a:chExt cx="1216025" cy="1670050"/>
            </a:xfrm>
            <a:solidFill>
              <a:schemeClr val="bg2"/>
            </a:solidFill>
          </p:grpSpPr>
          <p:sp>
            <p:nvSpPr>
              <p:cNvPr id="62" name="Freeform 17"/>
              <p:cNvSpPr>
                <a:spLocks/>
              </p:cNvSpPr>
              <p:nvPr/>
            </p:nvSpPr>
            <p:spPr bwMode="auto">
              <a:xfrm>
                <a:off x="9675072" y="2690994"/>
                <a:ext cx="684212" cy="646113"/>
              </a:xfrm>
              <a:custGeom>
                <a:avLst/>
                <a:gdLst>
                  <a:gd name="T0" fmla="*/ 946 w 1724"/>
                  <a:gd name="T1" fmla="*/ 3 h 1221"/>
                  <a:gd name="T2" fmla="*/ 1105 w 1724"/>
                  <a:gd name="T3" fmla="*/ 27 h 1221"/>
                  <a:gd name="T4" fmla="*/ 1253 w 1724"/>
                  <a:gd name="T5" fmla="*/ 71 h 1221"/>
                  <a:gd name="T6" fmla="*/ 1384 w 1724"/>
                  <a:gd name="T7" fmla="*/ 135 h 1221"/>
                  <a:gd name="T8" fmla="*/ 1499 w 1724"/>
                  <a:gd name="T9" fmla="*/ 215 h 1221"/>
                  <a:gd name="T10" fmla="*/ 1593 w 1724"/>
                  <a:gd name="T11" fmla="*/ 311 h 1221"/>
                  <a:gd name="T12" fmla="*/ 1664 w 1724"/>
                  <a:gd name="T13" fmla="*/ 418 h 1221"/>
                  <a:gd name="T14" fmla="*/ 1708 w 1724"/>
                  <a:gd name="T15" fmla="*/ 536 h 1221"/>
                  <a:gd name="T16" fmla="*/ 1724 w 1724"/>
                  <a:gd name="T17" fmla="*/ 661 h 1221"/>
                  <a:gd name="T18" fmla="*/ 1711 w 1724"/>
                  <a:gd name="T19" fmla="*/ 780 h 1221"/>
                  <a:gd name="T20" fmla="*/ 1673 w 1724"/>
                  <a:gd name="T21" fmla="*/ 894 h 1221"/>
                  <a:gd name="T22" fmla="*/ 1608 w 1724"/>
                  <a:gd name="T23" fmla="*/ 999 h 1221"/>
                  <a:gd name="T24" fmla="*/ 1528 w 1724"/>
                  <a:gd name="T25" fmla="*/ 1041 h 1221"/>
                  <a:gd name="T26" fmla="*/ 1458 w 1724"/>
                  <a:gd name="T27" fmla="*/ 1029 h 1221"/>
                  <a:gd name="T28" fmla="*/ 1458 w 1724"/>
                  <a:gd name="T29" fmla="*/ 992 h 1221"/>
                  <a:gd name="T30" fmla="*/ 1520 w 1724"/>
                  <a:gd name="T31" fmla="*/ 910 h 1221"/>
                  <a:gd name="T32" fmla="*/ 1566 w 1724"/>
                  <a:gd name="T33" fmla="*/ 819 h 1221"/>
                  <a:gd name="T34" fmla="*/ 1589 w 1724"/>
                  <a:gd name="T35" fmla="*/ 721 h 1221"/>
                  <a:gd name="T36" fmla="*/ 1588 w 1724"/>
                  <a:gd name="T37" fmla="*/ 615 h 1221"/>
                  <a:gd name="T38" fmla="*/ 1559 w 1724"/>
                  <a:gd name="T39" fmla="*/ 507 h 1221"/>
                  <a:gd name="T40" fmla="*/ 1503 w 1724"/>
                  <a:gd name="T41" fmla="*/ 407 h 1221"/>
                  <a:gd name="T42" fmla="*/ 1424 w 1724"/>
                  <a:gd name="T43" fmla="*/ 318 h 1221"/>
                  <a:gd name="T44" fmla="*/ 1324 w 1724"/>
                  <a:gd name="T45" fmla="*/ 241 h 1221"/>
                  <a:gd name="T46" fmla="*/ 1208 w 1724"/>
                  <a:gd name="T47" fmla="*/ 180 h 1221"/>
                  <a:gd name="T48" fmla="*/ 1078 w 1724"/>
                  <a:gd name="T49" fmla="*/ 137 h 1221"/>
                  <a:gd name="T50" fmla="*/ 937 w 1724"/>
                  <a:gd name="T51" fmla="*/ 115 h 1221"/>
                  <a:gd name="T52" fmla="*/ 789 w 1724"/>
                  <a:gd name="T53" fmla="*/ 115 h 1221"/>
                  <a:gd name="T54" fmla="*/ 648 w 1724"/>
                  <a:gd name="T55" fmla="*/ 137 h 1221"/>
                  <a:gd name="T56" fmla="*/ 517 w 1724"/>
                  <a:gd name="T57" fmla="*/ 180 h 1221"/>
                  <a:gd name="T58" fmla="*/ 401 w 1724"/>
                  <a:gd name="T59" fmla="*/ 241 h 1221"/>
                  <a:gd name="T60" fmla="*/ 302 w 1724"/>
                  <a:gd name="T61" fmla="*/ 318 h 1221"/>
                  <a:gd name="T62" fmla="*/ 222 w 1724"/>
                  <a:gd name="T63" fmla="*/ 407 h 1221"/>
                  <a:gd name="T64" fmla="*/ 166 w 1724"/>
                  <a:gd name="T65" fmla="*/ 507 h 1221"/>
                  <a:gd name="T66" fmla="*/ 138 w 1724"/>
                  <a:gd name="T67" fmla="*/ 615 h 1221"/>
                  <a:gd name="T68" fmla="*/ 138 w 1724"/>
                  <a:gd name="T69" fmla="*/ 728 h 1221"/>
                  <a:gd name="T70" fmla="*/ 168 w 1724"/>
                  <a:gd name="T71" fmla="*/ 837 h 1221"/>
                  <a:gd name="T72" fmla="*/ 222 w 1724"/>
                  <a:gd name="T73" fmla="*/ 936 h 1221"/>
                  <a:gd name="T74" fmla="*/ 301 w 1724"/>
                  <a:gd name="T75" fmla="*/ 1024 h 1221"/>
                  <a:gd name="T76" fmla="*/ 399 w 1724"/>
                  <a:gd name="T77" fmla="*/ 1099 h 1221"/>
                  <a:gd name="T78" fmla="*/ 336 w 1724"/>
                  <a:gd name="T79" fmla="*/ 1186 h 1221"/>
                  <a:gd name="T80" fmla="*/ 222 w 1724"/>
                  <a:gd name="T81" fmla="*/ 1104 h 1221"/>
                  <a:gd name="T82" fmla="*/ 130 w 1724"/>
                  <a:gd name="T83" fmla="*/ 1009 h 1221"/>
                  <a:gd name="T84" fmla="*/ 60 w 1724"/>
                  <a:gd name="T85" fmla="*/ 903 h 1221"/>
                  <a:gd name="T86" fmla="*/ 16 w 1724"/>
                  <a:gd name="T87" fmla="*/ 785 h 1221"/>
                  <a:gd name="T88" fmla="*/ 0 w 1724"/>
                  <a:gd name="T89" fmla="*/ 661 h 1221"/>
                  <a:gd name="T90" fmla="*/ 16 w 1724"/>
                  <a:gd name="T91" fmla="*/ 536 h 1221"/>
                  <a:gd name="T92" fmla="*/ 60 w 1724"/>
                  <a:gd name="T93" fmla="*/ 418 h 1221"/>
                  <a:gd name="T94" fmla="*/ 132 w 1724"/>
                  <a:gd name="T95" fmla="*/ 311 h 1221"/>
                  <a:gd name="T96" fmla="*/ 226 w 1724"/>
                  <a:gd name="T97" fmla="*/ 215 h 1221"/>
                  <a:gd name="T98" fmla="*/ 341 w 1724"/>
                  <a:gd name="T99" fmla="*/ 135 h 1221"/>
                  <a:gd name="T100" fmla="*/ 473 w 1724"/>
                  <a:gd name="T101" fmla="*/ 71 h 1221"/>
                  <a:gd name="T102" fmla="*/ 621 w 1724"/>
                  <a:gd name="T103" fmla="*/ 27 h 1221"/>
                  <a:gd name="T104" fmla="*/ 780 w 1724"/>
                  <a:gd name="T105" fmla="*/ 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4" h="1221">
                    <a:moveTo>
                      <a:pt x="862" y="0"/>
                    </a:moveTo>
                    <a:lnTo>
                      <a:pt x="946" y="3"/>
                    </a:lnTo>
                    <a:lnTo>
                      <a:pt x="1027" y="12"/>
                    </a:lnTo>
                    <a:lnTo>
                      <a:pt x="1105" y="27"/>
                    </a:lnTo>
                    <a:lnTo>
                      <a:pt x="1181" y="46"/>
                    </a:lnTo>
                    <a:lnTo>
                      <a:pt x="1253" y="71"/>
                    </a:lnTo>
                    <a:lnTo>
                      <a:pt x="1320" y="101"/>
                    </a:lnTo>
                    <a:lnTo>
                      <a:pt x="1384" y="135"/>
                    </a:lnTo>
                    <a:lnTo>
                      <a:pt x="1445" y="173"/>
                    </a:lnTo>
                    <a:lnTo>
                      <a:pt x="1499" y="215"/>
                    </a:lnTo>
                    <a:lnTo>
                      <a:pt x="1549" y="262"/>
                    </a:lnTo>
                    <a:lnTo>
                      <a:pt x="1593" y="311"/>
                    </a:lnTo>
                    <a:lnTo>
                      <a:pt x="1633" y="363"/>
                    </a:lnTo>
                    <a:lnTo>
                      <a:pt x="1664" y="418"/>
                    </a:lnTo>
                    <a:lnTo>
                      <a:pt x="1690" y="476"/>
                    </a:lnTo>
                    <a:lnTo>
                      <a:pt x="1708" y="536"/>
                    </a:lnTo>
                    <a:lnTo>
                      <a:pt x="1720" y="598"/>
                    </a:lnTo>
                    <a:lnTo>
                      <a:pt x="1724" y="661"/>
                    </a:lnTo>
                    <a:lnTo>
                      <a:pt x="1721" y="722"/>
                    </a:lnTo>
                    <a:lnTo>
                      <a:pt x="1711" y="780"/>
                    </a:lnTo>
                    <a:lnTo>
                      <a:pt x="1695" y="839"/>
                    </a:lnTo>
                    <a:lnTo>
                      <a:pt x="1673" y="894"/>
                    </a:lnTo>
                    <a:lnTo>
                      <a:pt x="1643" y="948"/>
                    </a:lnTo>
                    <a:lnTo>
                      <a:pt x="1608" y="999"/>
                    </a:lnTo>
                    <a:lnTo>
                      <a:pt x="1566" y="1048"/>
                    </a:lnTo>
                    <a:lnTo>
                      <a:pt x="1528" y="1041"/>
                    </a:lnTo>
                    <a:lnTo>
                      <a:pt x="1493" y="1034"/>
                    </a:lnTo>
                    <a:lnTo>
                      <a:pt x="1458" y="1029"/>
                    </a:lnTo>
                    <a:lnTo>
                      <a:pt x="1420" y="1028"/>
                    </a:lnTo>
                    <a:lnTo>
                      <a:pt x="1458" y="992"/>
                    </a:lnTo>
                    <a:lnTo>
                      <a:pt x="1492" y="952"/>
                    </a:lnTo>
                    <a:lnTo>
                      <a:pt x="1520" y="910"/>
                    </a:lnTo>
                    <a:lnTo>
                      <a:pt x="1545" y="865"/>
                    </a:lnTo>
                    <a:lnTo>
                      <a:pt x="1566" y="819"/>
                    </a:lnTo>
                    <a:lnTo>
                      <a:pt x="1580" y="770"/>
                    </a:lnTo>
                    <a:lnTo>
                      <a:pt x="1589" y="721"/>
                    </a:lnTo>
                    <a:lnTo>
                      <a:pt x="1592" y="672"/>
                    </a:lnTo>
                    <a:lnTo>
                      <a:pt x="1588" y="615"/>
                    </a:lnTo>
                    <a:lnTo>
                      <a:pt x="1578" y="560"/>
                    </a:lnTo>
                    <a:lnTo>
                      <a:pt x="1559" y="507"/>
                    </a:lnTo>
                    <a:lnTo>
                      <a:pt x="1535" y="456"/>
                    </a:lnTo>
                    <a:lnTo>
                      <a:pt x="1503" y="407"/>
                    </a:lnTo>
                    <a:lnTo>
                      <a:pt x="1467" y="361"/>
                    </a:lnTo>
                    <a:lnTo>
                      <a:pt x="1424" y="318"/>
                    </a:lnTo>
                    <a:lnTo>
                      <a:pt x="1377" y="278"/>
                    </a:lnTo>
                    <a:lnTo>
                      <a:pt x="1324" y="241"/>
                    </a:lnTo>
                    <a:lnTo>
                      <a:pt x="1268" y="208"/>
                    </a:lnTo>
                    <a:lnTo>
                      <a:pt x="1208" y="180"/>
                    </a:lnTo>
                    <a:lnTo>
                      <a:pt x="1144" y="156"/>
                    </a:lnTo>
                    <a:lnTo>
                      <a:pt x="1078" y="137"/>
                    </a:lnTo>
                    <a:lnTo>
                      <a:pt x="1008" y="123"/>
                    </a:lnTo>
                    <a:lnTo>
                      <a:pt x="937" y="115"/>
                    </a:lnTo>
                    <a:lnTo>
                      <a:pt x="862" y="112"/>
                    </a:lnTo>
                    <a:lnTo>
                      <a:pt x="789" y="115"/>
                    </a:lnTo>
                    <a:lnTo>
                      <a:pt x="717" y="123"/>
                    </a:lnTo>
                    <a:lnTo>
                      <a:pt x="648" y="137"/>
                    </a:lnTo>
                    <a:lnTo>
                      <a:pt x="581" y="156"/>
                    </a:lnTo>
                    <a:lnTo>
                      <a:pt x="517" y="180"/>
                    </a:lnTo>
                    <a:lnTo>
                      <a:pt x="457" y="208"/>
                    </a:lnTo>
                    <a:lnTo>
                      <a:pt x="401" y="241"/>
                    </a:lnTo>
                    <a:lnTo>
                      <a:pt x="349" y="278"/>
                    </a:lnTo>
                    <a:lnTo>
                      <a:pt x="302" y="318"/>
                    </a:lnTo>
                    <a:lnTo>
                      <a:pt x="259" y="361"/>
                    </a:lnTo>
                    <a:lnTo>
                      <a:pt x="222" y="407"/>
                    </a:lnTo>
                    <a:lnTo>
                      <a:pt x="191" y="456"/>
                    </a:lnTo>
                    <a:lnTo>
                      <a:pt x="166" y="507"/>
                    </a:lnTo>
                    <a:lnTo>
                      <a:pt x="149" y="560"/>
                    </a:lnTo>
                    <a:lnTo>
                      <a:pt x="138" y="615"/>
                    </a:lnTo>
                    <a:lnTo>
                      <a:pt x="134" y="672"/>
                    </a:lnTo>
                    <a:lnTo>
                      <a:pt x="138" y="728"/>
                    </a:lnTo>
                    <a:lnTo>
                      <a:pt x="149" y="783"/>
                    </a:lnTo>
                    <a:lnTo>
                      <a:pt x="168" y="837"/>
                    </a:lnTo>
                    <a:lnTo>
                      <a:pt x="192" y="888"/>
                    </a:lnTo>
                    <a:lnTo>
                      <a:pt x="222" y="936"/>
                    </a:lnTo>
                    <a:lnTo>
                      <a:pt x="259" y="982"/>
                    </a:lnTo>
                    <a:lnTo>
                      <a:pt x="301" y="1024"/>
                    </a:lnTo>
                    <a:lnTo>
                      <a:pt x="348" y="1063"/>
                    </a:lnTo>
                    <a:lnTo>
                      <a:pt x="399" y="1099"/>
                    </a:lnTo>
                    <a:lnTo>
                      <a:pt x="399" y="1221"/>
                    </a:lnTo>
                    <a:lnTo>
                      <a:pt x="336" y="1186"/>
                    </a:lnTo>
                    <a:lnTo>
                      <a:pt x="277" y="1147"/>
                    </a:lnTo>
                    <a:lnTo>
                      <a:pt x="222" y="1104"/>
                    </a:lnTo>
                    <a:lnTo>
                      <a:pt x="174" y="1058"/>
                    </a:lnTo>
                    <a:lnTo>
                      <a:pt x="130" y="1009"/>
                    </a:lnTo>
                    <a:lnTo>
                      <a:pt x="92" y="957"/>
                    </a:lnTo>
                    <a:lnTo>
                      <a:pt x="60" y="903"/>
                    </a:lnTo>
                    <a:lnTo>
                      <a:pt x="34" y="846"/>
                    </a:lnTo>
                    <a:lnTo>
                      <a:pt x="16" y="785"/>
                    </a:lnTo>
                    <a:lnTo>
                      <a:pt x="4" y="724"/>
                    </a:lnTo>
                    <a:lnTo>
                      <a:pt x="0" y="661"/>
                    </a:lnTo>
                    <a:lnTo>
                      <a:pt x="4" y="598"/>
                    </a:lnTo>
                    <a:lnTo>
                      <a:pt x="16" y="536"/>
                    </a:lnTo>
                    <a:lnTo>
                      <a:pt x="36" y="476"/>
                    </a:lnTo>
                    <a:lnTo>
                      <a:pt x="60" y="418"/>
                    </a:lnTo>
                    <a:lnTo>
                      <a:pt x="93" y="363"/>
                    </a:lnTo>
                    <a:lnTo>
                      <a:pt x="132" y="311"/>
                    </a:lnTo>
                    <a:lnTo>
                      <a:pt x="177" y="262"/>
                    </a:lnTo>
                    <a:lnTo>
                      <a:pt x="226" y="215"/>
                    </a:lnTo>
                    <a:lnTo>
                      <a:pt x="281" y="173"/>
                    </a:lnTo>
                    <a:lnTo>
                      <a:pt x="341" y="135"/>
                    </a:lnTo>
                    <a:lnTo>
                      <a:pt x="405" y="101"/>
                    </a:lnTo>
                    <a:lnTo>
                      <a:pt x="473" y="71"/>
                    </a:lnTo>
                    <a:lnTo>
                      <a:pt x="545" y="46"/>
                    </a:lnTo>
                    <a:lnTo>
                      <a:pt x="621" y="27"/>
                    </a:lnTo>
                    <a:lnTo>
                      <a:pt x="699" y="12"/>
                    </a:lnTo>
                    <a:lnTo>
                      <a:pt x="780" y="3"/>
                    </a:lnTo>
                    <a:lnTo>
                      <a:pt x="862"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63" name="Freeform 18"/>
              <p:cNvSpPr>
                <a:spLocks/>
              </p:cNvSpPr>
              <p:nvPr/>
            </p:nvSpPr>
            <p:spPr bwMode="auto">
              <a:xfrm>
                <a:off x="9779847" y="2798944"/>
                <a:ext cx="473075" cy="393700"/>
              </a:xfrm>
              <a:custGeom>
                <a:avLst/>
                <a:gdLst>
                  <a:gd name="T0" fmla="*/ 666 w 1192"/>
                  <a:gd name="T1" fmla="*/ 3 h 743"/>
                  <a:gd name="T2" fmla="*/ 798 w 1192"/>
                  <a:gd name="T3" fmla="*/ 26 h 743"/>
                  <a:gd name="T4" fmla="*/ 916 w 1192"/>
                  <a:gd name="T5" fmla="*/ 71 h 743"/>
                  <a:gd name="T6" fmla="*/ 1018 w 1192"/>
                  <a:gd name="T7" fmla="*/ 134 h 743"/>
                  <a:gd name="T8" fmla="*/ 1100 w 1192"/>
                  <a:gd name="T9" fmla="*/ 212 h 743"/>
                  <a:gd name="T10" fmla="*/ 1158 w 1192"/>
                  <a:gd name="T11" fmla="*/ 303 h 743"/>
                  <a:gd name="T12" fmla="*/ 1188 w 1192"/>
                  <a:gd name="T13" fmla="*/ 404 h 743"/>
                  <a:gd name="T14" fmla="*/ 1189 w 1192"/>
                  <a:gd name="T15" fmla="*/ 504 h 743"/>
                  <a:gd name="T16" fmla="*/ 1166 w 1192"/>
                  <a:gd name="T17" fmla="*/ 594 h 743"/>
                  <a:gd name="T18" fmla="*/ 1121 w 1192"/>
                  <a:gd name="T19" fmla="*/ 675 h 743"/>
                  <a:gd name="T20" fmla="*/ 1060 w 1192"/>
                  <a:gd name="T21" fmla="*/ 743 h 743"/>
                  <a:gd name="T22" fmla="*/ 1056 w 1192"/>
                  <a:gd name="T23" fmla="*/ 413 h 743"/>
                  <a:gd name="T24" fmla="*/ 1027 w 1192"/>
                  <a:gd name="T25" fmla="*/ 330 h 743"/>
                  <a:gd name="T26" fmla="*/ 975 w 1192"/>
                  <a:gd name="T27" fmla="*/ 256 h 743"/>
                  <a:gd name="T28" fmla="*/ 902 w 1192"/>
                  <a:gd name="T29" fmla="*/ 193 h 743"/>
                  <a:gd name="T30" fmla="*/ 812 w 1192"/>
                  <a:gd name="T31" fmla="*/ 144 h 743"/>
                  <a:gd name="T32" fmla="*/ 709 w 1192"/>
                  <a:gd name="T33" fmla="*/ 113 h 743"/>
                  <a:gd name="T34" fmla="*/ 595 w 1192"/>
                  <a:gd name="T35" fmla="*/ 102 h 743"/>
                  <a:gd name="T36" fmla="*/ 483 w 1192"/>
                  <a:gd name="T37" fmla="*/ 113 h 743"/>
                  <a:gd name="T38" fmla="*/ 380 w 1192"/>
                  <a:gd name="T39" fmla="*/ 144 h 743"/>
                  <a:gd name="T40" fmla="*/ 290 w 1192"/>
                  <a:gd name="T41" fmla="*/ 193 h 743"/>
                  <a:gd name="T42" fmla="*/ 215 w 1192"/>
                  <a:gd name="T43" fmla="*/ 256 h 743"/>
                  <a:gd name="T44" fmla="*/ 163 w 1192"/>
                  <a:gd name="T45" fmla="*/ 330 h 743"/>
                  <a:gd name="T46" fmla="*/ 136 w 1192"/>
                  <a:gd name="T47" fmla="*/ 413 h 743"/>
                  <a:gd name="T48" fmla="*/ 132 w 1192"/>
                  <a:gd name="T49" fmla="*/ 743 h 743"/>
                  <a:gd name="T50" fmla="*/ 70 w 1192"/>
                  <a:gd name="T51" fmla="*/ 675 h 743"/>
                  <a:gd name="T52" fmla="*/ 26 w 1192"/>
                  <a:gd name="T53" fmla="*/ 594 h 743"/>
                  <a:gd name="T54" fmla="*/ 2 w 1192"/>
                  <a:gd name="T55" fmla="*/ 504 h 743"/>
                  <a:gd name="T56" fmla="*/ 4 w 1192"/>
                  <a:gd name="T57" fmla="*/ 404 h 743"/>
                  <a:gd name="T58" fmla="*/ 34 w 1192"/>
                  <a:gd name="T59" fmla="*/ 303 h 743"/>
                  <a:gd name="T60" fmla="*/ 91 w 1192"/>
                  <a:gd name="T61" fmla="*/ 212 h 743"/>
                  <a:gd name="T62" fmla="*/ 173 w 1192"/>
                  <a:gd name="T63" fmla="*/ 134 h 743"/>
                  <a:gd name="T64" fmla="*/ 275 w 1192"/>
                  <a:gd name="T65" fmla="*/ 71 h 743"/>
                  <a:gd name="T66" fmla="*/ 394 w 1192"/>
                  <a:gd name="T67" fmla="*/ 26 h 743"/>
                  <a:gd name="T68" fmla="*/ 526 w 1192"/>
                  <a:gd name="T69" fmla="*/ 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2" h="743">
                    <a:moveTo>
                      <a:pt x="595" y="0"/>
                    </a:moveTo>
                    <a:lnTo>
                      <a:pt x="666" y="3"/>
                    </a:lnTo>
                    <a:lnTo>
                      <a:pt x="734" y="12"/>
                    </a:lnTo>
                    <a:lnTo>
                      <a:pt x="798" y="26"/>
                    </a:lnTo>
                    <a:lnTo>
                      <a:pt x="859" y="47"/>
                    </a:lnTo>
                    <a:lnTo>
                      <a:pt x="916" y="71"/>
                    </a:lnTo>
                    <a:lnTo>
                      <a:pt x="970" y="100"/>
                    </a:lnTo>
                    <a:lnTo>
                      <a:pt x="1018" y="134"/>
                    </a:lnTo>
                    <a:lnTo>
                      <a:pt x="1061" y="171"/>
                    </a:lnTo>
                    <a:lnTo>
                      <a:pt x="1100" y="212"/>
                    </a:lnTo>
                    <a:lnTo>
                      <a:pt x="1132" y="256"/>
                    </a:lnTo>
                    <a:lnTo>
                      <a:pt x="1158" y="303"/>
                    </a:lnTo>
                    <a:lnTo>
                      <a:pt x="1176" y="352"/>
                    </a:lnTo>
                    <a:lnTo>
                      <a:pt x="1188" y="404"/>
                    </a:lnTo>
                    <a:lnTo>
                      <a:pt x="1192" y="457"/>
                    </a:lnTo>
                    <a:lnTo>
                      <a:pt x="1189" y="504"/>
                    </a:lnTo>
                    <a:lnTo>
                      <a:pt x="1180" y="550"/>
                    </a:lnTo>
                    <a:lnTo>
                      <a:pt x="1166" y="594"/>
                    </a:lnTo>
                    <a:lnTo>
                      <a:pt x="1145" y="636"/>
                    </a:lnTo>
                    <a:lnTo>
                      <a:pt x="1121" y="675"/>
                    </a:lnTo>
                    <a:lnTo>
                      <a:pt x="1093" y="710"/>
                    </a:lnTo>
                    <a:lnTo>
                      <a:pt x="1060" y="743"/>
                    </a:lnTo>
                    <a:lnTo>
                      <a:pt x="1060" y="457"/>
                    </a:lnTo>
                    <a:lnTo>
                      <a:pt x="1056" y="413"/>
                    </a:lnTo>
                    <a:lnTo>
                      <a:pt x="1046" y="371"/>
                    </a:lnTo>
                    <a:lnTo>
                      <a:pt x="1027" y="330"/>
                    </a:lnTo>
                    <a:lnTo>
                      <a:pt x="1004" y="292"/>
                    </a:lnTo>
                    <a:lnTo>
                      <a:pt x="975" y="256"/>
                    </a:lnTo>
                    <a:lnTo>
                      <a:pt x="941" y="223"/>
                    </a:lnTo>
                    <a:lnTo>
                      <a:pt x="902" y="193"/>
                    </a:lnTo>
                    <a:lnTo>
                      <a:pt x="859" y="166"/>
                    </a:lnTo>
                    <a:lnTo>
                      <a:pt x="812" y="144"/>
                    </a:lnTo>
                    <a:lnTo>
                      <a:pt x="761" y="126"/>
                    </a:lnTo>
                    <a:lnTo>
                      <a:pt x="709" y="113"/>
                    </a:lnTo>
                    <a:lnTo>
                      <a:pt x="653" y="105"/>
                    </a:lnTo>
                    <a:lnTo>
                      <a:pt x="595" y="102"/>
                    </a:lnTo>
                    <a:lnTo>
                      <a:pt x="538" y="105"/>
                    </a:lnTo>
                    <a:lnTo>
                      <a:pt x="483" y="113"/>
                    </a:lnTo>
                    <a:lnTo>
                      <a:pt x="429" y="126"/>
                    </a:lnTo>
                    <a:lnTo>
                      <a:pt x="380" y="144"/>
                    </a:lnTo>
                    <a:lnTo>
                      <a:pt x="333" y="166"/>
                    </a:lnTo>
                    <a:lnTo>
                      <a:pt x="290" y="193"/>
                    </a:lnTo>
                    <a:lnTo>
                      <a:pt x="250" y="223"/>
                    </a:lnTo>
                    <a:lnTo>
                      <a:pt x="215" y="256"/>
                    </a:lnTo>
                    <a:lnTo>
                      <a:pt x="186" y="292"/>
                    </a:lnTo>
                    <a:lnTo>
                      <a:pt x="163" y="330"/>
                    </a:lnTo>
                    <a:lnTo>
                      <a:pt x="146" y="371"/>
                    </a:lnTo>
                    <a:lnTo>
                      <a:pt x="136" y="413"/>
                    </a:lnTo>
                    <a:lnTo>
                      <a:pt x="132" y="457"/>
                    </a:lnTo>
                    <a:lnTo>
                      <a:pt x="132" y="743"/>
                    </a:lnTo>
                    <a:lnTo>
                      <a:pt x="99" y="710"/>
                    </a:lnTo>
                    <a:lnTo>
                      <a:pt x="70" y="675"/>
                    </a:lnTo>
                    <a:lnTo>
                      <a:pt x="47" y="636"/>
                    </a:lnTo>
                    <a:lnTo>
                      <a:pt x="26" y="594"/>
                    </a:lnTo>
                    <a:lnTo>
                      <a:pt x="12" y="550"/>
                    </a:lnTo>
                    <a:lnTo>
                      <a:pt x="2" y="504"/>
                    </a:lnTo>
                    <a:lnTo>
                      <a:pt x="0" y="457"/>
                    </a:lnTo>
                    <a:lnTo>
                      <a:pt x="4" y="404"/>
                    </a:lnTo>
                    <a:lnTo>
                      <a:pt x="15" y="352"/>
                    </a:lnTo>
                    <a:lnTo>
                      <a:pt x="34" y="303"/>
                    </a:lnTo>
                    <a:lnTo>
                      <a:pt x="60" y="256"/>
                    </a:lnTo>
                    <a:lnTo>
                      <a:pt x="91" y="212"/>
                    </a:lnTo>
                    <a:lnTo>
                      <a:pt x="130" y="171"/>
                    </a:lnTo>
                    <a:lnTo>
                      <a:pt x="173" y="134"/>
                    </a:lnTo>
                    <a:lnTo>
                      <a:pt x="222" y="100"/>
                    </a:lnTo>
                    <a:lnTo>
                      <a:pt x="275" y="71"/>
                    </a:lnTo>
                    <a:lnTo>
                      <a:pt x="333" y="47"/>
                    </a:lnTo>
                    <a:lnTo>
                      <a:pt x="394" y="26"/>
                    </a:lnTo>
                    <a:lnTo>
                      <a:pt x="458" y="12"/>
                    </a:lnTo>
                    <a:lnTo>
                      <a:pt x="526" y="3"/>
                    </a:lnTo>
                    <a:lnTo>
                      <a:pt x="595"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64" name="Freeform 19"/>
              <p:cNvSpPr>
                <a:spLocks noEditPoints="1"/>
              </p:cNvSpPr>
              <p:nvPr/>
            </p:nvSpPr>
            <p:spPr bwMode="auto">
              <a:xfrm>
                <a:off x="9563947" y="2906894"/>
                <a:ext cx="1216025" cy="1454150"/>
              </a:xfrm>
              <a:custGeom>
                <a:avLst/>
                <a:gdLst>
                  <a:gd name="T0" fmla="*/ 1003 w 3064"/>
                  <a:gd name="T1" fmla="*/ 148 h 2747"/>
                  <a:gd name="T2" fmla="*/ 943 w 3064"/>
                  <a:gd name="T3" fmla="*/ 1404 h 2747"/>
                  <a:gd name="T4" fmla="*/ 723 w 3064"/>
                  <a:gd name="T5" fmla="*/ 1238 h 2747"/>
                  <a:gd name="T6" fmla="*/ 503 w 3064"/>
                  <a:gd name="T7" fmla="*/ 1100 h 2747"/>
                  <a:gd name="T8" fmla="*/ 306 w 3064"/>
                  <a:gd name="T9" fmla="*/ 1025 h 2747"/>
                  <a:gd name="T10" fmla="*/ 161 w 3064"/>
                  <a:gd name="T11" fmla="*/ 1049 h 2747"/>
                  <a:gd name="T12" fmla="*/ 137 w 3064"/>
                  <a:gd name="T13" fmla="*/ 1157 h 2747"/>
                  <a:gd name="T14" fmla="*/ 247 w 3064"/>
                  <a:gd name="T15" fmla="*/ 1336 h 2747"/>
                  <a:gd name="T16" fmla="*/ 466 w 3064"/>
                  <a:gd name="T17" fmla="*/ 1602 h 2747"/>
                  <a:gd name="T18" fmla="*/ 766 w 3064"/>
                  <a:gd name="T19" fmla="*/ 1962 h 2747"/>
                  <a:gd name="T20" fmla="*/ 1035 w 3064"/>
                  <a:gd name="T21" fmla="*/ 2284 h 2747"/>
                  <a:gd name="T22" fmla="*/ 1291 w 3064"/>
                  <a:gd name="T23" fmla="*/ 2485 h 2747"/>
                  <a:gd name="T24" fmla="*/ 1615 w 3064"/>
                  <a:gd name="T25" fmla="*/ 2612 h 2747"/>
                  <a:gd name="T26" fmla="*/ 2023 w 3064"/>
                  <a:gd name="T27" fmla="*/ 2643 h 2747"/>
                  <a:gd name="T28" fmla="*/ 2413 w 3064"/>
                  <a:gd name="T29" fmla="*/ 2546 h 2747"/>
                  <a:gd name="T30" fmla="*/ 2718 w 3064"/>
                  <a:gd name="T31" fmla="*/ 2342 h 2747"/>
                  <a:gd name="T32" fmla="*/ 2899 w 3064"/>
                  <a:gd name="T33" fmla="*/ 2067 h 2747"/>
                  <a:gd name="T34" fmla="*/ 2927 w 3064"/>
                  <a:gd name="T35" fmla="*/ 1242 h 2747"/>
                  <a:gd name="T36" fmla="*/ 2809 w 3064"/>
                  <a:gd name="T37" fmla="*/ 1132 h 2747"/>
                  <a:gd name="T38" fmla="*/ 2623 w 3064"/>
                  <a:gd name="T39" fmla="*/ 1146 h 2747"/>
                  <a:gd name="T40" fmla="*/ 2534 w 3064"/>
                  <a:gd name="T41" fmla="*/ 1272 h 2747"/>
                  <a:gd name="T42" fmla="*/ 2385 w 3064"/>
                  <a:gd name="T43" fmla="*/ 1011 h 2747"/>
                  <a:gd name="T44" fmla="*/ 2242 w 3064"/>
                  <a:gd name="T45" fmla="*/ 918 h 2747"/>
                  <a:gd name="T46" fmla="*/ 2063 w 3064"/>
                  <a:gd name="T47" fmla="*/ 962 h 2747"/>
                  <a:gd name="T48" fmla="*/ 2003 w 3064"/>
                  <a:gd name="T49" fmla="*/ 1221 h 2747"/>
                  <a:gd name="T50" fmla="*/ 1836 w 3064"/>
                  <a:gd name="T51" fmla="*/ 882 h 2747"/>
                  <a:gd name="T52" fmla="*/ 1671 w 3064"/>
                  <a:gd name="T53" fmla="*/ 814 h 2747"/>
                  <a:gd name="T54" fmla="*/ 1508 w 3064"/>
                  <a:gd name="T55" fmla="*/ 882 h 2747"/>
                  <a:gd name="T56" fmla="*/ 1341 w 3064"/>
                  <a:gd name="T57" fmla="*/ 1323 h 2747"/>
                  <a:gd name="T58" fmla="*/ 1281 w 3064"/>
                  <a:gd name="T59" fmla="*/ 148 h 2747"/>
                  <a:gd name="T60" fmla="*/ 1141 w 3064"/>
                  <a:gd name="T61" fmla="*/ 0 h 2747"/>
                  <a:gd name="T62" fmla="*/ 1361 w 3064"/>
                  <a:gd name="T63" fmla="*/ 62 h 2747"/>
                  <a:gd name="T64" fmla="*/ 1470 w 3064"/>
                  <a:gd name="T65" fmla="*/ 216 h 2747"/>
                  <a:gd name="T66" fmla="*/ 1582 w 3064"/>
                  <a:gd name="T67" fmla="*/ 722 h 2747"/>
                  <a:gd name="T68" fmla="*/ 1798 w 3064"/>
                  <a:gd name="T69" fmla="*/ 732 h 2747"/>
                  <a:gd name="T70" fmla="*/ 1957 w 3064"/>
                  <a:gd name="T71" fmla="*/ 842 h 2747"/>
                  <a:gd name="T72" fmla="*/ 2154 w 3064"/>
                  <a:gd name="T73" fmla="*/ 817 h 2747"/>
                  <a:gd name="T74" fmla="*/ 2384 w 3064"/>
                  <a:gd name="T75" fmla="*/ 854 h 2747"/>
                  <a:gd name="T76" fmla="*/ 2520 w 3064"/>
                  <a:gd name="T77" fmla="*/ 995 h 2747"/>
                  <a:gd name="T78" fmla="*/ 2644 w 3064"/>
                  <a:gd name="T79" fmla="*/ 1027 h 2747"/>
                  <a:gd name="T80" fmla="*/ 2874 w 3064"/>
                  <a:gd name="T81" fmla="*/ 1041 h 2747"/>
                  <a:gd name="T82" fmla="*/ 3034 w 3064"/>
                  <a:gd name="T83" fmla="*/ 1164 h 2747"/>
                  <a:gd name="T84" fmla="*/ 3061 w 3064"/>
                  <a:gd name="T85" fmla="*/ 1957 h 2747"/>
                  <a:gd name="T86" fmla="*/ 2926 w 3064"/>
                  <a:gd name="T87" fmla="*/ 2299 h 2747"/>
                  <a:gd name="T88" fmla="*/ 2632 w 3064"/>
                  <a:gd name="T89" fmla="*/ 2563 h 2747"/>
                  <a:gd name="T90" fmla="*/ 2222 w 3064"/>
                  <a:gd name="T91" fmla="*/ 2720 h 2747"/>
                  <a:gd name="T92" fmla="*/ 1787 w 3064"/>
                  <a:gd name="T93" fmla="*/ 2741 h 2747"/>
                  <a:gd name="T94" fmla="*/ 1422 w 3064"/>
                  <a:gd name="T95" fmla="*/ 2662 h 2747"/>
                  <a:gd name="T96" fmla="*/ 1081 w 3064"/>
                  <a:gd name="T97" fmla="*/ 2479 h 2747"/>
                  <a:gd name="T98" fmla="*/ 783 w 3064"/>
                  <a:gd name="T99" fmla="*/ 2177 h 2747"/>
                  <a:gd name="T100" fmla="*/ 521 w 3064"/>
                  <a:gd name="T101" fmla="*/ 1841 h 2747"/>
                  <a:gd name="T102" fmla="*/ 272 w 3064"/>
                  <a:gd name="T103" fmla="*/ 1554 h 2747"/>
                  <a:gd name="T104" fmla="*/ 84 w 3064"/>
                  <a:gd name="T105" fmla="*/ 1314 h 2747"/>
                  <a:gd name="T106" fmla="*/ 0 w 3064"/>
                  <a:gd name="T107" fmla="*/ 1122 h 2747"/>
                  <a:gd name="T108" fmla="*/ 68 w 3064"/>
                  <a:gd name="T109" fmla="*/ 977 h 2747"/>
                  <a:gd name="T110" fmla="*/ 256 w 3064"/>
                  <a:gd name="T111" fmla="*/ 919 h 2747"/>
                  <a:gd name="T112" fmla="*/ 479 w 3064"/>
                  <a:gd name="T113" fmla="*/ 972 h 2747"/>
                  <a:gd name="T114" fmla="*/ 716 w 3064"/>
                  <a:gd name="T115" fmla="*/ 1098 h 2747"/>
                  <a:gd name="T116" fmla="*/ 824 w 3064"/>
                  <a:gd name="T117" fmla="*/ 180 h 2747"/>
                  <a:gd name="T118" fmla="*/ 960 w 3064"/>
                  <a:gd name="T119" fmla="*/ 4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2747">
                    <a:moveTo>
                      <a:pt x="1141" y="102"/>
                    </a:moveTo>
                    <a:lnTo>
                      <a:pt x="1102" y="105"/>
                    </a:lnTo>
                    <a:lnTo>
                      <a:pt x="1065" y="114"/>
                    </a:lnTo>
                    <a:lnTo>
                      <a:pt x="1031" y="129"/>
                    </a:lnTo>
                    <a:lnTo>
                      <a:pt x="1003" y="148"/>
                    </a:lnTo>
                    <a:lnTo>
                      <a:pt x="978" y="170"/>
                    </a:lnTo>
                    <a:lnTo>
                      <a:pt x="958" y="196"/>
                    </a:lnTo>
                    <a:lnTo>
                      <a:pt x="947" y="224"/>
                    </a:lnTo>
                    <a:lnTo>
                      <a:pt x="943" y="254"/>
                    </a:lnTo>
                    <a:lnTo>
                      <a:pt x="943" y="1404"/>
                    </a:lnTo>
                    <a:lnTo>
                      <a:pt x="901" y="1370"/>
                    </a:lnTo>
                    <a:lnTo>
                      <a:pt x="858" y="1336"/>
                    </a:lnTo>
                    <a:lnTo>
                      <a:pt x="813" y="1303"/>
                    </a:lnTo>
                    <a:lnTo>
                      <a:pt x="769" y="1270"/>
                    </a:lnTo>
                    <a:lnTo>
                      <a:pt x="723" y="1238"/>
                    </a:lnTo>
                    <a:lnTo>
                      <a:pt x="679" y="1207"/>
                    </a:lnTo>
                    <a:lnTo>
                      <a:pt x="633" y="1178"/>
                    </a:lnTo>
                    <a:lnTo>
                      <a:pt x="589" y="1150"/>
                    </a:lnTo>
                    <a:lnTo>
                      <a:pt x="546" y="1124"/>
                    </a:lnTo>
                    <a:lnTo>
                      <a:pt x="503" y="1100"/>
                    </a:lnTo>
                    <a:lnTo>
                      <a:pt x="460" y="1079"/>
                    </a:lnTo>
                    <a:lnTo>
                      <a:pt x="419" y="1061"/>
                    </a:lnTo>
                    <a:lnTo>
                      <a:pt x="379" y="1046"/>
                    </a:lnTo>
                    <a:lnTo>
                      <a:pt x="341" y="1034"/>
                    </a:lnTo>
                    <a:lnTo>
                      <a:pt x="306" y="1025"/>
                    </a:lnTo>
                    <a:lnTo>
                      <a:pt x="272" y="1021"/>
                    </a:lnTo>
                    <a:lnTo>
                      <a:pt x="240" y="1021"/>
                    </a:lnTo>
                    <a:lnTo>
                      <a:pt x="210" y="1025"/>
                    </a:lnTo>
                    <a:lnTo>
                      <a:pt x="184" y="1034"/>
                    </a:lnTo>
                    <a:lnTo>
                      <a:pt x="161" y="1049"/>
                    </a:lnTo>
                    <a:lnTo>
                      <a:pt x="144" y="1065"/>
                    </a:lnTo>
                    <a:lnTo>
                      <a:pt x="133" y="1084"/>
                    </a:lnTo>
                    <a:lnTo>
                      <a:pt x="129" y="1105"/>
                    </a:lnTo>
                    <a:lnTo>
                      <a:pt x="131" y="1130"/>
                    </a:lnTo>
                    <a:lnTo>
                      <a:pt x="137" y="1157"/>
                    </a:lnTo>
                    <a:lnTo>
                      <a:pt x="149" y="1186"/>
                    </a:lnTo>
                    <a:lnTo>
                      <a:pt x="167" y="1219"/>
                    </a:lnTo>
                    <a:lnTo>
                      <a:pt x="189" y="1255"/>
                    </a:lnTo>
                    <a:lnTo>
                      <a:pt x="215" y="1294"/>
                    </a:lnTo>
                    <a:lnTo>
                      <a:pt x="247" y="1336"/>
                    </a:lnTo>
                    <a:lnTo>
                      <a:pt x="283" y="1382"/>
                    </a:lnTo>
                    <a:lnTo>
                      <a:pt x="324" y="1431"/>
                    </a:lnTo>
                    <a:lnTo>
                      <a:pt x="367" y="1484"/>
                    </a:lnTo>
                    <a:lnTo>
                      <a:pt x="415" y="1541"/>
                    </a:lnTo>
                    <a:lnTo>
                      <a:pt x="466" y="1602"/>
                    </a:lnTo>
                    <a:lnTo>
                      <a:pt x="520" y="1666"/>
                    </a:lnTo>
                    <a:lnTo>
                      <a:pt x="577" y="1733"/>
                    </a:lnTo>
                    <a:lnTo>
                      <a:pt x="638" y="1805"/>
                    </a:lnTo>
                    <a:lnTo>
                      <a:pt x="701" y="1882"/>
                    </a:lnTo>
                    <a:lnTo>
                      <a:pt x="766" y="1962"/>
                    </a:lnTo>
                    <a:lnTo>
                      <a:pt x="834" y="2048"/>
                    </a:lnTo>
                    <a:lnTo>
                      <a:pt x="904" y="2137"/>
                    </a:lnTo>
                    <a:lnTo>
                      <a:pt x="947" y="2188"/>
                    </a:lnTo>
                    <a:lnTo>
                      <a:pt x="990" y="2237"/>
                    </a:lnTo>
                    <a:lnTo>
                      <a:pt x="1035" y="2284"/>
                    </a:lnTo>
                    <a:lnTo>
                      <a:pt x="1082" y="2329"/>
                    </a:lnTo>
                    <a:lnTo>
                      <a:pt x="1132" y="2372"/>
                    </a:lnTo>
                    <a:lnTo>
                      <a:pt x="1183" y="2412"/>
                    </a:lnTo>
                    <a:lnTo>
                      <a:pt x="1236" y="2450"/>
                    </a:lnTo>
                    <a:lnTo>
                      <a:pt x="1291" y="2485"/>
                    </a:lnTo>
                    <a:lnTo>
                      <a:pt x="1350" y="2517"/>
                    </a:lnTo>
                    <a:lnTo>
                      <a:pt x="1411" y="2545"/>
                    </a:lnTo>
                    <a:lnTo>
                      <a:pt x="1475" y="2571"/>
                    </a:lnTo>
                    <a:lnTo>
                      <a:pt x="1543" y="2593"/>
                    </a:lnTo>
                    <a:lnTo>
                      <a:pt x="1615" y="2612"/>
                    </a:lnTo>
                    <a:lnTo>
                      <a:pt x="1690" y="2626"/>
                    </a:lnTo>
                    <a:lnTo>
                      <a:pt x="1768" y="2637"/>
                    </a:lnTo>
                    <a:lnTo>
                      <a:pt x="1850" y="2643"/>
                    </a:lnTo>
                    <a:lnTo>
                      <a:pt x="1938" y="2646"/>
                    </a:lnTo>
                    <a:lnTo>
                      <a:pt x="2023" y="2643"/>
                    </a:lnTo>
                    <a:lnTo>
                      <a:pt x="2105" y="2634"/>
                    </a:lnTo>
                    <a:lnTo>
                      <a:pt x="2186" y="2620"/>
                    </a:lnTo>
                    <a:lnTo>
                      <a:pt x="2265" y="2600"/>
                    </a:lnTo>
                    <a:lnTo>
                      <a:pt x="2341" y="2575"/>
                    </a:lnTo>
                    <a:lnTo>
                      <a:pt x="2413" y="2546"/>
                    </a:lnTo>
                    <a:lnTo>
                      <a:pt x="2482" y="2512"/>
                    </a:lnTo>
                    <a:lnTo>
                      <a:pt x="2547" y="2475"/>
                    </a:lnTo>
                    <a:lnTo>
                      <a:pt x="2609" y="2434"/>
                    </a:lnTo>
                    <a:lnTo>
                      <a:pt x="2666" y="2390"/>
                    </a:lnTo>
                    <a:lnTo>
                      <a:pt x="2718" y="2342"/>
                    </a:lnTo>
                    <a:lnTo>
                      <a:pt x="2765" y="2292"/>
                    </a:lnTo>
                    <a:lnTo>
                      <a:pt x="2809" y="2239"/>
                    </a:lnTo>
                    <a:lnTo>
                      <a:pt x="2844" y="2183"/>
                    </a:lnTo>
                    <a:lnTo>
                      <a:pt x="2875" y="2126"/>
                    </a:lnTo>
                    <a:lnTo>
                      <a:pt x="2899" y="2067"/>
                    </a:lnTo>
                    <a:lnTo>
                      <a:pt x="2917" y="2006"/>
                    </a:lnTo>
                    <a:lnTo>
                      <a:pt x="2927" y="1944"/>
                    </a:lnTo>
                    <a:lnTo>
                      <a:pt x="2931" y="1882"/>
                    </a:lnTo>
                    <a:lnTo>
                      <a:pt x="2931" y="1272"/>
                    </a:lnTo>
                    <a:lnTo>
                      <a:pt x="2927" y="1242"/>
                    </a:lnTo>
                    <a:lnTo>
                      <a:pt x="2916" y="1214"/>
                    </a:lnTo>
                    <a:lnTo>
                      <a:pt x="2896" y="1188"/>
                    </a:lnTo>
                    <a:lnTo>
                      <a:pt x="2873" y="1165"/>
                    </a:lnTo>
                    <a:lnTo>
                      <a:pt x="2842" y="1146"/>
                    </a:lnTo>
                    <a:lnTo>
                      <a:pt x="2809" y="1132"/>
                    </a:lnTo>
                    <a:lnTo>
                      <a:pt x="2772" y="1123"/>
                    </a:lnTo>
                    <a:lnTo>
                      <a:pt x="2733" y="1119"/>
                    </a:lnTo>
                    <a:lnTo>
                      <a:pt x="2694" y="1123"/>
                    </a:lnTo>
                    <a:lnTo>
                      <a:pt x="2657" y="1132"/>
                    </a:lnTo>
                    <a:lnTo>
                      <a:pt x="2623" y="1146"/>
                    </a:lnTo>
                    <a:lnTo>
                      <a:pt x="2593" y="1165"/>
                    </a:lnTo>
                    <a:lnTo>
                      <a:pt x="2568" y="1188"/>
                    </a:lnTo>
                    <a:lnTo>
                      <a:pt x="2550" y="1214"/>
                    </a:lnTo>
                    <a:lnTo>
                      <a:pt x="2538" y="1242"/>
                    </a:lnTo>
                    <a:lnTo>
                      <a:pt x="2534" y="1272"/>
                    </a:lnTo>
                    <a:lnTo>
                      <a:pt x="2534" y="1323"/>
                    </a:lnTo>
                    <a:lnTo>
                      <a:pt x="2401" y="1323"/>
                    </a:lnTo>
                    <a:lnTo>
                      <a:pt x="2401" y="1069"/>
                    </a:lnTo>
                    <a:lnTo>
                      <a:pt x="2397" y="1039"/>
                    </a:lnTo>
                    <a:lnTo>
                      <a:pt x="2385" y="1011"/>
                    </a:lnTo>
                    <a:lnTo>
                      <a:pt x="2366" y="985"/>
                    </a:lnTo>
                    <a:lnTo>
                      <a:pt x="2341" y="962"/>
                    </a:lnTo>
                    <a:lnTo>
                      <a:pt x="2312" y="942"/>
                    </a:lnTo>
                    <a:lnTo>
                      <a:pt x="2278" y="928"/>
                    </a:lnTo>
                    <a:lnTo>
                      <a:pt x="2242" y="918"/>
                    </a:lnTo>
                    <a:lnTo>
                      <a:pt x="2203" y="915"/>
                    </a:lnTo>
                    <a:lnTo>
                      <a:pt x="2164" y="918"/>
                    </a:lnTo>
                    <a:lnTo>
                      <a:pt x="2127" y="928"/>
                    </a:lnTo>
                    <a:lnTo>
                      <a:pt x="2093" y="942"/>
                    </a:lnTo>
                    <a:lnTo>
                      <a:pt x="2063" y="962"/>
                    </a:lnTo>
                    <a:lnTo>
                      <a:pt x="2038" y="985"/>
                    </a:lnTo>
                    <a:lnTo>
                      <a:pt x="2020" y="1011"/>
                    </a:lnTo>
                    <a:lnTo>
                      <a:pt x="2007" y="1039"/>
                    </a:lnTo>
                    <a:lnTo>
                      <a:pt x="2003" y="1069"/>
                    </a:lnTo>
                    <a:lnTo>
                      <a:pt x="2003" y="1221"/>
                    </a:lnTo>
                    <a:lnTo>
                      <a:pt x="1871" y="1221"/>
                    </a:lnTo>
                    <a:lnTo>
                      <a:pt x="1871" y="967"/>
                    </a:lnTo>
                    <a:lnTo>
                      <a:pt x="1867" y="936"/>
                    </a:lnTo>
                    <a:lnTo>
                      <a:pt x="1855" y="908"/>
                    </a:lnTo>
                    <a:lnTo>
                      <a:pt x="1836" y="882"/>
                    </a:lnTo>
                    <a:lnTo>
                      <a:pt x="1811" y="860"/>
                    </a:lnTo>
                    <a:lnTo>
                      <a:pt x="1781" y="841"/>
                    </a:lnTo>
                    <a:lnTo>
                      <a:pt x="1748" y="826"/>
                    </a:lnTo>
                    <a:lnTo>
                      <a:pt x="1710" y="817"/>
                    </a:lnTo>
                    <a:lnTo>
                      <a:pt x="1671" y="814"/>
                    </a:lnTo>
                    <a:lnTo>
                      <a:pt x="1633" y="817"/>
                    </a:lnTo>
                    <a:lnTo>
                      <a:pt x="1597" y="826"/>
                    </a:lnTo>
                    <a:lnTo>
                      <a:pt x="1563" y="841"/>
                    </a:lnTo>
                    <a:lnTo>
                      <a:pt x="1533" y="860"/>
                    </a:lnTo>
                    <a:lnTo>
                      <a:pt x="1508" y="882"/>
                    </a:lnTo>
                    <a:lnTo>
                      <a:pt x="1490" y="908"/>
                    </a:lnTo>
                    <a:lnTo>
                      <a:pt x="1477" y="936"/>
                    </a:lnTo>
                    <a:lnTo>
                      <a:pt x="1473" y="967"/>
                    </a:lnTo>
                    <a:lnTo>
                      <a:pt x="1473" y="1323"/>
                    </a:lnTo>
                    <a:lnTo>
                      <a:pt x="1341" y="1323"/>
                    </a:lnTo>
                    <a:lnTo>
                      <a:pt x="1341" y="254"/>
                    </a:lnTo>
                    <a:lnTo>
                      <a:pt x="1336" y="224"/>
                    </a:lnTo>
                    <a:lnTo>
                      <a:pt x="1324" y="196"/>
                    </a:lnTo>
                    <a:lnTo>
                      <a:pt x="1306" y="170"/>
                    </a:lnTo>
                    <a:lnTo>
                      <a:pt x="1281" y="148"/>
                    </a:lnTo>
                    <a:lnTo>
                      <a:pt x="1251" y="129"/>
                    </a:lnTo>
                    <a:lnTo>
                      <a:pt x="1217" y="114"/>
                    </a:lnTo>
                    <a:lnTo>
                      <a:pt x="1180" y="105"/>
                    </a:lnTo>
                    <a:lnTo>
                      <a:pt x="1141" y="102"/>
                    </a:lnTo>
                    <a:close/>
                    <a:moveTo>
                      <a:pt x="1141" y="0"/>
                    </a:moveTo>
                    <a:lnTo>
                      <a:pt x="1191" y="3"/>
                    </a:lnTo>
                    <a:lnTo>
                      <a:pt x="1238" y="11"/>
                    </a:lnTo>
                    <a:lnTo>
                      <a:pt x="1282" y="24"/>
                    </a:lnTo>
                    <a:lnTo>
                      <a:pt x="1324" y="41"/>
                    </a:lnTo>
                    <a:lnTo>
                      <a:pt x="1361" y="62"/>
                    </a:lnTo>
                    <a:lnTo>
                      <a:pt x="1393" y="87"/>
                    </a:lnTo>
                    <a:lnTo>
                      <a:pt x="1421" y="115"/>
                    </a:lnTo>
                    <a:lnTo>
                      <a:pt x="1443" y="146"/>
                    </a:lnTo>
                    <a:lnTo>
                      <a:pt x="1460" y="180"/>
                    </a:lnTo>
                    <a:lnTo>
                      <a:pt x="1470" y="216"/>
                    </a:lnTo>
                    <a:lnTo>
                      <a:pt x="1473" y="254"/>
                    </a:lnTo>
                    <a:lnTo>
                      <a:pt x="1473" y="763"/>
                    </a:lnTo>
                    <a:lnTo>
                      <a:pt x="1507" y="746"/>
                    </a:lnTo>
                    <a:lnTo>
                      <a:pt x="1543" y="732"/>
                    </a:lnTo>
                    <a:lnTo>
                      <a:pt x="1582" y="722"/>
                    </a:lnTo>
                    <a:lnTo>
                      <a:pt x="1626" y="715"/>
                    </a:lnTo>
                    <a:lnTo>
                      <a:pt x="1671" y="712"/>
                    </a:lnTo>
                    <a:lnTo>
                      <a:pt x="1716" y="715"/>
                    </a:lnTo>
                    <a:lnTo>
                      <a:pt x="1757" y="721"/>
                    </a:lnTo>
                    <a:lnTo>
                      <a:pt x="1798" y="732"/>
                    </a:lnTo>
                    <a:lnTo>
                      <a:pt x="1836" y="747"/>
                    </a:lnTo>
                    <a:lnTo>
                      <a:pt x="1871" y="765"/>
                    </a:lnTo>
                    <a:lnTo>
                      <a:pt x="1904" y="788"/>
                    </a:lnTo>
                    <a:lnTo>
                      <a:pt x="1932" y="813"/>
                    </a:lnTo>
                    <a:lnTo>
                      <a:pt x="1957" y="842"/>
                    </a:lnTo>
                    <a:lnTo>
                      <a:pt x="1977" y="875"/>
                    </a:lnTo>
                    <a:lnTo>
                      <a:pt x="2019" y="853"/>
                    </a:lnTo>
                    <a:lnTo>
                      <a:pt x="2062" y="836"/>
                    </a:lnTo>
                    <a:lnTo>
                      <a:pt x="2107" y="824"/>
                    </a:lnTo>
                    <a:lnTo>
                      <a:pt x="2154" y="817"/>
                    </a:lnTo>
                    <a:lnTo>
                      <a:pt x="2203" y="814"/>
                    </a:lnTo>
                    <a:lnTo>
                      <a:pt x="2252" y="817"/>
                    </a:lnTo>
                    <a:lnTo>
                      <a:pt x="2299" y="825"/>
                    </a:lnTo>
                    <a:lnTo>
                      <a:pt x="2344" y="837"/>
                    </a:lnTo>
                    <a:lnTo>
                      <a:pt x="2384" y="854"/>
                    </a:lnTo>
                    <a:lnTo>
                      <a:pt x="2421" y="876"/>
                    </a:lnTo>
                    <a:lnTo>
                      <a:pt x="2453" y="901"/>
                    </a:lnTo>
                    <a:lnTo>
                      <a:pt x="2481" y="929"/>
                    </a:lnTo>
                    <a:lnTo>
                      <a:pt x="2503" y="961"/>
                    </a:lnTo>
                    <a:lnTo>
                      <a:pt x="2520" y="995"/>
                    </a:lnTo>
                    <a:lnTo>
                      <a:pt x="2530" y="1031"/>
                    </a:lnTo>
                    <a:lnTo>
                      <a:pt x="2534" y="1069"/>
                    </a:lnTo>
                    <a:lnTo>
                      <a:pt x="2567" y="1052"/>
                    </a:lnTo>
                    <a:lnTo>
                      <a:pt x="2604" y="1038"/>
                    </a:lnTo>
                    <a:lnTo>
                      <a:pt x="2644" y="1027"/>
                    </a:lnTo>
                    <a:lnTo>
                      <a:pt x="2687" y="1020"/>
                    </a:lnTo>
                    <a:lnTo>
                      <a:pt x="2733" y="1018"/>
                    </a:lnTo>
                    <a:lnTo>
                      <a:pt x="2782" y="1021"/>
                    </a:lnTo>
                    <a:lnTo>
                      <a:pt x="2829" y="1028"/>
                    </a:lnTo>
                    <a:lnTo>
                      <a:pt x="2874" y="1041"/>
                    </a:lnTo>
                    <a:lnTo>
                      <a:pt x="2914" y="1058"/>
                    </a:lnTo>
                    <a:lnTo>
                      <a:pt x="2951" y="1079"/>
                    </a:lnTo>
                    <a:lnTo>
                      <a:pt x="2983" y="1104"/>
                    </a:lnTo>
                    <a:lnTo>
                      <a:pt x="3011" y="1132"/>
                    </a:lnTo>
                    <a:lnTo>
                      <a:pt x="3034" y="1164"/>
                    </a:lnTo>
                    <a:lnTo>
                      <a:pt x="3050" y="1198"/>
                    </a:lnTo>
                    <a:lnTo>
                      <a:pt x="3061" y="1234"/>
                    </a:lnTo>
                    <a:lnTo>
                      <a:pt x="3064" y="1272"/>
                    </a:lnTo>
                    <a:lnTo>
                      <a:pt x="3064" y="1882"/>
                    </a:lnTo>
                    <a:lnTo>
                      <a:pt x="3061" y="1957"/>
                    </a:lnTo>
                    <a:lnTo>
                      <a:pt x="3047" y="2029"/>
                    </a:lnTo>
                    <a:lnTo>
                      <a:pt x="3028" y="2101"/>
                    </a:lnTo>
                    <a:lnTo>
                      <a:pt x="3000" y="2170"/>
                    </a:lnTo>
                    <a:lnTo>
                      <a:pt x="2967" y="2236"/>
                    </a:lnTo>
                    <a:lnTo>
                      <a:pt x="2926" y="2299"/>
                    </a:lnTo>
                    <a:lnTo>
                      <a:pt x="2878" y="2359"/>
                    </a:lnTo>
                    <a:lnTo>
                      <a:pt x="2825" y="2415"/>
                    </a:lnTo>
                    <a:lnTo>
                      <a:pt x="2765" y="2469"/>
                    </a:lnTo>
                    <a:lnTo>
                      <a:pt x="2701" y="2518"/>
                    </a:lnTo>
                    <a:lnTo>
                      <a:pt x="2632" y="2563"/>
                    </a:lnTo>
                    <a:lnTo>
                      <a:pt x="2558" y="2605"/>
                    </a:lnTo>
                    <a:lnTo>
                      <a:pt x="2479" y="2641"/>
                    </a:lnTo>
                    <a:lnTo>
                      <a:pt x="2397" y="2672"/>
                    </a:lnTo>
                    <a:lnTo>
                      <a:pt x="2311" y="2699"/>
                    </a:lnTo>
                    <a:lnTo>
                      <a:pt x="2222" y="2720"/>
                    </a:lnTo>
                    <a:lnTo>
                      <a:pt x="2130" y="2735"/>
                    </a:lnTo>
                    <a:lnTo>
                      <a:pt x="2034" y="2744"/>
                    </a:lnTo>
                    <a:lnTo>
                      <a:pt x="1938" y="2747"/>
                    </a:lnTo>
                    <a:lnTo>
                      <a:pt x="1862" y="2746"/>
                    </a:lnTo>
                    <a:lnTo>
                      <a:pt x="1787" y="2741"/>
                    </a:lnTo>
                    <a:lnTo>
                      <a:pt x="1713" y="2732"/>
                    </a:lnTo>
                    <a:lnTo>
                      <a:pt x="1640" y="2720"/>
                    </a:lnTo>
                    <a:lnTo>
                      <a:pt x="1566" y="2705"/>
                    </a:lnTo>
                    <a:lnTo>
                      <a:pt x="1494" y="2685"/>
                    </a:lnTo>
                    <a:lnTo>
                      <a:pt x="1422" y="2662"/>
                    </a:lnTo>
                    <a:lnTo>
                      <a:pt x="1350" y="2634"/>
                    </a:lnTo>
                    <a:lnTo>
                      <a:pt x="1281" y="2603"/>
                    </a:lnTo>
                    <a:lnTo>
                      <a:pt x="1213" y="2565"/>
                    </a:lnTo>
                    <a:lnTo>
                      <a:pt x="1146" y="2525"/>
                    </a:lnTo>
                    <a:lnTo>
                      <a:pt x="1081" y="2479"/>
                    </a:lnTo>
                    <a:lnTo>
                      <a:pt x="1017" y="2429"/>
                    </a:lnTo>
                    <a:lnTo>
                      <a:pt x="956" y="2374"/>
                    </a:lnTo>
                    <a:lnTo>
                      <a:pt x="896" y="2314"/>
                    </a:lnTo>
                    <a:lnTo>
                      <a:pt x="838" y="2248"/>
                    </a:lnTo>
                    <a:lnTo>
                      <a:pt x="783" y="2177"/>
                    </a:lnTo>
                    <a:lnTo>
                      <a:pt x="732" y="2107"/>
                    </a:lnTo>
                    <a:lnTo>
                      <a:pt x="680" y="2037"/>
                    </a:lnTo>
                    <a:lnTo>
                      <a:pt x="627" y="1970"/>
                    </a:lnTo>
                    <a:lnTo>
                      <a:pt x="573" y="1905"/>
                    </a:lnTo>
                    <a:lnTo>
                      <a:pt x="521" y="1841"/>
                    </a:lnTo>
                    <a:lnTo>
                      <a:pt x="469" y="1780"/>
                    </a:lnTo>
                    <a:lnTo>
                      <a:pt x="417" y="1721"/>
                    </a:lnTo>
                    <a:lnTo>
                      <a:pt x="367" y="1664"/>
                    </a:lnTo>
                    <a:lnTo>
                      <a:pt x="319" y="1608"/>
                    </a:lnTo>
                    <a:lnTo>
                      <a:pt x="272" y="1554"/>
                    </a:lnTo>
                    <a:lnTo>
                      <a:pt x="228" y="1503"/>
                    </a:lnTo>
                    <a:lnTo>
                      <a:pt x="187" y="1452"/>
                    </a:lnTo>
                    <a:lnTo>
                      <a:pt x="149" y="1404"/>
                    </a:lnTo>
                    <a:lnTo>
                      <a:pt x="114" y="1358"/>
                    </a:lnTo>
                    <a:lnTo>
                      <a:pt x="84" y="1314"/>
                    </a:lnTo>
                    <a:lnTo>
                      <a:pt x="56" y="1272"/>
                    </a:lnTo>
                    <a:lnTo>
                      <a:pt x="34" y="1232"/>
                    </a:lnTo>
                    <a:lnTo>
                      <a:pt x="17" y="1193"/>
                    </a:lnTo>
                    <a:lnTo>
                      <a:pt x="5" y="1157"/>
                    </a:lnTo>
                    <a:lnTo>
                      <a:pt x="0" y="1122"/>
                    </a:lnTo>
                    <a:lnTo>
                      <a:pt x="0" y="1090"/>
                    </a:lnTo>
                    <a:lnTo>
                      <a:pt x="7" y="1059"/>
                    </a:lnTo>
                    <a:lnTo>
                      <a:pt x="20" y="1030"/>
                    </a:lnTo>
                    <a:lnTo>
                      <a:pt x="39" y="1002"/>
                    </a:lnTo>
                    <a:lnTo>
                      <a:pt x="68" y="977"/>
                    </a:lnTo>
                    <a:lnTo>
                      <a:pt x="102" y="955"/>
                    </a:lnTo>
                    <a:lnTo>
                      <a:pt x="137" y="938"/>
                    </a:lnTo>
                    <a:lnTo>
                      <a:pt x="175" y="926"/>
                    </a:lnTo>
                    <a:lnTo>
                      <a:pt x="214" y="920"/>
                    </a:lnTo>
                    <a:lnTo>
                      <a:pt x="256" y="919"/>
                    </a:lnTo>
                    <a:lnTo>
                      <a:pt x="298" y="921"/>
                    </a:lnTo>
                    <a:lnTo>
                      <a:pt x="342" y="928"/>
                    </a:lnTo>
                    <a:lnTo>
                      <a:pt x="386" y="939"/>
                    </a:lnTo>
                    <a:lnTo>
                      <a:pt x="432" y="954"/>
                    </a:lnTo>
                    <a:lnTo>
                      <a:pt x="479" y="972"/>
                    </a:lnTo>
                    <a:lnTo>
                      <a:pt x="525" y="992"/>
                    </a:lnTo>
                    <a:lnTo>
                      <a:pt x="573" y="1016"/>
                    </a:lnTo>
                    <a:lnTo>
                      <a:pt x="620" y="1041"/>
                    </a:lnTo>
                    <a:lnTo>
                      <a:pt x="669" y="1068"/>
                    </a:lnTo>
                    <a:lnTo>
                      <a:pt x="716" y="1098"/>
                    </a:lnTo>
                    <a:lnTo>
                      <a:pt x="764" y="1128"/>
                    </a:lnTo>
                    <a:lnTo>
                      <a:pt x="811" y="1160"/>
                    </a:lnTo>
                    <a:lnTo>
                      <a:pt x="811" y="254"/>
                    </a:lnTo>
                    <a:lnTo>
                      <a:pt x="813" y="216"/>
                    </a:lnTo>
                    <a:lnTo>
                      <a:pt x="824" y="180"/>
                    </a:lnTo>
                    <a:lnTo>
                      <a:pt x="841" y="146"/>
                    </a:lnTo>
                    <a:lnTo>
                      <a:pt x="863" y="115"/>
                    </a:lnTo>
                    <a:lnTo>
                      <a:pt x="890" y="87"/>
                    </a:lnTo>
                    <a:lnTo>
                      <a:pt x="923" y="62"/>
                    </a:lnTo>
                    <a:lnTo>
                      <a:pt x="960" y="41"/>
                    </a:lnTo>
                    <a:lnTo>
                      <a:pt x="1001" y="24"/>
                    </a:lnTo>
                    <a:lnTo>
                      <a:pt x="1045" y="11"/>
                    </a:lnTo>
                    <a:lnTo>
                      <a:pt x="1092" y="3"/>
                    </a:lnTo>
                    <a:lnTo>
                      <a:pt x="1141"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grpSp>
      </p:grpSp>
      <p:grpSp>
        <p:nvGrpSpPr>
          <p:cNvPr id="65" name="Group 64"/>
          <p:cNvGrpSpPr/>
          <p:nvPr/>
        </p:nvGrpSpPr>
        <p:grpSpPr>
          <a:xfrm>
            <a:off x="4181890" y="4492435"/>
            <a:ext cx="262462" cy="262462"/>
            <a:chOff x="2333543" y="5433340"/>
            <a:chExt cx="419100" cy="419100"/>
          </a:xfrm>
        </p:grpSpPr>
        <p:sp>
          <p:nvSpPr>
            <p:cNvPr id="66" name="Oval 65">
              <a:hlinkClick r:id="rId13"/>
            </p:cNvPr>
            <p:cNvSpPr/>
            <p:nvPr/>
          </p:nvSpPr>
          <p:spPr>
            <a:xfrm>
              <a:off x="2333543" y="5433340"/>
              <a:ext cx="419100" cy="419100"/>
            </a:xfrm>
            <a:prstGeom prst="ellipse">
              <a:avLst/>
            </a:prstGeom>
            <a:solidFill>
              <a:schemeClr val="bg1"/>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en-US" sz="1050" dirty="0">
                <a:solidFill>
                  <a:srgbClr val="FFFFFF"/>
                </a:solidFill>
                <a:latin typeface="Arial"/>
              </a:endParaRPr>
            </a:p>
          </p:txBody>
        </p:sp>
        <p:grpSp>
          <p:nvGrpSpPr>
            <p:cNvPr id="67" name="Group 66"/>
            <p:cNvGrpSpPr/>
            <p:nvPr/>
          </p:nvGrpSpPr>
          <p:grpSpPr>
            <a:xfrm>
              <a:off x="2448603" y="5513121"/>
              <a:ext cx="188980" cy="259539"/>
              <a:chOff x="9563947" y="2690994"/>
              <a:chExt cx="1216025" cy="1670050"/>
            </a:xfrm>
            <a:solidFill>
              <a:schemeClr val="bg2"/>
            </a:solidFill>
          </p:grpSpPr>
          <p:sp>
            <p:nvSpPr>
              <p:cNvPr id="68" name="Freeform 17"/>
              <p:cNvSpPr>
                <a:spLocks/>
              </p:cNvSpPr>
              <p:nvPr/>
            </p:nvSpPr>
            <p:spPr bwMode="auto">
              <a:xfrm>
                <a:off x="9675072" y="2690994"/>
                <a:ext cx="684212" cy="646113"/>
              </a:xfrm>
              <a:custGeom>
                <a:avLst/>
                <a:gdLst>
                  <a:gd name="T0" fmla="*/ 946 w 1724"/>
                  <a:gd name="T1" fmla="*/ 3 h 1221"/>
                  <a:gd name="T2" fmla="*/ 1105 w 1724"/>
                  <a:gd name="T3" fmla="*/ 27 h 1221"/>
                  <a:gd name="T4" fmla="*/ 1253 w 1724"/>
                  <a:gd name="T5" fmla="*/ 71 h 1221"/>
                  <a:gd name="T6" fmla="*/ 1384 w 1724"/>
                  <a:gd name="T7" fmla="*/ 135 h 1221"/>
                  <a:gd name="T8" fmla="*/ 1499 w 1724"/>
                  <a:gd name="T9" fmla="*/ 215 h 1221"/>
                  <a:gd name="T10" fmla="*/ 1593 w 1724"/>
                  <a:gd name="T11" fmla="*/ 311 h 1221"/>
                  <a:gd name="T12" fmla="*/ 1664 w 1724"/>
                  <a:gd name="T13" fmla="*/ 418 h 1221"/>
                  <a:gd name="T14" fmla="*/ 1708 w 1724"/>
                  <a:gd name="T15" fmla="*/ 536 h 1221"/>
                  <a:gd name="T16" fmla="*/ 1724 w 1724"/>
                  <a:gd name="T17" fmla="*/ 661 h 1221"/>
                  <a:gd name="T18" fmla="*/ 1711 w 1724"/>
                  <a:gd name="T19" fmla="*/ 780 h 1221"/>
                  <a:gd name="T20" fmla="*/ 1673 w 1724"/>
                  <a:gd name="T21" fmla="*/ 894 h 1221"/>
                  <a:gd name="T22" fmla="*/ 1608 w 1724"/>
                  <a:gd name="T23" fmla="*/ 999 h 1221"/>
                  <a:gd name="T24" fmla="*/ 1528 w 1724"/>
                  <a:gd name="T25" fmla="*/ 1041 h 1221"/>
                  <a:gd name="T26" fmla="*/ 1458 w 1724"/>
                  <a:gd name="T27" fmla="*/ 1029 h 1221"/>
                  <a:gd name="T28" fmla="*/ 1458 w 1724"/>
                  <a:gd name="T29" fmla="*/ 992 h 1221"/>
                  <a:gd name="T30" fmla="*/ 1520 w 1724"/>
                  <a:gd name="T31" fmla="*/ 910 h 1221"/>
                  <a:gd name="T32" fmla="*/ 1566 w 1724"/>
                  <a:gd name="T33" fmla="*/ 819 h 1221"/>
                  <a:gd name="T34" fmla="*/ 1589 w 1724"/>
                  <a:gd name="T35" fmla="*/ 721 h 1221"/>
                  <a:gd name="T36" fmla="*/ 1588 w 1724"/>
                  <a:gd name="T37" fmla="*/ 615 h 1221"/>
                  <a:gd name="T38" fmla="*/ 1559 w 1724"/>
                  <a:gd name="T39" fmla="*/ 507 h 1221"/>
                  <a:gd name="T40" fmla="*/ 1503 w 1724"/>
                  <a:gd name="T41" fmla="*/ 407 h 1221"/>
                  <a:gd name="T42" fmla="*/ 1424 w 1724"/>
                  <a:gd name="T43" fmla="*/ 318 h 1221"/>
                  <a:gd name="T44" fmla="*/ 1324 w 1724"/>
                  <a:gd name="T45" fmla="*/ 241 h 1221"/>
                  <a:gd name="T46" fmla="*/ 1208 w 1724"/>
                  <a:gd name="T47" fmla="*/ 180 h 1221"/>
                  <a:gd name="T48" fmla="*/ 1078 w 1724"/>
                  <a:gd name="T49" fmla="*/ 137 h 1221"/>
                  <a:gd name="T50" fmla="*/ 937 w 1724"/>
                  <a:gd name="T51" fmla="*/ 115 h 1221"/>
                  <a:gd name="T52" fmla="*/ 789 w 1724"/>
                  <a:gd name="T53" fmla="*/ 115 h 1221"/>
                  <a:gd name="T54" fmla="*/ 648 w 1724"/>
                  <a:gd name="T55" fmla="*/ 137 h 1221"/>
                  <a:gd name="T56" fmla="*/ 517 w 1724"/>
                  <a:gd name="T57" fmla="*/ 180 h 1221"/>
                  <a:gd name="T58" fmla="*/ 401 w 1724"/>
                  <a:gd name="T59" fmla="*/ 241 h 1221"/>
                  <a:gd name="T60" fmla="*/ 302 w 1724"/>
                  <a:gd name="T61" fmla="*/ 318 h 1221"/>
                  <a:gd name="T62" fmla="*/ 222 w 1724"/>
                  <a:gd name="T63" fmla="*/ 407 h 1221"/>
                  <a:gd name="T64" fmla="*/ 166 w 1724"/>
                  <a:gd name="T65" fmla="*/ 507 h 1221"/>
                  <a:gd name="T66" fmla="*/ 138 w 1724"/>
                  <a:gd name="T67" fmla="*/ 615 h 1221"/>
                  <a:gd name="T68" fmla="*/ 138 w 1724"/>
                  <a:gd name="T69" fmla="*/ 728 h 1221"/>
                  <a:gd name="T70" fmla="*/ 168 w 1724"/>
                  <a:gd name="T71" fmla="*/ 837 h 1221"/>
                  <a:gd name="T72" fmla="*/ 222 w 1724"/>
                  <a:gd name="T73" fmla="*/ 936 h 1221"/>
                  <a:gd name="T74" fmla="*/ 301 w 1724"/>
                  <a:gd name="T75" fmla="*/ 1024 h 1221"/>
                  <a:gd name="T76" fmla="*/ 399 w 1724"/>
                  <a:gd name="T77" fmla="*/ 1099 h 1221"/>
                  <a:gd name="T78" fmla="*/ 336 w 1724"/>
                  <a:gd name="T79" fmla="*/ 1186 h 1221"/>
                  <a:gd name="T80" fmla="*/ 222 w 1724"/>
                  <a:gd name="T81" fmla="*/ 1104 h 1221"/>
                  <a:gd name="T82" fmla="*/ 130 w 1724"/>
                  <a:gd name="T83" fmla="*/ 1009 h 1221"/>
                  <a:gd name="T84" fmla="*/ 60 w 1724"/>
                  <a:gd name="T85" fmla="*/ 903 h 1221"/>
                  <a:gd name="T86" fmla="*/ 16 w 1724"/>
                  <a:gd name="T87" fmla="*/ 785 h 1221"/>
                  <a:gd name="T88" fmla="*/ 0 w 1724"/>
                  <a:gd name="T89" fmla="*/ 661 h 1221"/>
                  <a:gd name="T90" fmla="*/ 16 w 1724"/>
                  <a:gd name="T91" fmla="*/ 536 h 1221"/>
                  <a:gd name="T92" fmla="*/ 60 w 1724"/>
                  <a:gd name="T93" fmla="*/ 418 h 1221"/>
                  <a:gd name="T94" fmla="*/ 132 w 1724"/>
                  <a:gd name="T95" fmla="*/ 311 h 1221"/>
                  <a:gd name="T96" fmla="*/ 226 w 1724"/>
                  <a:gd name="T97" fmla="*/ 215 h 1221"/>
                  <a:gd name="T98" fmla="*/ 341 w 1724"/>
                  <a:gd name="T99" fmla="*/ 135 h 1221"/>
                  <a:gd name="T100" fmla="*/ 473 w 1724"/>
                  <a:gd name="T101" fmla="*/ 71 h 1221"/>
                  <a:gd name="T102" fmla="*/ 621 w 1724"/>
                  <a:gd name="T103" fmla="*/ 27 h 1221"/>
                  <a:gd name="T104" fmla="*/ 780 w 1724"/>
                  <a:gd name="T105" fmla="*/ 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4" h="1221">
                    <a:moveTo>
                      <a:pt x="862" y="0"/>
                    </a:moveTo>
                    <a:lnTo>
                      <a:pt x="946" y="3"/>
                    </a:lnTo>
                    <a:lnTo>
                      <a:pt x="1027" y="12"/>
                    </a:lnTo>
                    <a:lnTo>
                      <a:pt x="1105" y="27"/>
                    </a:lnTo>
                    <a:lnTo>
                      <a:pt x="1181" y="46"/>
                    </a:lnTo>
                    <a:lnTo>
                      <a:pt x="1253" y="71"/>
                    </a:lnTo>
                    <a:lnTo>
                      <a:pt x="1320" y="101"/>
                    </a:lnTo>
                    <a:lnTo>
                      <a:pt x="1384" y="135"/>
                    </a:lnTo>
                    <a:lnTo>
                      <a:pt x="1445" y="173"/>
                    </a:lnTo>
                    <a:lnTo>
                      <a:pt x="1499" y="215"/>
                    </a:lnTo>
                    <a:lnTo>
                      <a:pt x="1549" y="262"/>
                    </a:lnTo>
                    <a:lnTo>
                      <a:pt x="1593" y="311"/>
                    </a:lnTo>
                    <a:lnTo>
                      <a:pt x="1633" y="363"/>
                    </a:lnTo>
                    <a:lnTo>
                      <a:pt x="1664" y="418"/>
                    </a:lnTo>
                    <a:lnTo>
                      <a:pt x="1690" y="476"/>
                    </a:lnTo>
                    <a:lnTo>
                      <a:pt x="1708" y="536"/>
                    </a:lnTo>
                    <a:lnTo>
                      <a:pt x="1720" y="598"/>
                    </a:lnTo>
                    <a:lnTo>
                      <a:pt x="1724" y="661"/>
                    </a:lnTo>
                    <a:lnTo>
                      <a:pt x="1721" y="722"/>
                    </a:lnTo>
                    <a:lnTo>
                      <a:pt x="1711" y="780"/>
                    </a:lnTo>
                    <a:lnTo>
                      <a:pt x="1695" y="839"/>
                    </a:lnTo>
                    <a:lnTo>
                      <a:pt x="1673" y="894"/>
                    </a:lnTo>
                    <a:lnTo>
                      <a:pt x="1643" y="948"/>
                    </a:lnTo>
                    <a:lnTo>
                      <a:pt x="1608" y="999"/>
                    </a:lnTo>
                    <a:lnTo>
                      <a:pt x="1566" y="1048"/>
                    </a:lnTo>
                    <a:lnTo>
                      <a:pt x="1528" y="1041"/>
                    </a:lnTo>
                    <a:lnTo>
                      <a:pt x="1493" y="1034"/>
                    </a:lnTo>
                    <a:lnTo>
                      <a:pt x="1458" y="1029"/>
                    </a:lnTo>
                    <a:lnTo>
                      <a:pt x="1420" y="1028"/>
                    </a:lnTo>
                    <a:lnTo>
                      <a:pt x="1458" y="992"/>
                    </a:lnTo>
                    <a:lnTo>
                      <a:pt x="1492" y="952"/>
                    </a:lnTo>
                    <a:lnTo>
                      <a:pt x="1520" y="910"/>
                    </a:lnTo>
                    <a:lnTo>
                      <a:pt x="1545" y="865"/>
                    </a:lnTo>
                    <a:lnTo>
                      <a:pt x="1566" y="819"/>
                    </a:lnTo>
                    <a:lnTo>
                      <a:pt x="1580" y="770"/>
                    </a:lnTo>
                    <a:lnTo>
                      <a:pt x="1589" y="721"/>
                    </a:lnTo>
                    <a:lnTo>
                      <a:pt x="1592" y="672"/>
                    </a:lnTo>
                    <a:lnTo>
                      <a:pt x="1588" y="615"/>
                    </a:lnTo>
                    <a:lnTo>
                      <a:pt x="1578" y="560"/>
                    </a:lnTo>
                    <a:lnTo>
                      <a:pt x="1559" y="507"/>
                    </a:lnTo>
                    <a:lnTo>
                      <a:pt x="1535" y="456"/>
                    </a:lnTo>
                    <a:lnTo>
                      <a:pt x="1503" y="407"/>
                    </a:lnTo>
                    <a:lnTo>
                      <a:pt x="1467" y="361"/>
                    </a:lnTo>
                    <a:lnTo>
                      <a:pt x="1424" y="318"/>
                    </a:lnTo>
                    <a:lnTo>
                      <a:pt x="1377" y="278"/>
                    </a:lnTo>
                    <a:lnTo>
                      <a:pt x="1324" y="241"/>
                    </a:lnTo>
                    <a:lnTo>
                      <a:pt x="1268" y="208"/>
                    </a:lnTo>
                    <a:lnTo>
                      <a:pt x="1208" y="180"/>
                    </a:lnTo>
                    <a:lnTo>
                      <a:pt x="1144" y="156"/>
                    </a:lnTo>
                    <a:lnTo>
                      <a:pt x="1078" y="137"/>
                    </a:lnTo>
                    <a:lnTo>
                      <a:pt x="1008" y="123"/>
                    </a:lnTo>
                    <a:lnTo>
                      <a:pt x="937" y="115"/>
                    </a:lnTo>
                    <a:lnTo>
                      <a:pt x="862" y="112"/>
                    </a:lnTo>
                    <a:lnTo>
                      <a:pt x="789" y="115"/>
                    </a:lnTo>
                    <a:lnTo>
                      <a:pt x="717" y="123"/>
                    </a:lnTo>
                    <a:lnTo>
                      <a:pt x="648" y="137"/>
                    </a:lnTo>
                    <a:lnTo>
                      <a:pt x="581" y="156"/>
                    </a:lnTo>
                    <a:lnTo>
                      <a:pt x="517" y="180"/>
                    </a:lnTo>
                    <a:lnTo>
                      <a:pt x="457" y="208"/>
                    </a:lnTo>
                    <a:lnTo>
                      <a:pt x="401" y="241"/>
                    </a:lnTo>
                    <a:lnTo>
                      <a:pt x="349" y="278"/>
                    </a:lnTo>
                    <a:lnTo>
                      <a:pt x="302" y="318"/>
                    </a:lnTo>
                    <a:lnTo>
                      <a:pt x="259" y="361"/>
                    </a:lnTo>
                    <a:lnTo>
                      <a:pt x="222" y="407"/>
                    </a:lnTo>
                    <a:lnTo>
                      <a:pt x="191" y="456"/>
                    </a:lnTo>
                    <a:lnTo>
                      <a:pt x="166" y="507"/>
                    </a:lnTo>
                    <a:lnTo>
                      <a:pt x="149" y="560"/>
                    </a:lnTo>
                    <a:lnTo>
                      <a:pt x="138" y="615"/>
                    </a:lnTo>
                    <a:lnTo>
                      <a:pt x="134" y="672"/>
                    </a:lnTo>
                    <a:lnTo>
                      <a:pt x="138" y="728"/>
                    </a:lnTo>
                    <a:lnTo>
                      <a:pt x="149" y="783"/>
                    </a:lnTo>
                    <a:lnTo>
                      <a:pt x="168" y="837"/>
                    </a:lnTo>
                    <a:lnTo>
                      <a:pt x="192" y="888"/>
                    </a:lnTo>
                    <a:lnTo>
                      <a:pt x="222" y="936"/>
                    </a:lnTo>
                    <a:lnTo>
                      <a:pt x="259" y="982"/>
                    </a:lnTo>
                    <a:lnTo>
                      <a:pt x="301" y="1024"/>
                    </a:lnTo>
                    <a:lnTo>
                      <a:pt x="348" y="1063"/>
                    </a:lnTo>
                    <a:lnTo>
                      <a:pt x="399" y="1099"/>
                    </a:lnTo>
                    <a:lnTo>
                      <a:pt x="399" y="1221"/>
                    </a:lnTo>
                    <a:lnTo>
                      <a:pt x="336" y="1186"/>
                    </a:lnTo>
                    <a:lnTo>
                      <a:pt x="277" y="1147"/>
                    </a:lnTo>
                    <a:lnTo>
                      <a:pt x="222" y="1104"/>
                    </a:lnTo>
                    <a:lnTo>
                      <a:pt x="174" y="1058"/>
                    </a:lnTo>
                    <a:lnTo>
                      <a:pt x="130" y="1009"/>
                    </a:lnTo>
                    <a:lnTo>
                      <a:pt x="92" y="957"/>
                    </a:lnTo>
                    <a:lnTo>
                      <a:pt x="60" y="903"/>
                    </a:lnTo>
                    <a:lnTo>
                      <a:pt x="34" y="846"/>
                    </a:lnTo>
                    <a:lnTo>
                      <a:pt x="16" y="785"/>
                    </a:lnTo>
                    <a:lnTo>
                      <a:pt x="4" y="724"/>
                    </a:lnTo>
                    <a:lnTo>
                      <a:pt x="0" y="661"/>
                    </a:lnTo>
                    <a:lnTo>
                      <a:pt x="4" y="598"/>
                    </a:lnTo>
                    <a:lnTo>
                      <a:pt x="16" y="536"/>
                    </a:lnTo>
                    <a:lnTo>
                      <a:pt x="36" y="476"/>
                    </a:lnTo>
                    <a:lnTo>
                      <a:pt x="60" y="418"/>
                    </a:lnTo>
                    <a:lnTo>
                      <a:pt x="93" y="363"/>
                    </a:lnTo>
                    <a:lnTo>
                      <a:pt x="132" y="311"/>
                    </a:lnTo>
                    <a:lnTo>
                      <a:pt x="177" y="262"/>
                    </a:lnTo>
                    <a:lnTo>
                      <a:pt x="226" y="215"/>
                    </a:lnTo>
                    <a:lnTo>
                      <a:pt x="281" y="173"/>
                    </a:lnTo>
                    <a:lnTo>
                      <a:pt x="341" y="135"/>
                    </a:lnTo>
                    <a:lnTo>
                      <a:pt x="405" y="101"/>
                    </a:lnTo>
                    <a:lnTo>
                      <a:pt x="473" y="71"/>
                    </a:lnTo>
                    <a:lnTo>
                      <a:pt x="545" y="46"/>
                    </a:lnTo>
                    <a:lnTo>
                      <a:pt x="621" y="27"/>
                    </a:lnTo>
                    <a:lnTo>
                      <a:pt x="699" y="12"/>
                    </a:lnTo>
                    <a:lnTo>
                      <a:pt x="780" y="3"/>
                    </a:lnTo>
                    <a:lnTo>
                      <a:pt x="862"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69" name="Freeform 18"/>
              <p:cNvSpPr>
                <a:spLocks/>
              </p:cNvSpPr>
              <p:nvPr/>
            </p:nvSpPr>
            <p:spPr bwMode="auto">
              <a:xfrm>
                <a:off x="9779847" y="2798944"/>
                <a:ext cx="473075" cy="393700"/>
              </a:xfrm>
              <a:custGeom>
                <a:avLst/>
                <a:gdLst>
                  <a:gd name="T0" fmla="*/ 666 w 1192"/>
                  <a:gd name="T1" fmla="*/ 3 h 743"/>
                  <a:gd name="T2" fmla="*/ 798 w 1192"/>
                  <a:gd name="T3" fmla="*/ 26 h 743"/>
                  <a:gd name="T4" fmla="*/ 916 w 1192"/>
                  <a:gd name="T5" fmla="*/ 71 h 743"/>
                  <a:gd name="T6" fmla="*/ 1018 w 1192"/>
                  <a:gd name="T7" fmla="*/ 134 h 743"/>
                  <a:gd name="T8" fmla="*/ 1100 w 1192"/>
                  <a:gd name="T9" fmla="*/ 212 h 743"/>
                  <a:gd name="T10" fmla="*/ 1158 w 1192"/>
                  <a:gd name="T11" fmla="*/ 303 h 743"/>
                  <a:gd name="T12" fmla="*/ 1188 w 1192"/>
                  <a:gd name="T13" fmla="*/ 404 h 743"/>
                  <a:gd name="T14" fmla="*/ 1189 w 1192"/>
                  <a:gd name="T15" fmla="*/ 504 h 743"/>
                  <a:gd name="T16" fmla="*/ 1166 w 1192"/>
                  <a:gd name="T17" fmla="*/ 594 h 743"/>
                  <a:gd name="T18" fmla="*/ 1121 w 1192"/>
                  <a:gd name="T19" fmla="*/ 675 h 743"/>
                  <a:gd name="T20" fmla="*/ 1060 w 1192"/>
                  <a:gd name="T21" fmla="*/ 743 h 743"/>
                  <a:gd name="T22" fmla="*/ 1056 w 1192"/>
                  <a:gd name="T23" fmla="*/ 413 h 743"/>
                  <a:gd name="T24" fmla="*/ 1027 w 1192"/>
                  <a:gd name="T25" fmla="*/ 330 h 743"/>
                  <a:gd name="T26" fmla="*/ 975 w 1192"/>
                  <a:gd name="T27" fmla="*/ 256 h 743"/>
                  <a:gd name="T28" fmla="*/ 902 w 1192"/>
                  <a:gd name="T29" fmla="*/ 193 h 743"/>
                  <a:gd name="T30" fmla="*/ 812 w 1192"/>
                  <a:gd name="T31" fmla="*/ 144 h 743"/>
                  <a:gd name="T32" fmla="*/ 709 w 1192"/>
                  <a:gd name="T33" fmla="*/ 113 h 743"/>
                  <a:gd name="T34" fmla="*/ 595 w 1192"/>
                  <a:gd name="T35" fmla="*/ 102 h 743"/>
                  <a:gd name="T36" fmla="*/ 483 w 1192"/>
                  <a:gd name="T37" fmla="*/ 113 h 743"/>
                  <a:gd name="T38" fmla="*/ 380 w 1192"/>
                  <a:gd name="T39" fmla="*/ 144 h 743"/>
                  <a:gd name="T40" fmla="*/ 290 w 1192"/>
                  <a:gd name="T41" fmla="*/ 193 h 743"/>
                  <a:gd name="T42" fmla="*/ 215 w 1192"/>
                  <a:gd name="T43" fmla="*/ 256 h 743"/>
                  <a:gd name="T44" fmla="*/ 163 w 1192"/>
                  <a:gd name="T45" fmla="*/ 330 h 743"/>
                  <a:gd name="T46" fmla="*/ 136 w 1192"/>
                  <a:gd name="T47" fmla="*/ 413 h 743"/>
                  <a:gd name="T48" fmla="*/ 132 w 1192"/>
                  <a:gd name="T49" fmla="*/ 743 h 743"/>
                  <a:gd name="T50" fmla="*/ 70 w 1192"/>
                  <a:gd name="T51" fmla="*/ 675 h 743"/>
                  <a:gd name="T52" fmla="*/ 26 w 1192"/>
                  <a:gd name="T53" fmla="*/ 594 h 743"/>
                  <a:gd name="T54" fmla="*/ 2 w 1192"/>
                  <a:gd name="T55" fmla="*/ 504 h 743"/>
                  <a:gd name="T56" fmla="*/ 4 w 1192"/>
                  <a:gd name="T57" fmla="*/ 404 h 743"/>
                  <a:gd name="T58" fmla="*/ 34 w 1192"/>
                  <a:gd name="T59" fmla="*/ 303 h 743"/>
                  <a:gd name="T60" fmla="*/ 91 w 1192"/>
                  <a:gd name="T61" fmla="*/ 212 h 743"/>
                  <a:gd name="T62" fmla="*/ 173 w 1192"/>
                  <a:gd name="T63" fmla="*/ 134 h 743"/>
                  <a:gd name="T64" fmla="*/ 275 w 1192"/>
                  <a:gd name="T65" fmla="*/ 71 h 743"/>
                  <a:gd name="T66" fmla="*/ 394 w 1192"/>
                  <a:gd name="T67" fmla="*/ 26 h 743"/>
                  <a:gd name="T68" fmla="*/ 526 w 1192"/>
                  <a:gd name="T69" fmla="*/ 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2" h="743">
                    <a:moveTo>
                      <a:pt x="595" y="0"/>
                    </a:moveTo>
                    <a:lnTo>
                      <a:pt x="666" y="3"/>
                    </a:lnTo>
                    <a:lnTo>
                      <a:pt x="734" y="12"/>
                    </a:lnTo>
                    <a:lnTo>
                      <a:pt x="798" y="26"/>
                    </a:lnTo>
                    <a:lnTo>
                      <a:pt x="859" y="47"/>
                    </a:lnTo>
                    <a:lnTo>
                      <a:pt x="916" y="71"/>
                    </a:lnTo>
                    <a:lnTo>
                      <a:pt x="970" y="100"/>
                    </a:lnTo>
                    <a:lnTo>
                      <a:pt x="1018" y="134"/>
                    </a:lnTo>
                    <a:lnTo>
                      <a:pt x="1061" y="171"/>
                    </a:lnTo>
                    <a:lnTo>
                      <a:pt x="1100" y="212"/>
                    </a:lnTo>
                    <a:lnTo>
                      <a:pt x="1132" y="256"/>
                    </a:lnTo>
                    <a:lnTo>
                      <a:pt x="1158" y="303"/>
                    </a:lnTo>
                    <a:lnTo>
                      <a:pt x="1176" y="352"/>
                    </a:lnTo>
                    <a:lnTo>
                      <a:pt x="1188" y="404"/>
                    </a:lnTo>
                    <a:lnTo>
                      <a:pt x="1192" y="457"/>
                    </a:lnTo>
                    <a:lnTo>
                      <a:pt x="1189" y="504"/>
                    </a:lnTo>
                    <a:lnTo>
                      <a:pt x="1180" y="550"/>
                    </a:lnTo>
                    <a:lnTo>
                      <a:pt x="1166" y="594"/>
                    </a:lnTo>
                    <a:lnTo>
                      <a:pt x="1145" y="636"/>
                    </a:lnTo>
                    <a:lnTo>
                      <a:pt x="1121" y="675"/>
                    </a:lnTo>
                    <a:lnTo>
                      <a:pt x="1093" y="710"/>
                    </a:lnTo>
                    <a:lnTo>
                      <a:pt x="1060" y="743"/>
                    </a:lnTo>
                    <a:lnTo>
                      <a:pt x="1060" y="457"/>
                    </a:lnTo>
                    <a:lnTo>
                      <a:pt x="1056" y="413"/>
                    </a:lnTo>
                    <a:lnTo>
                      <a:pt x="1046" y="371"/>
                    </a:lnTo>
                    <a:lnTo>
                      <a:pt x="1027" y="330"/>
                    </a:lnTo>
                    <a:lnTo>
                      <a:pt x="1004" y="292"/>
                    </a:lnTo>
                    <a:lnTo>
                      <a:pt x="975" y="256"/>
                    </a:lnTo>
                    <a:lnTo>
                      <a:pt x="941" y="223"/>
                    </a:lnTo>
                    <a:lnTo>
                      <a:pt x="902" y="193"/>
                    </a:lnTo>
                    <a:lnTo>
                      <a:pt x="859" y="166"/>
                    </a:lnTo>
                    <a:lnTo>
                      <a:pt x="812" y="144"/>
                    </a:lnTo>
                    <a:lnTo>
                      <a:pt x="761" y="126"/>
                    </a:lnTo>
                    <a:lnTo>
                      <a:pt x="709" y="113"/>
                    </a:lnTo>
                    <a:lnTo>
                      <a:pt x="653" y="105"/>
                    </a:lnTo>
                    <a:lnTo>
                      <a:pt x="595" y="102"/>
                    </a:lnTo>
                    <a:lnTo>
                      <a:pt x="538" y="105"/>
                    </a:lnTo>
                    <a:lnTo>
                      <a:pt x="483" y="113"/>
                    </a:lnTo>
                    <a:lnTo>
                      <a:pt x="429" y="126"/>
                    </a:lnTo>
                    <a:lnTo>
                      <a:pt x="380" y="144"/>
                    </a:lnTo>
                    <a:lnTo>
                      <a:pt x="333" y="166"/>
                    </a:lnTo>
                    <a:lnTo>
                      <a:pt x="290" y="193"/>
                    </a:lnTo>
                    <a:lnTo>
                      <a:pt x="250" y="223"/>
                    </a:lnTo>
                    <a:lnTo>
                      <a:pt x="215" y="256"/>
                    </a:lnTo>
                    <a:lnTo>
                      <a:pt x="186" y="292"/>
                    </a:lnTo>
                    <a:lnTo>
                      <a:pt x="163" y="330"/>
                    </a:lnTo>
                    <a:lnTo>
                      <a:pt x="146" y="371"/>
                    </a:lnTo>
                    <a:lnTo>
                      <a:pt x="136" y="413"/>
                    </a:lnTo>
                    <a:lnTo>
                      <a:pt x="132" y="457"/>
                    </a:lnTo>
                    <a:lnTo>
                      <a:pt x="132" y="743"/>
                    </a:lnTo>
                    <a:lnTo>
                      <a:pt x="99" y="710"/>
                    </a:lnTo>
                    <a:lnTo>
                      <a:pt x="70" y="675"/>
                    </a:lnTo>
                    <a:lnTo>
                      <a:pt x="47" y="636"/>
                    </a:lnTo>
                    <a:lnTo>
                      <a:pt x="26" y="594"/>
                    </a:lnTo>
                    <a:lnTo>
                      <a:pt x="12" y="550"/>
                    </a:lnTo>
                    <a:lnTo>
                      <a:pt x="2" y="504"/>
                    </a:lnTo>
                    <a:lnTo>
                      <a:pt x="0" y="457"/>
                    </a:lnTo>
                    <a:lnTo>
                      <a:pt x="4" y="404"/>
                    </a:lnTo>
                    <a:lnTo>
                      <a:pt x="15" y="352"/>
                    </a:lnTo>
                    <a:lnTo>
                      <a:pt x="34" y="303"/>
                    </a:lnTo>
                    <a:lnTo>
                      <a:pt x="60" y="256"/>
                    </a:lnTo>
                    <a:lnTo>
                      <a:pt x="91" y="212"/>
                    </a:lnTo>
                    <a:lnTo>
                      <a:pt x="130" y="171"/>
                    </a:lnTo>
                    <a:lnTo>
                      <a:pt x="173" y="134"/>
                    </a:lnTo>
                    <a:lnTo>
                      <a:pt x="222" y="100"/>
                    </a:lnTo>
                    <a:lnTo>
                      <a:pt x="275" y="71"/>
                    </a:lnTo>
                    <a:lnTo>
                      <a:pt x="333" y="47"/>
                    </a:lnTo>
                    <a:lnTo>
                      <a:pt x="394" y="26"/>
                    </a:lnTo>
                    <a:lnTo>
                      <a:pt x="458" y="12"/>
                    </a:lnTo>
                    <a:lnTo>
                      <a:pt x="526" y="3"/>
                    </a:lnTo>
                    <a:lnTo>
                      <a:pt x="595"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70" name="Freeform 19"/>
              <p:cNvSpPr>
                <a:spLocks noEditPoints="1"/>
              </p:cNvSpPr>
              <p:nvPr/>
            </p:nvSpPr>
            <p:spPr bwMode="auto">
              <a:xfrm>
                <a:off x="9563947" y="2906894"/>
                <a:ext cx="1216025" cy="1454150"/>
              </a:xfrm>
              <a:custGeom>
                <a:avLst/>
                <a:gdLst>
                  <a:gd name="T0" fmla="*/ 1003 w 3064"/>
                  <a:gd name="T1" fmla="*/ 148 h 2747"/>
                  <a:gd name="T2" fmla="*/ 943 w 3064"/>
                  <a:gd name="T3" fmla="*/ 1404 h 2747"/>
                  <a:gd name="T4" fmla="*/ 723 w 3064"/>
                  <a:gd name="T5" fmla="*/ 1238 h 2747"/>
                  <a:gd name="T6" fmla="*/ 503 w 3064"/>
                  <a:gd name="T7" fmla="*/ 1100 h 2747"/>
                  <a:gd name="T8" fmla="*/ 306 w 3064"/>
                  <a:gd name="T9" fmla="*/ 1025 h 2747"/>
                  <a:gd name="T10" fmla="*/ 161 w 3064"/>
                  <a:gd name="T11" fmla="*/ 1049 h 2747"/>
                  <a:gd name="T12" fmla="*/ 137 w 3064"/>
                  <a:gd name="T13" fmla="*/ 1157 h 2747"/>
                  <a:gd name="T14" fmla="*/ 247 w 3064"/>
                  <a:gd name="T15" fmla="*/ 1336 h 2747"/>
                  <a:gd name="T16" fmla="*/ 466 w 3064"/>
                  <a:gd name="T17" fmla="*/ 1602 h 2747"/>
                  <a:gd name="T18" fmla="*/ 766 w 3064"/>
                  <a:gd name="T19" fmla="*/ 1962 h 2747"/>
                  <a:gd name="T20" fmla="*/ 1035 w 3064"/>
                  <a:gd name="T21" fmla="*/ 2284 h 2747"/>
                  <a:gd name="T22" fmla="*/ 1291 w 3064"/>
                  <a:gd name="T23" fmla="*/ 2485 h 2747"/>
                  <a:gd name="T24" fmla="*/ 1615 w 3064"/>
                  <a:gd name="T25" fmla="*/ 2612 h 2747"/>
                  <a:gd name="T26" fmla="*/ 2023 w 3064"/>
                  <a:gd name="T27" fmla="*/ 2643 h 2747"/>
                  <a:gd name="T28" fmla="*/ 2413 w 3064"/>
                  <a:gd name="T29" fmla="*/ 2546 h 2747"/>
                  <a:gd name="T30" fmla="*/ 2718 w 3064"/>
                  <a:gd name="T31" fmla="*/ 2342 h 2747"/>
                  <a:gd name="T32" fmla="*/ 2899 w 3064"/>
                  <a:gd name="T33" fmla="*/ 2067 h 2747"/>
                  <a:gd name="T34" fmla="*/ 2927 w 3064"/>
                  <a:gd name="T35" fmla="*/ 1242 h 2747"/>
                  <a:gd name="T36" fmla="*/ 2809 w 3064"/>
                  <a:gd name="T37" fmla="*/ 1132 h 2747"/>
                  <a:gd name="T38" fmla="*/ 2623 w 3064"/>
                  <a:gd name="T39" fmla="*/ 1146 h 2747"/>
                  <a:gd name="T40" fmla="*/ 2534 w 3064"/>
                  <a:gd name="T41" fmla="*/ 1272 h 2747"/>
                  <a:gd name="T42" fmla="*/ 2385 w 3064"/>
                  <a:gd name="T43" fmla="*/ 1011 h 2747"/>
                  <a:gd name="T44" fmla="*/ 2242 w 3064"/>
                  <a:gd name="T45" fmla="*/ 918 h 2747"/>
                  <a:gd name="T46" fmla="*/ 2063 w 3064"/>
                  <a:gd name="T47" fmla="*/ 962 h 2747"/>
                  <a:gd name="T48" fmla="*/ 2003 w 3064"/>
                  <a:gd name="T49" fmla="*/ 1221 h 2747"/>
                  <a:gd name="T50" fmla="*/ 1836 w 3064"/>
                  <a:gd name="T51" fmla="*/ 882 h 2747"/>
                  <a:gd name="T52" fmla="*/ 1671 w 3064"/>
                  <a:gd name="T53" fmla="*/ 814 h 2747"/>
                  <a:gd name="T54" fmla="*/ 1508 w 3064"/>
                  <a:gd name="T55" fmla="*/ 882 h 2747"/>
                  <a:gd name="T56" fmla="*/ 1341 w 3064"/>
                  <a:gd name="T57" fmla="*/ 1323 h 2747"/>
                  <a:gd name="T58" fmla="*/ 1281 w 3064"/>
                  <a:gd name="T59" fmla="*/ 148 h 2747"/>
                  <a:gd name="T60" fmla="*/ 1141 w 3064"/>
                  <a:gd name="T61" fmla="*/ 0 h 2747"/>
                  <a:gd name="T62" fmla="*/ 1361 w 3064"/>
                  <a:gd name="T63" fmla="*/ 62 h 2747"/>
                  <a:gd name="T64" fmla="*/ 1470 w 3064"/>
                  <a:gd name="T65" fmla="*/ 216 h 2747"/>
                  <a:gd name="T66" fmla="*/ 1582 w 3064"/>
                  <a:gd name="T67" fmla="*/ 722 h 2747"/>
                  <a:gd name="T68" fmla="*/ 1798 w 3064"/>
                  <a:gd name="T69" fmla="*/ 732 h 2747"/>
                  <a:gd name="T70" fmla="*/ 1957 w 3064"/>
                  <a:gd name="T71" fmla="*/ 842 h 2747"/>
                  <a:gd name="T72" fmla="*/ 2154 w 3064"/>
                  <a:gd name="T73" fmla="*/ 817 h 2747"/>
                  <a:gd name="T74" fmla="*/ 2384 w 3064"/>
                  <a:gd name="T75" fmla="*/ 854 h 2747"/>
                  <a:gd name="T76" fmla="*/ 2520 w 3064"/>
                  <a:gd name="T77" fmla="*/ 995 h 2747"/>
                  <a:gd name="T78" fmla="*/ 2644 w 3064"/>
                  <a:gd name="T79" fmla="*/ 1027 h 2747"/>
                  <a:gd name="T80" fmla="*/ 2874 w 3064"/>
                  <a:gd name="T81" fmla="*/ 1041 h 2747"/>
                  <a:gd name="T82" fmla="*/ 3034 w 3064"/>
                  <a:gd name="T83" fmla="*/ 1164 h 2747"/>
                  <a:gd name="T84" fmla="*/ 3061 w 3064"/>
                  <a:gd name="T85" fmla="*/ 1957 h 2747"/>
                  <a:gd name="T86" fmla="*/ 2926 w 3064"/>
                  <a:gd name="T87" fmla="*/ 2299 h 2747"/>
                  <a:gd name="T88" fmla="*/ 2632 w 3064"/>
                  <a:gd name="T89" fmla="*/ 2563 h 2747"/>
                  <a:gd name="T90" fmla="*/ 2222 w 3064"/>
                  <a:gd name="T91" fmla="*/ 2720 h 2747"/>
                  <a:gd name="T92" fmla="*/ 1787 w 3064"/>
                  <a:gd name="T93" fmla="*/ 2741 h 2747"/>
                  <a:gd name="T94" fmla="*/ 1422 w 3064"/>
                  <a:gd name="T95" fmla="*/ 2662 h 2747"/>
                  <a:gd name="T96" fmla="*/ 1081 w 3064"/>
                  <a:gd name="T97" fmla="*/ 2479 h 2747"/>
                  <a:gd name="T98" fmla="*/ 783 w 3064"/>
                  <a:gd name="T99" fmla="*/ 2177 h 2747"/>
                  <a:gd name="T100" fmla="*/ 521 w 3064"/>
                  <a:gd name="T101" fmla="*/ 1841 h 2747"/>
                  <a:gd name="T102" fmla="*/ 272 w 3064"/>
                  <a:gd name="T103" fmla="*/ 1554 h 2747"/>
                  <a:gd name="T104" fmla="*/ 84 w 3064"/>
                  <a:gd name="T105" fmla="*/ 1314 h 2747"/>
                  <a:gd name="T106" fmla="*/ 0 w 3064"/>
                  <a:gd name="T107" fmla="*/ 1122 h 2747"/>
                  <a:gd name="T108" fmla="*/ 68 w 3064"/>
                  <a:gd name="T109" fmla="*/ 977 h 2747"/>
                  <a:gd name="T110" fmla="*/ 256 w 3064"/>
                  <a:gd name="T111" fmla="*/ 919 h 2747"/>
                  <a:gd name="T112" fmla="*/ 479 w 3064"/>
                  <a:gd name="T113" fmla="*/ 972 h 2747"/>
                  <a:gd name="T114" fmla="*/ 716 w 3064"/>
                  <a:gd name="T115" fmla="*/ 1098 h 2747"/>
                  <a:gd name="T116" fmla="*/ 824 w 3064"/>
                  <a:gd name="T117" fmla="*/ 180 h 2747"/>
                  <a:gd name="T118" fmla="*/ 960 w 3064"/>
                  <a:gd name="T119" fmla="*/ 4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2747">
                    <a:moveTo>
                      <a:pt x="1141" y="102"/>
                    </a:moveTo>
                    <a:lnTo>
                      <a:pt x="1102" y="105"/>
                    </a:lnTo>
                    <a:lnTo>
                      <a:pt x="1065" y="114"/>
                    </a:lnTo>
                    <a:lnTo>
                      <a:pt x="1031" y="129"/>
                    </a:lnTo>
                    <a:lnTo>
                      <a:pt x="1003" y="148"/>
                    </a:lnTo>
                    <a:lnTo>
                      <a:pt x="978" y="170"/>
                    </a:lnTo>
                    <a:lnTo>
                      <a:pt x="958" y="196"/>
                    </a:lnTo>
                    <a:lnTo>
                      <a:pt x="947" y="224"/>
                    </a:lnTo>
                    <a:lnTo>
                      <a:pt x="943" y="254"/>
                    </a:lnTo>
                    <a:lnTo>
                      <a:pt x="943" y="1404"/>
                    </a:lnTo>
                    <a:lnTo>
                      <a:pt x="901" y="1370"/>
                    </a:lnTo>
                    <a:lnTo>
                      <a:pt x="858" y="1336"/>
                    </a:lnTo>
                    <a:lnTo>
                      <a:pt x="813" y="1303"/>
                    </a:lnTo>
                    <a:lnTo>
                      <a:pt x="769" y="1270"/>
                    </a:lnTo>
                    <a:lnTo>
                      <a:pt x="723" y="1238"/>
                    </a:lnTo>
                    <a:lnTo>
                      <a:pt x="679" y="1207"/>
                    </a:lnTo>
                    <a:lnTo>
                      <a:pt x="633" y="1178"/>
                    </a:lnTo>
                    <a:lnTo>
                      <a:pt x="589" y="1150"/>
                    </a:lnTo>
                    <a:lnTo>
                      <a:pt x="546" y="1124"/>
                    </a:lnTo>
                    <a:lnTo>
                      <a:pt x="503" y="1100"/>
                    </a:lnTo>
                    <a:lnTo>
                      <a:pt x="460" y="1079"/>
                    </a:lnTo>
                    <a:lnTo>
                      <a:pt x="419" y="1061"/>
                    </a:lnTo>
                    <a:lnTo>
                      <a:pt x="379" y="1046"/>
                    </a:lnTo>
                    <a:lnTo>
                      <a:pt x="341" y="1034"/>
                    </a:lnTo>
                    <a:lnTo>
                      <a:pt x="306" y="1025"/>
                    </a:lnTo>
                    <a:lnTo>
                      <a:pt x="272" y="1021"/>
                    </a:lnTo>
                    <a:lnTo>
                      <a:pt x="240" y="1021"/>
                    </a:lnTo>
                    <a:lnTo>
                      <a:pt x="210" y="1025"/>
                    </a:lnTo>
                    <a:lnTo>
                      <a:pt x="184" y="1034"/>
                    </a:lnTo>
                    <a:lnTo>
                      <a:pt x="161" y="1049"/>
                    </a:lnTo>
                    <a:lnTo>
                      <a:pt x="144" y="1065"/>
                    </a:lnTo>
                    <a:lnTo>
                      <a:pt x="133" y="1084"/>
                    </a:lnTo>
                    <a:lnTo>
                      <a:pt x="129" y="1105"/>
                    </a:lnTo>
                    <a:lnTo>
                      <a:pt x="131" y="1130"/>
                    </a:lnTo>
                    <a:lnTo>
                      <a:pt x="137" y="1157"/>
                    </a:lnTo>
                    <a:lnTo>
                      <a:pt x="149" y="1186"/>
                    </a:lnTo>
                    <a:lnTo>
                      <a:pt x="167" y="1219"/>
                    </a:lnTo>
                    <a:lnTo>
                      <a:pt x="189" y="1255"/>
                    </a:lnTo>
                    <a:lnTo>
                      <a:pt x="215" y="1294"/>
                    </a:lnTo>
                    <a:lnTo>
                      <a:pt x="247" y="1336"/>
                    </a:lnTo>
                    <a:lnTo>
                      <a:pt x="283" y="1382"/>
                    </a:lnTo>
                    <a:lnTo>
                      <a:pt x="324" y="1431"/>
                    </a:lnTo>
                    <a:lnTo>
                      <a:pt x="367" y="1484"/>
                    </a:lnTo>
                    <a:lnTo>
                      <a:pt x="415" y="1541"/>
                    </a:lnTo>
                    <a:lnTo>
                      <a:pt x="466" y="1602"/>
                    </a:lnTo>
                    <a:lnTo>
                      <a:pt x="520" y="1666"/>
                    </a:lnTo>
                    <a:lnTo>
                      <a:pt x="577" y="1733"/>
                    </a:lnTo>
                    <a:lnTo>
                      <a:pt x="638" y="1805"/>
                    </a:lnTo>
                    <a:lnTo>
                      <a:pt x="701" y="1882"/>
                    </a:lnTo>
                    <a:lnTo>
                      <a:pt x="766" y="1962"/>
                    </a:lnTo>
                    <a:lnTo>
                      <a:pt x="834" y="2048"/>
                    </a:lnTo>
                    <a:lnTo>
                      <a:pt x="904" y="2137"/>
                    </a:lnTo>
                    <a:lnTo>
                      <a:pt x="947" y="2188"/>
                    </a:lnTo>
                    <a:lnTo>
                      <a:pt x="990" y="2237"/>
                    </a:lnTo>
                    <a:lnTo>
                      <a:pt x="1035" y="2284"/>
                    </a:lnTo>
                    <a:lnTo>
                      <a:pt x="1082" y="2329"/>
                    </a:lnTo>
                    <a:lnTo>
                      <a:pt x="1132" y="2372"/>
                    </a:lnTo>
                    <a:lnTo>
                      <a:pt x="1183" y="2412"/>
                    </a:lnTo>
                    <a:lnTo>
                      <a:pt x="1236" y="2450"/>
                    </a:lnTo>
                    <a:lnTo>
                      <a:pt x="1291" y="2485"/>
                    </a:lnTo>
                    <a:lnTo>
                      <a:pt x="1350" y="2517"/>
                    </a:lnTo>
                    <a:lnTo>
                      <a:pt x="1411" y="2545"/>
                    </a:lnTo>
                    <a:lnTo>
                      <a:pt x="1475" y="2571"/>
                    </a:lnTo>
                    <a:lnTo>
                      <a:pt x="1543" y="2593"/>
                    </a:lnTo>
                    <a:lnTo>
                      <a:pt x="1615" y="2612"/>
                    </a:lnTo>
                    <a:lnTo>
                      <a:pt x="1690" y="2626"/>
                    </a:lnTo>
                    <a:lnTo>
                      <a:pt x="1768" y="2637"/>
                    </a:lnTo>
                    <a:lnTo>
                      <a:pt x="1850" y="2643"/>
                    </a:lnTo>
                    <a:lnTo>
                      <a:pt x="1938" y="2646"/>
                    </a:lnTo>
                    <a:lnTo>
                      <a:pt x="2023" y="2643"/>
                    </a:lnTo>
                    <a:lnTo>
                      <a:pt x="2105" y="2634"/>
                    </a:lnTo>
                    <a:lnTo>
                      <a:pt x="2186" y="2620"/>
                    </a:lnTo>
                    <a:lnTo>
                      <a:pt x="2265" y="2600"/>
                    </a:lnTo>
                    <a:lnTo>
                      <a:pt x="2341" y="2575"/>
                    </a:lnTo>
                    <a:lnTo>
                      <a:pt x="2413" y="2546"/>
                    </a:lnTo>
                    <a:lnTo>
                      <a:pt x="2482" y="2512"/>
                    </a:lnTo>
                    <a:lnTo>
                      <a:pt x="2547" y="2475"/>
                    </a:lnTo>
                    <a:lnTo>
                      <a:pt x="2609" y="2434"/>
                    </a:lnTo>
                    <a:lnTo>
                      <a:pt x="2666" y="2390"/>
                    </a:lnTo>
                    <a:lnTo>
                      <a:pt x="2718" y="2342"/>
                    </a:lnTo>
                    <a:lnTo>
                      <a:pt x="2765" y="2292"/>
                    </a:lnTo>
                    <a:lnTo>
                      <a:pt x="2809" y="2239"/>
                    </a:lnTo>
                    <a:lnTo>
                      <a:pt x="2844" y="2183"/>
                    </a:lnTo>
                    <a:lnTo>
                      <a:pt x="2875" y="2126"/>
                    </a:lnTo>
                    <a:lnTo>
                      <a:pt x="2899" y="2067"/>
                    </a:lnTo>
                    <a:lnTo>
                      <a:pt x="2917" y="2006"/>
                    </a:lnTo>
                    <a:lnTo>
                      <a:pt x="2927" y="1944"/>
                    </a:lnTo>
                    <a:lnTo>
                      <a:pt x="2931" y="1882"/>
                    </a:lnTo>
                    <a:lnTo>
                      <a:pt x="2931" y="1272"/>
                    </a:lnTo>
                    <a:lnTo>
                      <a:pt x="2927" y="1242"/>
                    </a:lnTo>
                    <a:lnTo>
                      <a:pt x="2916" y="1214"/>
                    </a:lnTo>
                    <a:lnTo>
                      <a:pt x="2896" y="1188"/>
                    </a:lnTo>
                    <a:lnTo>
                      <a:pt x="2873" y="1165"/>
                    </a:lnTo>
                    <a:lnTo>
                      <a:pt x="2842" y="1146"/>
                    </a:lnTo>
                    <a:lnTo>
                      <a:pt x="2809" y="1132"/>
                    </a:lnTo>
                    <a:lnTo>
                      <a:pt x="2772" y="1123"/>
                    </a:lnTo>
                    <a:lnTo>
                      <a:pt x="2733" y="1119"/>
                    </a:lnTo>
                    <a:lnTo>
                      <a:pt x="2694" y="1123"/>
                    </a:lnTo>
                    <a:lnTo>
                      <a:pt x="2657" y="1132"/>
                    </a:lnTo>
                    <a:lnTo>
                      <a:pt x="2623" y="1146"/>
                    </a:lnTo>
                    <a:lnTo>
                      <a:pt x="2593" y="1165"/>
                    </a:lnTo>
                    <a:lnTo>
                      <a:pt x="2568" y="1188"/>
                    </a:lnTo>
                    <a:lnTo>
                      <a:pt x="2550" y="1214"/>
                    </a:lnTo>
                    <a:lnTo>
                      <a:pt x="2538" y="1242"/>
                    </a:lnTo>
                    <a:lnTo>
                      <a:pt x="2534" y="1272"/>
                    </a:lnTo>
                    <a:lnTo>
                      <a:pt x="2534" y="1323"/>
                    </a:lnTo>
                    <a:lnTo>
                      <a:pt x="2401" y="1323"/>
                    </a:lnTo>
                    <a:lnTo>
                      <a:pt x="2401" y="1069"/>
                    </a:lnTo>
                    <a:lnTo>
                      <a:pt x="2397" y="1039"/>
                    </a:lnTo>
                    <a:lnTo>
                      <a:pt x="2385" y="1011"/>
                    </a:lnTo>
                    <a:lnTo>
                      <a:pt x="2366" y="985"/>
                    </a:lnTo>
                    <a:lnTo>
                      <a:pt x="2341" y="962"/>
                    </a:lnTo>
                    <a:lnTo>
                      <a:pt x="2312" y="942"/>
                    </a:lnTo>
                    <a:lnTo>
                      <a:pt x="2278" y="928"/>
                    </a:lnTo>
                    <a:lnTo>
                      <a:pt x="2242" y="918"/>
                    </a:lnTo>
                    <a:lnTo>
                      <a:pt x="2203" y="915"/>
                    </a:lnTo>
                    <a:lnTo>
                      <a:pt x="2164" y="918"/>
                    </a:lnTo>
                    <a:lnTo>
                      <a:pt x="2127" y="928"/>
                    </a:lnTo>
                    <a:lnTo>
                      <a:pt x="2093" y="942"/>
                    </a:lnTo>
                    <a:lnTo>
                      <a:pt x="2063" y="962"/>
                    </a:lnTo>
                    <a:lnTo>
                      <a:pt x="2038" y="985"/>
                    </a:lnTo>
                    <a:lnTo>
                      <a:pt x="2020" y="1011"/>
                    </a:lnTo>
                    <a:lnTo>
                      <a:pt x="2007" y="1039"/>
                    </a:lnTo>
                    <a:lnTo>
                      <a:pt x="2003" y="1069"/>
                    </a:lnTo>
                    <a:lnTo>
                      <a:pt x="2003" y="1221"/>
                    </a:lnTo>
                    <a:lnTo>
                      <a:pt x="1871" y="1221"/>
                    </a:lnTo>
                    <a:lnTo>
                      <a:pt x="1871" y="967"/>
                    </a:lnTo>
                    <a:lnTo>
                      <a:pt x="1867" y="936"/>
                    </a:lnTo>
                    <a:lnTo>
                      <a:pt x="1855" y="908"/>
                    </a:lnTo>
                    <a:lnTo>
                      <a:pt x="1836" y="882"/>
                    </a:lnTo>
                    <a:lnTo>
                      <a:pt x="1811" y="860"/>
                    </a:lnTo>
                    <a:lnTo>
                      <a:pt x="1781" y="841"/>
                    </a:lnTo>
                    <a:lnTo>
                      <a:pt x="1748" y="826"/>
                    </a:lnTo>
                    <a:lnTo>
                      <a:pt x="1710" y="817"/>
                    </a:lnTo>
                    <a:lnTo>
                      <a:pt x="1671" y="814"/>
                    </a:lnTo>
                    <a:lnTo>
                      <a:pt x="1633" y="817"/>
                    </a:lnTo>
                    <a:lnTo>
                      <a:pt x="1597" y="826"/>
                    </a:lnTo>
                    <a:lnTo>
                      <a:pt x="1563" y="841"/>
                    </a:lnTo>
                    <a:lnTo>
                      <a:pt x="1533" y="860"/>
                    </a:lnTo>
                    <a:lnTo>
                      <a:pt x="1508" y="882"/>
                    </a:lnTo>
                    <a:lnTo>
                      <a:pt x="1490" y="908"/>
                    </a:lnTo>
                    <a:lnTo>
                      <a:pt x="1477" y="936"/>
                    </a:lnTo>
                    <a:lnTo>
                      <a:pt x="1473" y="967"/>
                    </a:lnTo>
                    <a:lnTo>
                      <a:pt x="1473" y="1323"/>
                    </a:lnTo>
                    <a:lnTo>
                      <a:pt x="1341" y="1323"/>
                    </a:lnTo>
                    <a:lnTo>
                      <a:pt x="1341" y="254"/>
                    </a:lnTo>
                    <a:lnTo>
                      <a:pt x="1336" y="224"/>
                    </a:lnTo>
                    <a:lnTo>
                      <a:pt x="1324" y="196"/>
                    </a:lnTo>
                    <a:lnTo>
                      <a:pt x="1306" y="170"/>
                    </a:lnTo>
                    <a:lnTo>
                      <a:pt x="1281" y="148"/>
                    </a:lnTo>
                    <a:lnTo>
                      <a:pt x="1251" y="129"/>
                    </a:lnTo>
                    <a:lnTo>
                      <a:pt x="1217" y="114"/>
                    </a:lnTo>
                    <a:lnTo>
                      <a:pt x="1180" y="105"/>
                    </a:lnTo>
                    <a:lnTo>
                      <a:pt x="1141" y="102"/>
                    </a:lnTo>
                    <a:close/>
                    <a:moveTo>
                      <a:pt x="1141" y="0"/>
                    </a:moveTo>
                    <a:lnTo>
                      <a:pt x="1191" y="3"/>
                    </a:lnTo>
                    <a:lnTo>
                      <a:pt x="1238" y="11"/>
                    </a:lnTo>
                    <a:lnTo>
                      <a:pt x="1282" y="24"/>
                    </a:lnTo>
                    <a:lnTo>
                      <a:pt x="1324" y="41"/>
                    </a:lnTo>
                    <a:lnTo>
                      <a:pt x="1361" y="62"/>
                    </a:lnTo>
                    <a:lnTo>
                      <a:pt x="1393" y="87"/>
                    </a:lnTo>
                    <a:lnTo>
                      <a:pt x="1421" y="115"/>
                    </a:lnTo>
                    <a:lnTo>
                      <a:pt x="1443" y="146"/>
                    </a:lnTo>
                    <a:lnTo>
                      <a:pt x="1460" y="180"/>
                    </a:lnTo>
                    <a:lnTo>
                      <a:pt x="1470" y="216"/>
                    </a:lnTo>
                    <a:lnTo>
                      <a:pt x="1473" y="254"/>
                    </a:lnTo>
                    <a:lnTo>
                      <a:pt x="1473" y="763"/>
                    </a:lnTo>
                    <a:lnTo>
                      <a:pt x="1507" y="746"/>
                    </a:lnTo>
                    <a:lnTo>
                      <a:pt x="1543" y="732"/>
                    </a:lnTo>
                    <a:lnTo>
                      <a:pt x="1582" y="722"/>
                    </a:lnTo>
                    <a:lnTo>
                      <a:pt x="1626" y="715"/>
                    </a:lnTo>
                    <a:lnTo>
                      <a:pt x="1671" y="712"/>
                    </a:lnTo>
                    <a:lnTo>
                      <a:pt x="1716" y="715"/>
                    </a:lnTo>
                    <a:lnTo>
                      <a:pt x="1757" y="721"/>
                    </a:lnTo>
                    <a:lnTo>
                      <a:pt x="1798" y="732"/>
                    </a:lnTo>
                    <a:lnTo>
                      <a:pt x="1836" y="747"/>
                    </a:lnTo>
                    <a:lnTo>
                      <a:pt x="1871" y="765"/>
                    </a:lnTo>
                    <a:lnTo>
                      <a:pt x="1904" y="788"/>
                    </a:lnTo>
                    <a:lnTo>
                      <a:pt x="1932" y="813"/>
                    </a:lnTo>
                    <a:lnTo>
                      <a:pt x="1957" y="842"/>
                    </a:lnTo>
                    <a:lnTo>
                      <a:pt x="1977" y="875"/>
                    </a:lnTo>
                    <a:lnTo>
                      <a:pt x="2019" y="853"/>
                    </a:lnTo>
                    <a:lnTo>
                      <a:pt x="2062" y="836"/>
                    </a:lnTo>
                    <a:lnTo>
                      <a:pt x="2107" y="824"/>
                    </a:lnTo>
                    <a:lnTo>
                      <a:pt x="2154" y="817"/>
                    </a:lnTo>
                    <a:lnTo>
                      <a:pt x="2203" y="814"/>
                    </a:lnTo>
                    <a:lnTo>
                      <a:pt x="2252" y="817"/>
                    </a:lnTo>
                    <a:lnTo>
                      <a:pt x="2299" y="825"/>
                    </a:lnTo>
                    <a:lnTo>
                      <a:pt x="2344" y="837"/>
                    </a:lnTo>
                    <a:lnTo>
                      <a:pt x="2384" y="854"/>
                    </a:lnTo>
                    <a:lnTo>
                      <a:pt x="2421" y="876"/>
                    </a:lnTo>
                    <a:lnTo>
                      <a:pt x="2453" y="901"/>
                    </a:lnTo>
                    <a:lnTo>
                      <a:pt x="2481" y="929"/>
                    </a:lnTo>
                    <a:lnTo>
                      <a:pt x="2503" y="961"/>
                    </a:lnTo>
                    <a:lnTo>
                      <a:pt x="2520" y="995"/>
                    </a:lnTo>
                    <a:lnTo>
                      <a:pt x="2530" y="1031"/>
                    </a:lnTo>
                    <a:lnTo>
                      <a:pt x="2534" y="1069"/>
                    </a:lnTo>
                    <a:lnTo>
                      <a:pt x="2567" y="1052"/>
                    </a:lnTo>
                    <a:lnTo>
                      <a:pt x="2604" y="1038"/>
                    </a:lnTo>
                    <a:lnTo>
                      <a:pt x="2644" y="1027"/>
                    </a:lnTo>
                    <a:lnTo>
                      <a:pt x="2687" y="1020"/>
                    </a:lnTo>
                    <a:lnTo>
                      <a:pt x="2733" y="1018"/>
                    </a:lnTo>
                    <a:lnTo>
                      <a:pt x="2782" y="1021"/>
                    </a:lnTo>
                    <a:lnTo>
                      <a:pt x="2829" y="1028"/>
                    </a:lnTo>
                    <a:lnTo>
                      <a:pt x="2874" y="1041"/>
                    </a:lnTo>
                    <a:lnTo>
                      <a:pt x="2914" y="1058"/>
                    </a:lnTo>
                    <a:lnTo>
                      <a:pt x="2951" y="1079"/>
                    </a:lnTo>
                    <a:lnTo>
                      <a:pt x="2983" y="1104"/>
                    </a:lnTo>
                    <a:lnTo>
                      <a:pt x="3011" y="1132"/>
                    </a:lnTo>
                    <a:lnTo>
                      <a:pt x="3034" y="1164"/>
                    </a:lnTo>
                    <a:lnTo>
                      <a:pt x="3050" y="1198"/>
                    </a:lnTo>
                    <a:lnTo>
                      <a:pt x="3061" y="1234"/>
                    </a:lnTo>
                    <a:lnTo>
                      <a:pt x="3064" y="1272"/>
                    </a:lnTo>
                    <a:lnTo>
                      <a:pt x="3064" y="1882"/>
                    </a:lnTo>
                    <a:lnTo>
                      <a:pt x="3061" y="1957"/>
                    </a:lnTo>
                    <a:lnTo>
                      <a:pt x="3047" y="2029"/>
                    </a:lnTo>
                    <a:lnTo>
                      <a:pt x="3028" y="2101"/>
                    </a:lnTo>
                    <a:lnTo>
                      <a:pt x="3000" y="2170"/>
                    </a:lnTo>
                    <a:lnTo>
                      <a:pt x="2967" y="2236"/>
                    </a:lnTo>
                    <a:lnTo>
                      <a:pt x="2926" y="2299"/>
                    </a:lnTo>
                    <a:lnTo>
                      <a:pt x="2878" y="2359"/>
                    </a:lnTo>
                    <a:lnTo>
                      <a:pt x="2825" y="2415"/>
                    </a:lnTo>
                    <a:lnTo>
                      <a:pt x="2765" y="2469"/>
                    </a:lnTo>
                    <a:lnTo>
                      <a:pt x="2701" y="2518"/>
                    </a:lnTo>
                    <a:lnTo>
                      <a:pt x="2632" y="2563"/>
                    </a:lnTo>
                    <a:lnTo>
                      <a:pt x="2558" y="2605"/>
                    </a:lnTo>
                    <a:lnTo>
                      <a:pt x="2479" y="2641"/>
                    </a:lnTo>
                    <a:lnTo>
                      <a:pt x="2397" y="2672"/>
                    </a:lnTo>
                    <a:lnTo>
                      <a:pt x="2311" y="2699"/>
                    </a:lnTo>
                    <a:lnTo>
                      <a:pt x="2222" y="2720"/>
                    </a:lnTo>
                    <a:lnTo>
                      <a:pt x="2130" y="2735"/>
                    </a:lnTo>
                    <a:lnTo>
                      <a:pt x="2034" y="2744"/>
                    </a:lnTo>
                    <a:lnTo>
                      <a:pt x="1938" y="2747"/>
                    </a:lnTo>
                    <a:lnTo>
                      <a:pt x="1862" y="2746"/>
                    </a:lnTo>
                    <a:lnTo>
                      <a:pt x="1787" y="2741"/>
                    </a:lnTo>
                    <a:lnTo>
                      <a:pt x="1713" y="2732"/>
                    </a:lnTo>
                    <a:lnTo>
                      <a:pt x="1640" y="2720"/>
                    </a:lnTo>
                    <a:lnTo>
                      <a:pt x="1566" y="2705"/>
                    </a:lnTo>
                    <a:lnTo>
                      <a:pt x="1494" y="2685"/>
                    </a:lnTo>
                    <a:lnTo>
                      <a:pt x="1422" y="2662"/>
                    </a:lnTo>
                    <a:lnTo>
                      <a:pt x="1350" y="2634"/>
                    </a:lnTo>
                    <a:lnTo>
                      <a:pt x="1281" y="2603"/>
                    </a:lnTo>
                    <a:lnTo>
                      <a:pt x="1213" y="2565"/>
                    </a:lnTo>
                    <a:lnTo>
                      <a:pt x="1146" y="2525"/>
                    </a:lnTo>
                    <a:lnTo>
                      <a:pt x="1081" y="2479"/>
                    </a:lnTo>
                    <a:lnTo>
                      <a:pt x="1017" y="2429"/>
                    </a:lnTo>
                    <a:lnTo>
                      <a:pt x="956" y="2374"/>
                    </a:lnTo>
                    <a:lnTo>
                      <a:pt x="896" y="2314"/>
                    </a:lnTo>
                    <a:lnTo>
                      <a:pt x="838" y="2248"/>
                    </a:lnTo>
                    <a:lnTo>
                      <a:pt x="783" y="2177"/>
                    </a:lnTo>
                    <a:lnTo>
                      <a:pt x="732" y="2107"/>
                    </a:lnTo>
                    <a:lnTo>
                      <a:pt x="680" y="2037"/>
                    </a:lnTo>
                    <a:lnTo>
                      <a:pt x="627" y="1970"/>
                    </a:lnTo>
                    <a:lnTo>
                      <a:pt x="573" y="1905"/>
                    </a:lnTo>
                    <a:lnTo>
                      <a:pt x="521" y="1841"/>
                    </a:lnTo>
                    <a:lnTo>
                      <a:pt x="469" y="1780"/>
                    </a:lnTo>
                    <a:lnTo>
                      <a:pt x="417" y="1721"/>
                    </a:lnTo>
                    <a:lnTo>
                      <a:pt x="367" y="1664"/>
                    </a:lnTo>
                    <a:lnTo>
                      <a:pt x="319" y="1608"/>
                    </a:lnTo>
                    <a:lnTo>
                      <a:pt x="272" y="1554"/>
                    </a:lnTo>
                    <a:lnTo>
                      <a:pt x="228" y="1503"/>
                    </a:lnTo>
                    <a:lnTo>
                      <a:pt x="187" y="1452"/>
                    </a:lnTo>
                    <a:lnTo>
                      <a:pt x="149" y="1404"/>
                    </a:lnTo>
                    <a:lnTo>
                      <a:pt x="114" y="1358"/>
                    </a:lnTo>
                    <a:lnTo>
                      <a:pt x="84" y="1314"/>
                    </a:lnTo>
                    <a:lnTo>
                      <a:pt x="56" y="1272"/>
                    </a:lnTo>
                    <a:lnTo>
                      <a:pt x="34" y="1232"/>
                    </a:lnTo>
                    <a:lnTo>
                      <a:pt x="17" y="1193"/>
                    </a:lnTo>
                    <a:lnTo>
                      <a:pt x="5" y="1157"/>
                    </a:lnTo>
                    <a:lnTo>
                      <a:pt x="0" y="1122"/>
                    </a:lnTo>
                    <a:lnTo>
                      <a:pt x="0" y="1090"/>
                    </a:lnTo>
                    <a:lnTo>
                      <a:pt x="7" y="1059"/>
                    </a:lnTo>
                    <a:lnTo>
                      <a:pt x="20" y="1030"/>
                    </a:lnTo>
                    <a:lnTo>
                      <a:pt x="39" y="1002"/>
                    </a:lnTo>
                    <a:lnTo>
                      <a:pt x="68" y="977"/>
                    </a:lnTo>
                    <a:lnTo>
                      <a:pt x="102" y="955"/>
                    </a:lnTo>
                    <a:lnTo>
                      <a:pt x="137" y="938"/>
                    </a:lnTo>
                    <a:lnTo>
                      <a:pt x="175" y="926"/>
                    </a:lnTo>
                    <a:lnTo>
                      <a:pt x="214" y="920"/>
                    </a:lnTo>
                    <a:lnTo>
                      <a:pt x="256" y="919"/>
                    </a:lnTo>
                    <a:lnTo>
                      <a:pt x="298" y="921"/>
                    </a:lnTo>
                    <a:lnTo>
                      <a:pt x="342" y="928"/>
                    </a:lnTo>
                    <a:lnTo>
                      <a:pt x="386" y="939"/>
                    </a:lnTo>
                    <a:lnTo>
                      <a:pt x="432" y="954"/>
                    </a:lnTo>
                    <a:lnTo>
                      <a:pt x="479" y="972"/>
                    </a:lnTo>
                    <a:lnTo>
                      <a:pt x="525" y="992"/>
                    </a:lnTo>
                    <a:lnTo>
                      <a:pt x="573" y="1016"/>
                    </a:lnTo>
                    <a:lnTo>
                      <a:pt x="620" y="1041"/>
                    </a:lnTo>
                    <a:lnTo>
                      <a:pt x="669" y="1068"/>
                    </a:lnTo>
                    <a:lnTo>
                      <a:pt x="716" y="1098"/>
                    </a:lnTo>
                    <a:lnTo>
                      <a:pt x="764" y="1128"/>
                    </a:lnTo>
                    <a:lnTo>
                      <a:pt x="811" y="1160"/>
                    </a:lnTo>
                    <a:lnTo>
                      <a:pt x="811" y="254"/>
                    </a:lnTo>
                    <a:lnTo>
                      <a:pt x="813" y="216"/>
                    </a:lnTo>
                    <a:lnTo>
                      <a:pt x="824" y="180"/>
                    </a:lnTo>
                    <a:lnTo>
                      <a:pt x="841" y="146"/>
                    </a:lnTo>
                    <a:lnTo>
                      <a:pt x="863" y="115"/>
                    </a:lnTo>
                    <a:lnTo>
                      <a:pt x="890" y="87"/>
                    </a:lnTo>
                    <a:lnTo>
                      <a:pt x="923" y="62"/>
                    </a:lnTo>
                    <a:lnTo>
                      <a:pt x="960" y="41"/>
                    </a:lnTo>
                    <a:lnTo>
                      <a:pt x="1001" y="24"/>
                    </a:lnTo>
                    <a:lnTo>
                      <a:pt x="1045" y="11"/>
                    </a:lnTo>
                    <a:lnTo>
                      <a:pt x="1092" y="3"/>
                    </a:lnTo>
                    <a:lnTo>
                      <a:pt x="1141"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grpSp>
      </p:grpSp>
      <p:grpSp>
        <p:nvGrpSpPr>
          <p:cNvPr id="71" name="Group 70"/>
          <p:cNvGrpSpPr/>
          <p:nvPr/>
        </p:nvGrpSpPr>
        <p:grpSpPr>
          <a:xfrm>
            <a:off x="6340613" y="4509449"/>
            <a:ext cx="262462" cy="262462"/>
            <a:chOff x="2333543" y="5433340"/>
            <a:chExt cx="419100" cy="419100"/>
          </a:xfrm>
        </p:grpSpPr>
        <p:sp>
          <p:nvSpPr>
            <p:cNvPr id="72" name="Oval 71">
              <a:hlinkClick r:id="rId14"/>
            </p:cNvPr>
            <p:cNvSpPr/>
            <p:nvPr/>
          </p:nvSpPr>
          <p:spPr>
            <a:xfrm>
              <a:off x="2333543" y="5433340"/>
              <a:ext cx="419100" cy="419100"/>
            </a:xfrm>
            <a:prstGeom prst="ellipse">
              <a:avLst/>
            </a:prstGeom>
            <a:solidFill>
              <a:schemeClr val="bg1"/>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en-US" sz="1050" dirty="0">
                <a:solidFill>
                  <a:srgbClr val="FFFFFF"/>
                </a:solidFill>
                <a:latin typeface="Arial"/>
              </a:endParaRPr>
            </a:p>
          </p:txBody>
        </p:sp>
        <p:grpSp>
          <p:nvGrpSpPr>
            <p:cNvPr id="73" name="Group 72"/>
            <p:cNvGrpSpPr/>
            <p:nvPr/>
          </p:nvGrpSpPr>
          <p:grpSpPr>
            <a:xfrm>
              <a:off x="2448603" y="5513121"/>
              <a:ext cx="188980" cy="259539"/>
              <a:chOff x="9563947" y="2690994"/>
              <a:chExt cx="1216025" cy="1670050"/>
            </a:xfrm>
            <a:solidFill>
              <a:schemeClr val="bg2"/>
            </a:solidFill>
          </p:grpSpPr>
          <p:sp>
            <p:nvSpPr>
              <p:cNvPr id="74" name="Freeform 17"/>
              <p:cNvSpPr>
                <a:spLocks/>
              </p:cNvSpPr>
              <p:nvPr/>
            </p:nvSpPr>
            <p:spPr bwMode="auto">
              <a:xfrm>
                <a:off x="9675072" y="2690994"/>
                <a:ext cx="684212" cy="646113"/>
              </a:xfrm>
              <a:custGeom>
                <a:avLst/>
                <a:gdLst>
                  <a:gd name="T0" fmla="*/ 946 w 1724"/>
                  <a:gd name="T1" fmla="*/ 3 h 1221"/>
                  <a:gd name="T2" fmla="*/ 1105 w 1724"/>
                  <a:gd name="T3" fmla="*/ 27 h 1221"/>
                  <a:gd name="T4" fmla="*/ 1253 w 1724"/>
                  <a:gd name="T5" fmla="*/ 71 h 1221"/>
                  <a:gd name="T6" fmla="*/ 1384 w 1724"/>
                  <a:gd name="T7" fmla="*/ 135 h 1221"/>
                  <a:gd name="T8" fmla="*/ 1499 w 1724"/>
                  <a:gd name="T9" fmla="*/ 215 h 1221"/>
                  <a:gd name="T10" fmla="*/ 1593 w 1724"/>
                  <a:gd name="T11" fmla="*/ 311 h 1221"/>
                  <a:gd name="T12" fmla="*/ 1664 w 1724"/>
                  <a:gd name="T13" fmla="*/ 418 h 1221"/>
                  <a:gd name="T14" fmla="*/ 1708 w 1724"/>
                  <a:gd name="T15" fmla="*/ 536 h 1221"/>
                  <a:gd name="T16" fmla="*/ 1724 w 1724"/>
                  <a:gd name="T17" fmla="*/ 661 h 1221"/>
                  <a:gd name="T18" fmla="*/ 1711 w 1724"/>
                  <a:gd name="T19" fmla="*/ 780 h 1221"/>
                  <a:gd name="T20" fmla="*/ 1673 w 1724"/>
                  <a:gd name="T21" fmla="*/ 894 h 1221"/>
                  <a:gd name="T22" fmla="*/ 1608 w 1724"/>
                  <a:gd name="T23" fmla="*/ 999 h 1221"/>
                  <a:gd name="T24" fmla="*/ 1528 w 1724"/>
                  <a:gd name="T25" fmla="*/ 1041 h 1221"/>
                  <a:gd name="T26" fmla="*/ 1458 w 1724"/>
                  <a:gd name="T27" fmla="*/ 1029 h 1221"/>
                  <a:gd name="T28" fmla="*/ 1458 w 1724"/>
                  <a:gd name="T29" fmla="*/ 992 h 1221"/>
                  <a:gd name="T30" fmla="*/ 1520 w 1724"/>
                  <a:gd name="T31" fmla="*/ 910 h 1221"/>
                  <a:gd name="T32" fmla="*/ 1566 w 1724"/>
                  <a:gd name="T33" fmla="*/ 819 h 1221"/>
                  <a:gd name="T34" fmla="*/ 1589 w 1724"/>
                  <a:gd name="T35" fmla="*/ 721 h 1221"/>
                  <a:gd name="T36" fmla="*/ 1588 w 1724"/>
                  <a:gd name="T37" fmla="*/ 615 h 1221"/>
                  <a:gd name="T38" fmla="*/ 1559 w 1724"/>
                  <a:gd name="T39" fmla="*/ 507 h 1221"/>
                  <a:gd name="T40" fmla="*/ 1503 w 1724"/>
                  <a:gd name="T41" fmla="*/ 407 h 1221"/>
                  <a:gd name="T42" fmla="*/ 1424 w 1724"/>
                  <a:gd name="T43" fmla="*/ 318 h 1221"/>
                  <a:gd name="T44" fmla="*/ 1324 w 1724"/>
                  <a:gd name="T45" fmla="*/ 241 h 1221"/>
                  <a:gd name="T46" fmla="*/ 1208 w 1724"/>
                  <a:gd name="T47" fmla="*/ 180 h 1221"/>
                  <a:gd name="T48" fmla="*/ 1078 w 1724"/>
                  <a:gd name="T49" fmla="*/ 137 h 1221"/>
                  <a:gd name="T50" fmla="*/ 937 w 1724"/>
                  <a:gd name="T51" fmla="*/ 115 h 1221"/>
                  <a:gd name="T52" fmla="*/ 789 w 1724"/>
                  <a:gd name="T53" fmla="*/ 115 h 1221"/>
                  <a:gd name="T54" fmla="*/ 648 w 1724"/>
                  <a:gd name="T55" fmla="*/ 137 h 1221"/>
                  <a:gd name="T56" fmla="*/ 517 w 1724"/>
                  <a:gd name="T57" fmla="*/ 180 h 1221"/>
                  <a:gd name="T58" fmla="*/ 401 w 1724"/>
                  <a:gd name="T59" fmla="*/ 241 h 1221"/>
                  <a:gd name="T60" fmla="*/ 302 w 1724"/>
                  <a:gd name="T61" fmla="*/ 318 h 1221"/>
                  <a:gd name="T62" fmla="*/ 222 w 1724"/>
                  <a:gd name="T63" fmla="*/ 407 h 1221"/>
                  <a:gd name="T64" fmla="*/ 166 w 1724"/>
                  <a:gd name="T65" fmla="*/ 507 h 1221"/>
                  <a:gd name="T66" fmla="*/ 138 w 1724"/>
                  <a:gd name="T67" fmla="*/ 615 h 1221"/>
                  <a:gd name="T68" fmla="*/ 138 w 1724"/>
                  <a:gd name="T69" fmla="*/ 728 h 1221"/>
                  <a:gd name="T70" fmla="*/ 168 w 1724"/>
                  <a:gd name="T71" fmla="*/ 837 h 1221"/>
                  <a:gd name="T72" fmla="*/ 222 w 1724"/>
                  <a:gd name="T73" fmla="*/ 936 h 1221"/>
                  <a:gd name="T74" fmla="*/ 301 w 1724"/>
                  <a:gd name="T75" fmla="*/ 1024 h 1221"/>
                  <a:gd name="T76" fmla="*/ 399 w 1724"/>
                  <a:gd name="T77" fmla="*/ 1099 h 1221"/>
                  <a:gd name="T78" fmla="*/ 336 w 1724"/>
                  <a:gd name="T79" fmla="*/ 1186 h 1221"/>
                  <a:gd name="T80" fmla="*/ 222 w 1724"/>
                  <a:gd name="T81" fmla="*/ 1104 h 1221"/>
                  <a:gd name="T82" fmla="*/ 130 w 1724"/>
                  <a:gd name="T83" fmla="*/ 1009 h 1221"/>
                  <a:gd name="T84" fmla="*/ 60 w 1724"/>
                  <a:gd name="T85" fmla="*/ 903 h 1221"/>
                  <a:gd name="T86" fmla="*/ 16 w 1724"/>
                  <a:gd name="T87" fmla="*/ 785 h 1221"/>
                  <a:gd name="T88" fmla="*/ 0 w 1724"/>
                  <a:gd name="T89" fmla="*/ 661 h 1221"/>
                  <a:gd name="T90" fmla="*/ 16 w 1724"/>
                  <a:gd name="T91" fmla="*/ 536 h 1221"/>
                  <a:gd name="T92" fmla="*/ 60 w 1724"/>
                  <a:gd name="T93" fmla="*/ 418 h 1221"/>
                  <a:gd name="T94" fmla="*/ 132 w 1724"/>
                  <a:gd name="T95" fmla="*/ 311 h 1221"/>
                  <a:gd name="T96" fmla="*/ 226 w 1724"/>
                  <a:gd name="T97" fmla="*/ 215 h 1221"/>
                  <a:gd name="T98" fmla="*/ 341 w 1724"/>
                  <a:gd name="T99" fmla="*/ 135 h 1221"/>
                  <a:gd name="T100" fmla="*/ 473 w 1724"/>
                  <a:gd name="T101" fmla="*/ 71 h 1221"/>
                  <a:gd name="T102" fmla="*/ 621 w 1724"/>
                  <a:gd name="T103" fmla="*/ 27 h 1221"/>
                  <a:gd name="T104" fmla="*/ 780 w 1724"/>
                  <a:gd name="T105" fmla="*/ 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4" h="1221">
                    <a:moveTo>
                      <a:pt x="862" y="0"/>
                    </a:moveTo>
                    <a:lnTo>
                      <a:pt x="946" y="3"/>
                    </a:lnTo>
                    <a:lnTo>
                      <a:pt x="1027" y="12"/>
                    </a:lnTo>
                    <a:lnTo>
                      <a:pt x="1105" y="27"/>
                    </a:lnTo>
                    <a:lnTo>
                      <a:pt x="1181" y="46"/>
                    </a:lnTo>
                    <a:lnTo>
                      <a:pt x="1253" y="71"/>
                    </a:lnTo>
                    <a:lnTo>
                      <a:pt x="1320" y="101"/>
                    </a:lnTo>
                    <a:lnTo>
                      <a:pt x="1384" y="135"/>
                    </a:lnTo>
                    <a:lnTo>
                      <a:pt x="1445" y="173"/>
                    </a:lnTo>
                    <a:lnTo>
                      <a:pt x="1499" y="215"/>
                    </a:lnTo>
                    <a:lnTo>
                      <a:pt x="1549" y="262"/>
                    </a:lnTo>
                    <a:lnTo>
                      <a:pt x="1593" y="311"/>
                    </a:lnTo>
                    <a:lnTo>
                      <a:pt x="1633" y="363"/>
                    </a:lnTo>
                    <a:lnTo>
                      <a:pt x="1664" y="418"/>
                    </a:lnTo>
                    <a:lnTo>
                      <a:pt x="1690" y="476"/>
                    </a:lnTo>
                    <a:lnTo>
                      <a:pt x="1708" y="536"/>
                    </a:lnTo>
                    <a:lnTo>
                      <a:pt x="1720" y="598"/>
                    </a:lnTo>
                    <a:lnTo>
                      <a:pt x="1724" y="661"/>
                    </a:lnTo>
                    <a:lnTo>
                      <a:pt x="1721" y="722"/>
                    </a:lnTo>
                    <a:lnTo>
                      <a:pt x="1711" y="780"/>
                    </a:lnTo>
                    <a:lnTo>
                      <a:pt x="1695" y="839"/>
                    </a:lnTo>
                    <a:lnTo>
                      <a:pt x="1673" y="894"/>
                    </a:lnTo>
                    <a:lnTo>
                      <a:pt x="1643" y="948"/>
                    </a:lnTo>
                    <a:lnTo>
                      <a:pt x="1608" y="999"/>
                    </a:lnTo>
                    <a:lnTo>
                      <a:pt x="1566" y="1048"/>
                    </a:lnTo>
                    <a:lnTo>
                      <a:pt x="1528" y="1041"/>
                    </a:lnTo>
                    <a:lnTo>
                      <a:pt x="1493" y="1034"/>
                    </a:lnTo>
                    <a:lnTo>
                      <a:pt x="1458" y="1029"/>
                    </a:lnTo>
                    <a:lnTo>
                      <a:pt x="1420" y="1028"/>
                    </a:lnTo>
                    <a:lnTo>
                      <a:pt x="1458" y="992"/>
                    </a:lnTo>
                    <a:lnTo>
                      <a:pt x="1492" y="952"/>
                    </a:lnTo>
                    <a:lnTo>
                      <a:pt x="1520" y="910"/>
                    </a:lnTo>
                    <a:lnTo>
                      <a:pt x="1545" y="865"/>
                    </a:lnTo>
                    <a:lnTo>
                      <a:pt x="1566" y="819"/>
                    </a:lnTo>
                    <a:lnTo>
                      <a:pt x="1580" y="770"/>
                    </a:lnTo>
                    <a:lnTo>
                      <a:pt x="1589" y="721"/>
                    </a:lnTo>
                    <a:lnTo>
                      <a:pt x="1592" y="672"/>
                    </a:lnTo>
                    <a:lnTo>
                      <a:pt x="1588" y="615"/>
                    </a:lnTo>
                    <a:lnTo>
                      <a:pt x="1578" y="560"/>
                    </a:lnTo>
                    <a:lnTo>
                      <a:pt x="1559" y="507"/>
                    </a:lnTo>
                    <a:lnTo>
                      <a:pt x="1535" y="456"/>
                    </a:lnTo>
                    <a:lnTo>
                      <a:pt x="1503" y="407"/>
                    </a:lnTo>
                    <a:lnTo>
                      <a:pt x="1467" y="361"/>
                    </a:lnTo>
                    <a:lnTo>
                      <a:pt x="1424" y="318"/>
                    </a:lnTo>
                    <a:lnTo>
                      <a:pt x="1377" y="278"/>
                    </a:lnTo>
                    <a:lnTo>
                      <a:pt x="1324" y="241"/>
                    </a:lnTo>
                    <a:lnTo>
                      <a:pt x="1268" y="208"/>
                    </a:lnTo>
                    <a:lnTo>
                      <a:pt x="1208" y="180"/>
                    </a:lnTo>
                    <a:lnTo>
                      <a:pt x="1144" y="156"/>
                    </a:lnTo>
                    <a:lnTo>
                      <a:pt x="1078" y="137"/>
                    </a:lnTo>
                    <a:lnTo>
                      <a:pt x="1008" y="123"/>
                    </a:lnTo>
                    <a:lnTo>
                      <a:pt x="937" y="115"/>
                    </a:lnTo>
                    <a:lnTo>
                      <a:pt x="862" y="112"/>
                    </a:lnTo>
                    <a:lnTo>
                      <a:pt x="789" y="115"/>
                    </a:lnTo>
                    <a:lnTo>
                      <a:pt x="717" y="123"/>
                    </a:lnTo>
                    <a:lnTo>
                      <a:pt x="648" y="137"/>
                    </a:lnTo>
                    <a:lnTo>
                      <a:pt x="581" y="156"/>
                    </a:lnTo>
                    <a:lnTo>
                      <a:pt x="517" y="180"/>
                    </a:lnTo>
                    <a:lnTo>
                      <a:pt x="457" y="208"/>
                    </a:lnTo>
                    <a:lnTo>
                      <a:pt x="401" y="241"/>
                    </a:lnTo>
                    <a:lnTo>
                      <a:pt x="349" y="278"/>
                    </a:lnTo>
                    <a:lnTo>
                      <a:pt x="302" y="318"/>
                    </a:lnTo>
                    <a:lnTo>
                      <a:pt x="259" y="361"/>
                    </a:lnTo>
                    <a:lnTo>
                      <a:pt x="222" y="407"/>
                    </a:lnTo>
                    <a:lnTo>
                      <a:pt x="191" y="456"/>
                    </a:lnTo>
                    <a:lnTo>
                      <a:pt x="166" y="507"/>
                    </a:lnTo>
                    <a:lnTo>
                      <a:pt x="149" y="560"/>
                    </a:lnTo>
                    <a:lnTo>
                      <a:pt x="138" y="615"/>
                    </a:lnTo>
                    <a:lnTo>
                      <a:pt x="134" y="672"/>
                    </a:lnTo>
                    <a:lnTo>
                      <a:pt x="138" y="728"/>
                    </a:lnTo>
                    <a:lnTo>
                      <a:pt x="149" y="783"/>
                    </a:lnTo>
                    <a:lnTo>
                      <a:pt x="168" y="837"/>
                    </a:lnTo>
                    <a:lnTo>
                      <a:pt x="192" y="888"/>
                    </a:lnTo>
                    <a:lnTo>
                      <a:pt x="222" y="936"/>
                    </a:lnTo>
                    <a:lnTo>
                      <a:pt x="259" y="982"/>
                    </a:lnTo>
                    <a:lnTo>
                      <a:pt x="301" y="1024"/>
                    </a:lnTo>
                    <a:lnTo>
                      <a:pt x="348" y="1063"/>
                    </a:lnTo>
                    <a:lnTo>
                      <a:pt x="399" y="1099"/>
                    </a:lnTo>
                    <a:lnTo>
                      <a:pt x="399" y="1221"/>
                    </a:lnTo>
                    <a:lnTo>
                      <a:pt x="336" y="1186"/>
                    </a:lnTo>
                    <a:lnTo>
                      <a:pt x="277" y="1147"/>
                    </a:lnTo>
                    <a:lnTo>
                      <a:pt x="222" y="1104"/>
                    </a:lnTo>
                    <a:lnTo>
                      <a:pt x="174" y="1058"/>
                    </a:lnTo>
                    <a:lnTo>
                      <a:pt x="130" y="1009"/>
                    </a:lnTo>
                    <a:lnTo>
                      <a:pt x="92" y="957"/>
                    </a:lnTo>
                    <a:lnTo>
                      <a:pt x="60" y="903"/>
                    </a:lnTo>
                    <a:lnTo>
                      <a:pt x="34" y="846"/>
                    </a:lnTo>
                    <a:lnTo>
                      <a:pt x="16" y="785"/>
                    </a:lnTo>
                    <a:lnTo>
                      <a:pt x="4" y="724"/>
                    </a:lnTo>
                    <a:lnTo>
                      <a:pt x="0" y="661"/>
                    </a:lnTo>
                    <a:lnTo>
                      <a:pt x="4" y="598"/>
                    </a:lnTo>
                    <a:lnTo>
                      <a:pt x="16" y="536"/>
                    </a:lnTo>
                    <a:lnTo>
                      <a:pt x="36" y="476"/>
                    </a:lnTo>
                    <a:lnTo>
                      <a:pt x="60" y="418"/>
                    </a:lnTo>
                    <a:lnTo>
                      <a:pt x="93" y="363"/>
                    </a:lnTo>
                    <a:lnTo>
                      <a:pt x="132" y="311"/>
                    </a:lnTo>
                    <a:lnTo>
                      <a:pt x="177" y="262"/>
                    </a:lnTo>
                    <a:lnTo>
                      <a:pt x="226" y="215"/>
                    </a:lnTo>
                    <a:lnTo>
                      <a:pt x="281" y="173"/>
                    </a:lnTo>
                    <a:lnTo>
                      <a:pt x="341" y="135"/>
                    </a:lnTo>
                    <a:lnTo>
                      <a:pt x="405" y="101"/>
                    </a:lnTo>
                    <a:lnTo>
                      <a:pt x="473" y="71"/>
                    </a:lnTo>
                    <a:lnTo>
                      <a:pt x="545" y="46"/>
                    </a:lnTo>
                    <a:lnTo>
                      <a:pt x="621" y="27"/>
                    </a:lnTo>
                    <a:lnTo>
                      <a:pt x="699" y="12"/>
                    </a:lnTo>
                    <a:lnTo>
                      <a:pt x="780" y="3"/>
                    </a:lnTo>
                    <a:lnTo>
                      <a:pt x="862"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75" name="Freeform 18"/>
              <p:cNvSpPr>
                <a:spLocks/>
              </p:cNvSpPr>
              <p:nvPr/>
            </p:nvSpPr>
            <p:spPr bwMode="auto">
              <a:xfrm>
                <a:off x="9779847" y="2798944"/>
                <a:ext cx="473075" cy="393700"/>
              </a:xfrm>
              <a:custGeom>
                <a:avLst/>
                <a:gdLst>
                  <a:gd name="T0" fmla="*/ 666 w 1192"/>
                  <a:gd name="T1" fmla="*/ 3 h 743"/>
                  <a:gd name="T2" fmla="*/ 798 w 1192"/>
                  <a:gd name="T3" fmla="*/ 26 h 743"/>
                  <a:gd name="T4" fmla="*/ 916 w 1192"/>
                  <a:gd name="T5" fmla="*/ 71 h 743"/>
                  <a:gd name="T6" fmla="*/ 1018 w 1192"/>
                  <a:gd name="T7" fmla="*/ 134 h 743"/>
                  <a:gd name="T8" fmla="*/ 1100 w 1192"/>
                  <a:gd name="T9" fmla="*/ 212 h 743"/>
                  <a:gd name="T10" fmla="*/ 1158 w 1192"/>
                  <a:gd name="T11" fmla="*/ 303 h 743"/>
                  <a:gd name="T12" fmla="*/ 1188 w 1192"/>
                  <a:gd name="T13" fmla="*/ 404 h 743"/>
                  <a:gd name="T14" fmla="*/ 1189 w 1192"/>
                  <a:gd name="T15" fmla="*/ 504 h 743"/>
                  <a:gd name="T16" fmla="*/ 1166 w 1192"/>
                  <a:gd name="T17" fmla="*/ 594 h 743"/>
                  <a:gd name="T18" fmla="*/ 1121 w 1192"/>
                  <a:gd name="T19" fmla="*/ 675 h 743"/>
                  <a:gd name="T20" fmla="*/ 1060 w 1192"/>
                  <a:gd name="T21" fmla="*/ 743 h 743"/>
                  <a:gd name="T22" fmla="*/ 1056 w 1192"/>
                  <a:gd name="T23" fmla="*/ 413 h 743"/>
                  <a:gd name="T24" fmla="*/ 1027 w 1192"/>
                  <a:gd name="T25" fmla="*/ 330 h 743"/>
                  <a:gd name="T26" fmla="*/ 975 w 1192"/>
                  <a:gd name="T27" fmla="*/ 256 h 743"/>
                  <a:gd name="T28" fmla="*/ 902 w 1192"/>
                  <a:gd name="T29" fmla="*/ 193 h 743"/>
                  <a:gd name="T30" fmla="*/ 812 w 1192"/>
                  <a:gd name="T31" fmla="*/ 144 h 743"/>
                  <a:gd name="T32" fmla="*/ 709 w 1192"/>
                  <a:gd name="T33" fmla="*/ 113 h 743"/>
                  <a:gd name="T34" fmla="*/ 595 w 1192"/>
                  <a:gd name="T35" fmla="*/ 102 h 743"/>
                  <a:gd name="T36" fmla="*/ 483 w 1192"/>
                  <a:gd name="T37" fmla="*/ 113 h 743"/>
                  <a:gd name="T38" fmla="*/ 380 w 1192"/>
                  <a:gd name="T39" fmla="*/ 144 h 743"/>
                  <a:gd name="T40" fmla="*/ 290 w 1192"/>
                  <a:gd name="T41" fmla="*/ 193 h 743"/>
                  <a:gd name="T42" fmla="*/ 215 w 1192"/>
                  <a:gd name="T43" fmla="*/ 256 h 743"/>
                  <a:gd name="T44" fmla="*/ 163 w 1192"/>
                  <a:gd name="T45" fmla="*/ 330 h 743"/>
                  <a:gd name="T46" fmla="*/ 136 w 1192"/>
                  <a:gd name="T47" fmla="*/ 413 h 743"/>
                  <a:gd name="T48" fmla="*/ 132 w 1192"/>
                  <a:gd name="T49" fmla="*/ 743 h 743"/>
                  <a:gd name="T50" fmla="*/ 70 w 1192"/>
                  <a:gd name="T51" fmla="*/ 675 h 743"/>
                  <a:gd name="T52" fmla="*/ 26 w 1192"/>
                  <a:gd name="T53" fmla="*/ 594 h 743"/>
                  <a:gd name="T54" fmla="*/ 2 w 1192"/>
                  <a:gd name="T55" fmla="*/ 504 h 743"/>
                  <a:gd name="T56" fmla="*/ 4 w 1192"/>
                  <a:gd name="T57" fmla="*/ 404 h 743"/>
                  <a:gd name="T58" fmla="*/ 34 w 1192"/>
                  <a:gd name="T59" fmla="*/ 303 h 743"/>
                  <a:gd name="T60" fmla="*/ 91 w 1192"/>
                  <a:gd name="T61" fmla="*/ 212 h 743"/>
                  <a:gd name="T62" fmla="*/ 173 w 1192"/>
                  <a:gd name="T63" fmla="*/ 134 h 743"/>
                  <a:gd name="T64" fmla="*/ 275 w 1192"/>
                  <a:gd name="T65" fmla="*/ 71 h 743"/>
                  <a:gd name="T66" fmla="*/ 394 w 1192"/>
                  <a:gd name="T67" fmla="*/ 26 h 743"/>
                  <a:gd name="T68" fmla="*/ 526 w 1192"/>
                  <a:gd name="T69" fmla="*/ 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2" h="743">
                    <a:moveTo>
                      <a:pt x="595" y="0"/>
                    </a:moveTo>
                    <a:lnTo>
                      <a:pt x="666" y="3"/>
                    </a:lnTo>
                    <a:lnTo>
                      <a:pt x="734" y="12"/>
                    </a:lnTo>
                    <a:lnTo>
                      <a:pt x="798" y="26"/>
                    </a:lnTo>
                    <a:lnTo>
                      <a:pt x="859" y="47"/>
                    </a:lnTo>
                    <a:lnTo>
                      <a:pt x="916" y="71"/>
                    </a:lnTo>
                    <a:lnTo>
                      <a:pt x="970" y="100"/>
                    </a:lnTo>
                    <a:lnTo>
                      <a:pt x="1018" y="134"/>
                    </a:lnTo>
                    <a:lnTo>
                      <a:pt x="1061" y="171"/>
                    </a:lnTo>
                    <a:lnTo>
                      <a:pt x="1100" y="212"/>
                    </a:lnTo>
                    <a:lnTo>
                      <a:pt x="1132" y="256"/>
                    </a:lnTo>
                    <a:lnTo>
                      <a:pt x="1158" y="303"/>
                    </a:lnTo>
                    <a:lnTo>
                      <a:pt x="1176" y="352"/>
                    </a:lnTo>
                    <a:lnTo>
                      <a:pt x="1188" y="404"/>
                    </a:lnTo>
                    <a:lnTo>
                      <a:pt x="1192" y="457"/>
                    </a:lnTo>
                    <a:lnTo>
                      <a:pt x="1189" y="504"/>
                    </a:lnTo>
                    <a:lnTo>
                      <a:pt x="1180" y="550"/>
                    </a:lnTo>
                    <a:lnTo>
                      <a:pt x="1166" y="594"/>
                    </a:lnTo>
                    <a:lnTo>
                      <a:pt x="1145" y="636"/>
                    </a:lnTo>
                    <a:lnTo>
                      <a:pt x="1121" y="675"/>
                    </a:lnTo>
                    <a:lnTo>
                      <a:pt x="1093" y="710"/>
                    </a:lnTo>
                    <a:lnTo>
                      <a:pt x="1060" y="743"/>
                    </a:lnTo>
                    <a:lnTo>
                      <a:pt x="1060" y="457"/>
                    </a:lnTo>
                    <a:lnTo>
                      <a:pt x="1056" y="413"/>
                    </a:lnTo>
                    <a:lnTo>
                      <a:pt x="1046" y="371"/>
                    </a:lnTo>
                    <a:lnTo>
                      <a:pt x="1027" y="330"/>
                    </a:lnTo>
                    <a:lnTo>
                      <a:pt x="1004" y="292"/>
                    </a:lnTo>
                    <a:lnTo>
                      <a:pt x="975" y="256"/>
                    </a:lnTo>
                    <a:lnTo>
                      <a:pt x="941" y="223"/>
                    </a:lnTo>
                    <a:lnTo>
                      <a:pt x="902" y="193"/>
                    </a:lnTo>
                    <a:lnTo>
                      <a:pt x="859" y="166"/>
                    </a:lnTo>
                    <a:lnTo>
                      <a:pt x="812" y="144"/>
                    </a:lnTo>
                    <a:lnTo>
                      <a:pt x="761" y="126"/>
                    </a:lnTo>
                    <a:lnTo>
                      <a:pt x="709" y="113"/>
                    </a:lnTo>
                    <a:lnTo>
                      <a:pt x="653" y="105"/>
                    </a:lnTo>
                    <a:lnTo>
                      <a:pt x="595" y="102"/>
                    </a:lnTo>
                    <a:lnTo>
                      <a:pt x="538" y="105"/>
                    </a:lnTo>
                    <a:lnTo>
                      <a:pt x="483" y="113"/>
                    </a:lnTo>
                    <a:lnTo>
                      <a:pt x="429" y="126"/>
                    </a:lnTo>
                    <a:lnTo>
                      <a:pt x="380" y="144"/>
                    </a:lnTo>
                    <a:lnTo>
                      <a:pt x="333" y="166"/>
                    </a:lnTo>
                    <a:lnTo>
                      <a:pt x="290" y="193"/>
                    </a:lnTo>
                    <a:lnTo>
                      <a:pt x="250" y="223"/>
                    </a:lnTo>
                    <a:lnTo>
                      <a:pt x="215" y="256"/>
                    </a:lnTo>
                    <a:lnTo>
                      <a:pt x="186" y="292"/>
                    </a:lnTo>
                    <a:lnTo>
                      <a:pt x="163" y="330"/>
                    </a:lnTo>
                    <a:lnTo>
                      <a:pt x="146" y="371"/>
                    </a:lnTo>
                    <a:lnTo>
                      <a:pt x="136" y="413"/>
                    </a:lnTo>
                    <a:lnTo>
                      <a:pt x="132" y="457"/>
                    </a:lnTo>
                    <a:lnTo>
                      <a:pt x="132" y="743"/>
                    </a:lnTo>
                    <a:lnTo>
                      <a:pt x="99" y="710"/>
                    </a:lnTo>
                    <a:lnTo>
                      <a:pt x="70" y="675"/>
                    </a:lnTo>
                    <a:lnTo>
                      <a:pt x="47" y="636"/>
                    </a:lnTo>
                    <a:lnTo>
                      <a:pt x="26" y="594"/>
                    </a:lnTo>
                    <a:lnTo>
                      <a:pt x="12" y="550"/>
                    </a:lnTo>
                    <a:lnTo>
                      <a:pt x="2" y="504"/>
                    </a:lnTo>
                    <a:lnTo>
                      <a:pt x="0" y="457"/>
                    </a:lnTo>
                    <a:lnTo>
                      <a:pt x="4" y="404"/>
                    </a:lnTo>
                    <a:lnTo>
                      <a:pt x="15" y="352"/>
                    </a:lnTo>
                    <a:lnTo>
                      <a:pt x="34" y="303"/>
                    </a:lnTo>
                    <a:lnTo>
                      <a:pt x="60" y="256"/>
                    </a:lnTo>
                    <a:lnTo>
                      <a:pt x="91" y="212"/>
                    </a:lnTo>
                    <a:lnTo>
                      <a:pt x="130" y="171"/>
                    </a:lnTo>
                    <a:lnTo>
                      <a:pt x="173" y="134"/>
                    </a:lnTo>
                    <a:lnTo>
                      <a:pt x="222" y="100"/>
                    </a:lnTo>
                    <a:lnTo>
                      <a:pt x="275" y="71"/>
                    </a:lnTo>
                    <a:lnTo>
                      <a:pt x="333" y="47"/>
                    </a:lnTo>
                    <a:lnTo>
                      <a:pt x="394" y="26"/>
                    </a:lnTo>
                    <a:lnTo>
                      <a:pt x="458" y="12"/>
                    </a:lnTo>
                    <a:lnTo>
                      <a:pt x="526" y="3"/>
                    </a:lnTo>
                    <a:lnTo>
                      <a:pt x="595"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76" name="Freeform 19"/>
              <p:cNvSpPr>
                <a:spLocks noEditPoints="1"/>
              </p:cNvSpPr>
              <p:nvPr/>
            </p:nvSpPr>
            <p:spPr bwMode="auto">
              <a:xfrm>
                <a:off x="9563947" y="2906894"/>
                <a:ext cx="1216025" cy="1454150"/>
              </a:xfrm>
              <a:custGeom>
                <a:avLst/>
                <a:gdLst>
                  <a:gd name="T0" fmla="*/ 1003 w 3064"/>
                  <a:gd name="T1" fmla="*/ 148 h 2747"/>
                  <a:gd name="T2" fmla="*/ 943 w 3064"/>
                  <a:gd name="T3" fmla="*/ 1404 h 2747"/>
                  <a:gd name="T4" fmla="*/ 723 w 3064"/>
                  <a:gd name="T5" fmla="*/ 1238 h 2747"/>
                  <a:gd name="T6" fmla="*/ 503 w 3064"/>
                  <a:gd name="T7" fmla="*/ 1100 h 2747"/>
                  <a:gd name="T8" fmla="*/ 306 w 3064"/>
                  <a:gd name="T9" fmla="*/ 1025 h 2747"/>
                  <a:gd name="T10" fmla="*/ 161 w 3064"/>
                  <a:gd name="T11" fmla="*/ 1049 h 2747"/>
                  <a:gd name="T12" fmla="*/ 137 w 3064"/>
                  <a:gd name="T13" fmla="*/ 1157 h 2747"/>
                  <a:gd name="T14" fmla="*/ 247 w 3064"/>
                  <a:gd name="T15" fmla="*/ 1336 h 2747"/>
                  <a:gd name="T16" fmla="*/ 466 w 3064"/>
                  <a:gd name="T17" fmla="*/ 1602 h 2747"/>
                  <a:gd name="T18" fmla="*/ 766 w 3064"/>
                  <a:gd name="T19" fmla="*/ 1962 h 2747"/>
                  <a:gd name="T20" fmla="*/ 1035 w 3064"/>
                  <a:gd name="T21" fmla="*/ 2284 h 2747"/>
                  <a:gd name="T22" fmla="*/ 1291 w 3064"/>
                  <a:gd name="T23" fmla="*/ 2485 h 2747"/>
                  <a:gd name="T24" fmla="*/ 1615 w 3064"/>
                  <a:gd name="T25" fmla="*/ 2612 h 2747"/>
                  <a:gd name="T26" fmla="*/ 2023 w 3064"/>
                  <a:gd name="T27" fmla="*/ 2643 h 2747"/>
                  <a:gd name="T28" fmla="*/ 2413 w 3064"/>
                  <a:gd name="T29" fmla="*/ 2546 h 2747"/>
                  <a:gd name="T30" fmla="*/ 2718 w 3064"/>
                  <a:gd name="T31" fmla="*/ 2342 h 2747"/>
                  <a:gd name="T32" fmla="*/ 2899 w 3064"/>
                  <a:gd name="T33" fmla="*/ 2067 h 2747"/>
                  <a:gd name="T34" fmla="*/ 2927 w 3064"/>
                  <a:gd name="T35" fmla="*/ 1242 h 2747"/>
                  <a:gd name="T36" fmla="*/ 2809 w 3064"/>
                  <a:gd name="T37" fmla="*/ 1132 h 2747"/>
                  <a:gd name="T38" fmla="*/ 2623 w 3064"/>
                  <a:gd name="T39" fmla="*/ 1146 h 2747"/>
                  <a:gd name="T40" fmla="*/ 2534 w 3064"/>
                  <a:gd name="T41" fmla="*/ 1272 h 2747"/>
                  <a:gd name="T42" fmla="*/ 2385 w 3064"/>
                  <a:gd name="T43" fmla="*/ 1011 h 2747"/>
                  <a:gd name="T44" fmla="*/ 2242 w 3064"/>
                  <a:gd name="T45" fmla="*/ 918 h 2747"/>
                  <a:gd name="T46" fmla="*/ 2063 w 3064"/>
                  <a:gd name="T47" fmla="*/ 962 h 2747"/>
                  <a:gd name="T48" fmla="*/ 2003 w 3064"/>
                  <a:gd name="T49" fmla="*/ 1221 h 2747"/>
                  <a:gd name="T50" fmla="*/ 1836 w 3064"/>
                  <a:gd name="T51" fmla="*/ 882 h 2747"/>
                  <a:gd name="T52" fmla="*/ 1671 w 3064"/>
                  <a:gd name="T53" fmla="*/ 814 h 2747"/>
                  <a:gd name="T54" fmla="*/ 1508 w 3064"/>
                  <a:gd name="T55" fmla="*/ 882 h 2747"/>
                  <a:gd name="T56" fmla="*/ 1341 w 3064"/>
                  <a:gd name="T57" fmla="*/ 1323 h 2747"/>
                  <a:gd name="T58" fmla="*/ 1281 w 3064"/>
                  <a:gd name="T59" fmla="*/ 148 h 2747"/>
                  <a:gd name="T60" fmla="*/ 1141 w 3064"/>
                  <a:gd name="T61" fmla="*/ 0 h 2747"/>
                  <a:gd name="T62" fmla="*/ 1361 w 3064"/>
                  <a:gd name="T63" fmla="*/ 62 h 2747"/>
                  <a:gd name="T64" fmla="*/ 1470 w 3064"/>
                  <a:gd name="T65" fmla="*/ 216 h 2747"/>
                  <a:gd name="T66" fmla="*/ 1582 w 3064"/>
                  <a:gd name="T67" fmla="*/ 722 h 2747"/>
                  <a:gd name="T68" fmla="*/ 1798 w 3064"/>
                  <a:gd name="T69" fmla="*/ 732 h 2747"/>
                  <a:gd name="T70" fmla="*/ 1957 w 3064"/>
                  <a:gd name="T71" fmla="*/ 842 h 2747"/>
                  <a:gd name="T72" fmla="*/ 2154 w 3064"/>
                  <a:gd name="T73" fmla="*/ 817 h 2747"/>
                  <a:gd name="T74" fmla="*/ 2384 w 3064"/>
                  <a:gd name="T75" fmla="*/ 854 h 2747"/>
                  <a:gd name="T76" fmla="*/ 2520 w 3064"/>
                  <a:gd name="T77" fmla="*/ 995 h 2747"/>
                  <a:gd name="T78" fmla="*/ 2644 w 3064"/>
                  <a:gd name="T79" fmla="*/ 1027 h 2747"/>
                  <a:gd name="T80" fmla="*/ 2874 w 3064"/>
                  <a:gd name="T81" fmla="*/ 1041 h 2747"/>
                  <a:gd name="T82" fmla="*/ 3034 w 3064"/>
                  <a:gd name="T83" fmla="*/ 1164 h 2747"/>
                  <a:gd name="T84" fmla="*/ 3061 w 3064"/>
                  <a:gd name="T85" fmla="*/ 1957 h 2747"/>
                  <a:gd name="T86" fmla="*/ 2926 w 3064"/>
                  <a:gd name="T87" fmla="*/ 2299 h 2747"/>
                  <a:gd name="T88" fmla="*/ 2632 w 3064"/>
                  <a:gd name="T89" fmla="*/ 2563 h 2747"/>
                  <a:gd name="T90" fmla="*/ 2222 w 3064"/>
                  <a:gd name="T91" fmla="*/ 2720 h 2747"/>
                  <a:gd name="T92" fmla="*/ 1787 w 3064"/>
                  <a:gd name="T93" fmla="*/ 2741 h 2747"/>
                  <a:gd name="T94" fmla="*/ 1422 w 3064"/>
                  <a:gd name="T95" fmla="*/ 2662 h 2747"/>
                  <a:gd name="T96" fmla="*/ 1081 w 3064"/>
                  <a:gd name="T97" fmla="*/ 2479 h 2747"/>
                  <a:gd name="T98" fmla="*/ 783 w 3064"/>
                  <a:gd name="T99" fmla="*/ 2177 h 2747"/>
                  <a:gd name="T100" fmla="*/ 521 w 3064"/>
                  <a:gd name="T101" fmla="*/ 1841 h 2747"/>
                  <a:gd name="T102" fmla="*/ 272 w 3064"/>
                  <a:gd name="T103" fmla="*/ 1554 h 2747"/>
                  <a:gd name="T104" fmla="*/ 84 w 3064"/>
                  <a:gd name="T105" fmla="*/ 1314 h 2747"/>
                  <a:gd name="T106" fmla="*/ 0 w 3064"/>
                  <a:gd name="T107" fmla="*/ 1122 h 2747"/>
                  <a:gd name="T108" fmla="*/ 68 w 3064"/>
                  <a:gd name="T109" fmla="*/ 977 h 2747"/>
                  <a:gd name="T110" fmla="*/ 256 w 3064"/>
                  <a:gd name="T111" fmla="*/ 919 h 2747"/>
                  <a:gd name="T112" fmla="*/ 479 w 3064"/>
                  <a:gd name="T113" fmla="*/ 972 h 2747"/>
                  <a:gd name="T114" fmla="*/ 716 w 3064"/>
                  <a:gd name="T115" fmla="*/ 1098 h 2747"/>
                  <a:gd name="T116" fmla="*/ 824 w 3064"/>
                  <a:gd name="T117" fmla="*/ 180 h 2747"/>
                  <a:gd name="T118" fmla="*/ 960 w 3064"/>
                  <a:gd name="T119" fmla="*/ 4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2747">
                    <a:moveTo>
                      <a:pt x="1141" y="102"/>
                    </a:moveTo>
                    <a:lnTo>
                      <a:pt x="1102" y="105"/>
                    </a:lnTo>
                    <a:lnTo>
                      <a:pt x="1065" y="114"/>
                    </a:lnTo>
                    <a:lnTo>
                      <a:pt x="1031" y="129"/>
                    </a:lnTo>
                    <a:lnTo>
                      <a:pt x="1003" y="148"/>
                    </a:lnTo>
                    <a:lnTo>
                      <a:pt x="978" y="170"/>
                    </a:lnTo>
                    <a:lnTo>
                      <a:pt x="958" y="196"/>
                    </a:lnTo>
                    <a:lnTo>
                      <a:pt x="947" y="224"/>
                    </a:lnTo>
                    <a:lnTo>
                      <a:pt x="943" y="254"/>
                    </a:lnTo>
                    <a:lnTo>
                      <a:pt x="943" y="1404"/>
                    </a:lnTo>
                    <a:lnTo>
                      <a:pt x="901" y="1370"/>
                    </a:lnTo>
                    <a:lnTo>
                      <a:pt x="858" y="1336"/>
                    </a:lnTo>
                    <a:lnTo>
                      <a:pt x="813" y="1303"/>
                    </a:lnTo>
                    <a:lnTo>
                      <a:pt x="769" y="1270"/>
                    </a:lnTo>
                    <a:lnTo>
                      <a:pt x="723" y="1238"/>
                    </a:lnTo>
                    <a:lnTo>
                      <a:pt x="679" y="1207"/>
                    </a:lnTo>
                    <a:lnTo>
                      <a:pt x="633" y="1178"/>
                    </a:lnTo>
                    <a:lnTo>
                      <a:pt x="589" y="1150"/>
                    </a:lnTo>
                    <a:lnTo>
                      <a:pt x="546" y="1124"/>
                    </a:lnTo>
                    <a:lnTo>
                      <a:pt x="503" y="1100"/>
                    </a:lnTo>
                    <a:lnTo>
                      <a:pt x="460" y="1079"/>
                    </a:lnTo>
                    <a:lnTo>
                      <a:pt x="419" y="1061"/>
                    </a:lnTo>
                    <a:lnTo>
                      <a:pt x="379" y="1046"/>
                    </a:lnTo>
                    <a:lnTo>
                      <a:pt x="341" y="1034"/>
                    </a:lnTo>
                    <a:lnTo>
                      <a:pt x="306" y="1025"/>
                    </a:lnTo>
                    <a:lnTo>
                      <a:pt x="272" y="1021"/>
                    </a:lnTo>
                    <a:lnTo>
                      <a:pt x="240" y="1021"/>
                    </a:lnTo>
                    <a:lnTo>
                      <a:pt x="210" y="1025"/>
                    </a:lnTo>
                    <a:lnTo>
                      <a:pt x="184" y="1034"/>
                    </a:lnTo>
                    <a:lnTo>
                      <a:pt x="161" y="1049"/>
                    </a:lnTo>
                    <a:lnTo>
                      <a:pt x="144" y="1065"/>
                    </a:lnTo>
                    <a:lnTo>
                      <a:pt x="133" y="1084"/>
                    </a:lnTo>
                    <a:lnTo>
                      <a:pt x="129" y="1105"/>
                    </a:lnTo>
                    <a:lnTo>
                      <a:pt x="131" y="1130"/>
                    </a:lnTo>
                    <a:lnTo>
                      <a:pt x="137" y="1157"/>
                    </a:lnTo>
                    <a:lnTo>
                      <a:pt x="149" y="1186"/>
                    </a:lnTo>
                    <a:lnTo>
                      <a:pt x="167" y="1219"/>
                    </a:lnTo>
                    <a:lnTo>
                      <a:pt x="189" y="1255"/>
                    </a:lnTo>
                    <a:lnTo>
                      <a:pt x="215" y="1294"/>
                    </a:lnTo>
                    <a:lnTo>
                      <a:pt x="247" y="1336"/>
                    </a:lnTo>
                    <a:lnTo>
                      <a:pt x="283" y="1382"/>
                    </a:lnTo>
                    <a:lnTo>
                      <a:pt x="324" y="1431"/>
                    </a:lnTo>
                    <a:lnTo>
                      <a:pt x="367" y="1484"/>
                    </a:lnTo>
                    <a:lnTo>
                      <a:pt x="415" y="1541"/>
                    </a:lnTo>
                    <a:lnTo>
                      <a:pt x="466" y="1602"/>
                    </a:lnTo>
                    <a:lnTo>
                      <a:pt x="520" y="1666"/>
                    </a:lnTo>
                    <a:lnTo>
                      <a:pt x="577" y="1733"/>
                    </a:lnTo>
                    <a:lnTo>
                      <a:pt x="638" y="1805"/>
                    </a:lnTo>
                    <a:lnTo>
                      <a:pt x="701" y="1882"/>
                    </a:lnTo>
                    <a:lnTo>
                      <a:pt x="766" y="1962"/>
                    </a:lnTo>
                    <a:lnTo>
                      <a:pt x="834" y="2048"/>
                    </a:lnTo>
                    <a:lnTo>
                      <a:pt x="904" y="2137"/>
                    </a:lnTo>
                    <a:lnTo>
                      <a:pt x="947" y="2188"/>
                    </a:lnTo>
                    <a:lnTo>
                      <a:pt x="990" y="2237"/>
                    </a:lnTo>
                    <a:lnTo>
                      <a:pt x="1035" y="2284"/>
                    </a:lnTo>
                    <a:lnTo>
                      <a:pt x="1082" y="2329"/>
                    </a:lnTo>
                    <a:lnTo>
                      <a:pt x="1132" y="2372"/>
                    </a:lnTo>
                    <a:lnTo>
                      <a:pt x="1183" y="2412"/>
                    </a:lnTo>
                    <a:lnTo>
                      <a:pt x="1236" y="2450"/>
                    </a:lnTo>
                    <a:lnTo>
                      <a:pt x="1291" y="2485"/>
                    </a:lnTo>
                    <a:lnTo>
                      <a:pt x="1350" y="2517"/>
                    </a:lnTo>
                    <a:lnTo>
                      <a:pt x="1411" y="2545"/>
                    </a:lnTo>
                    <a:lnTo>
                      <a:pt x="1475" y="2571"/>
                    </a:lnTo>
                    <a:lnTo>
                      <a:pt x="1543" y="2593"/>
                    </a:lnTo>
                    <a:lnTo>
                      <a:pt x="1615" y="2612"/>
                    </a:lnTo>
                    <a:lnTo>
                      <a:pt x="1690" y="2626"/>
                    </a:lnTo>
                    <a:lnTo>
                      <a:pt x="1768" y="2637"/>
                    </a:lnTo>
                    <a:lnTo>
                      <a:pt x="1850" y="2643"/>
                    </a:lnTo>
                    <a:lnTo>
                      <a:pt x="1938" y="2646"/>
                    </a:lnTo>
                    <a:lnTo>
                      <a:pt x="2023" y="2643"/>
                    </a:lnTo>
                    <a:lnTo>
                      <a:pt x="2105" y="2634"/>
                    </a:lnTo>
                    <a:lnTo>
                      <a:pt x="2186" y="2620"/>
                    </a:lnTo>
                    <a:lnTo>
                      <a:pt x="2265" y="2600"/>
                    </a:lnTo>
                    <a:lnTo>
                      <a:pt x="2341" y="2575"/>
                    </a:lnTo>
                    <a:lnTo>
                      <a:pt x="2413" y="2546"/>
                    </a:lnTo>
                    <a:lnTo>
                      <a:pt x="2482" y="2512"/>
                    </a:lnTo>
                    <a:lnTo>
                      <a:pt x="2547" y="2475"/>
                    </a:lnTo>
                    <a:lnTo>
                      <a:pt x="2609" y="2434"/>
                    </a:lnTo>
                    <a:lnTo>
                      <a:pt x="2666" y="2390"/>
                    </a:lnTo>
                    <a:lnTo>
                      <a:pt x="2718" y="2342"/>
                    </a:lnTo>
                    <a:lnTo>
                      <a:pt x="2765" y="2292"/>
                    </a:lnTo>
                    <a:lnTo>
                      <a:pt x="2809" y="2239"/>
                    </a:lnTo>
                    <a:lnTo>
                      <a:pt x="2844" y="2183"/>
                    </a:lnTo>
                    <a:lnTo>
                      <a:pt x="2875" y="2126"/>
                    </a:lnTo>
                    <a:lnTo>
                      <a:pt x="2899" y="2067"/>
                    </a:lnTo>
                    <a:lnTo>
                      <a:pt x="2917" y="2006"/>
                    </a:lnTo>
                    <a:lnTo>
                      <a:pt x="2927" y="1944"/>
                    </a:lnTo>
                    <a:lnTo>
                      <a:pt x="2931" y="1882"/>
                    </a:lnTo>
                    <a:lnTo>
                      <a:pt x="2931" y="1272"/>
                    </a:lnTo>
                    <a:lnTo>
                      <a:pt x="2927" y="1242"/>
                    </a:lnTo>
                    <a:lnTo>
                      <a:pt x="2916" y="1214"/>
                    </a:lnTo>
                    <a:lnTo>
                      <a:pt x="2896" y="1188"/>
                    </a:lnTo>
                    <a:lnTo>
                      <a:pt x="2873" y="1165"/>
                    </a:lnTo>
                    <a:lnTo>
                      <a:pt x="2842" y="1146"/>
                    </a:lnTo>
                    <a:lnTo>
                      <a:pt x="2809" y="1132"/>
                    </a:lnTo>
                    <a:lnTo>
                      <a:pt x="2772" y="1123"/>
                    </a:lnTo>
                    <a:lnTo>
                      <a:pt x="2733" y="1119"/>
                    </a:lnTo>
                    <a:lnTo>
                      <a:pt x="2694" y="1123"/>
                    </a:lnTo>
                    <a:lnTo>
                      <a:pt x="2657" y="1132"/>
                    </a:lnTo>
                    <a:lnTo>
                      <a:pt x="2623" y="1146"/>
                    </a:lnTo>
                    <a:lnTo>
                      <a:pt x="2593" y="1165"/>
                    </a:lnTo>
                    <a:lnTo>
                      <a:pt x="2568" y="1188"/>
                    </a:lnTo>
                    <a:lnTo>
                      <a:pt x="2550" y="1214"/>
                    </a:lnTo>
                    <a:lnTo>
                      <a:pt x="2538" y="1242"/>
                    </a:lnTo>
                    <a:lnTo>
                      <a:pt x="2534" y="1272"/>
                    </a:lnTo>
                    <a:lnTo>
                      <a:pt x="2534" y="1323"/>
                    </a:lnTo>
                    <a:lnTo>
                      <a:pt x="2401" y="1323"/>
                    </a:lnTo>
                    <a:lnTo>
                      <a:pt x="2401" y="1069"/>
                    </a:lnTo>
                    <a:lnTo>
                      <a:pt x="2397" y="1039"/>
                    </a:lnTo>
                    <a:lnTo>
                      <a:pt x="2385" y="1011"/>
                    </a:lnTo>
                    <a:lnTo>
                      <a:pt x="2366" y="985"/>
                    </a:lnTo>
                    <a:lnTo>
                      <a:pt x="2341" y="962"/>
                    </a:lnTo>
                    <a:lnTo>
                      <a:pt x="2312" y="942"/>
                    </a:lnTo>
                    <a:lnTo>
                      <a:pt x="2278" y="928"/>
                    </a:lnTo>
                    <a:lnTo>
                      <a:pt x="2242" y="918"/>
                    </a:lnTo>
                    <a:lnTo>
                      <a:pt x="2203" y="915"/>
                    </a:lnTo>
                    <a:lnTo>
                      <a:pt x="2164" y="918"/>
                    </a:lnTo>
                    <a:lnTo>
                      <a:pt x="2127" y="928"/>
                    </a:lnTo>
                    <a:lnTo>
                      <a:pt x="2093" y="942"/>
                    </a:lnTo>
                    <a:lnTo>
                      <a:pt x="2063" y="962"/>
                    </a:lnTo>
                    <a:lnTo>
                      <a:pt x="2038" y="985"/>
                    </a:lnTo>
                    <a:lnTo>
                      <a:pt x="2020" y="1011"/>
                    </a:lnTo>
                    <a:lnTo>
                      <a:pt x="2007" y="1039"/>
                    </a:lnTo>
                    <a:lnTo>
                      <a:pt x="2003" y="1069"/>
                    </a:lnTo>
                    <a:lnTo>
                      <a:pt x="2003" y="1221"/>
                    </a:lnTo>
                    <a:lnTo>
                      <a:pt x="1871" y="1221"/>
                    </a:lnTo>
                    <a:lnTo>
                      <a:pt x="1871" y="967"/>
                    </a:lnTo>
                    <a:lnTo>
                      <a:pt x="1867" y="936"/>
                    </a:lnTo>
                    <a:lnTo>
                      <a:pt x="1855" y="908"/>
                    </a:lnTo>
                    <a:lnTo>
                      <a:pt x="1836" y="882"/>
                    </a:lnTo>
                    <a:lnTo>
                      <a:pt x="1811" y="860"/>
                    </a:lnTo>
                    <a:lnTo>
                      <a:pt x="1781" y="841"/>
                    </a:lnTo>
                    <a:lnTo>
                      <a:pt x="1748" y="826"/>
                    </a:lnTo>
                    <a:lnTo>
                      <a:pt x="1710" y="817"/>
                    </a:lnTo>
                    <a:lnTo>
                      <a:pt x="1671" y="814"/>
                    </a:lnTo>
                    <a:lnTo>
                      <a:pt x="1633" y="817"/>
                    </a:lnTo>
                    <a:lnTo>
                      <a:pt x="1597" y="826"/>
                    </a:lnTo>
                    <a:lnTo>
                      <a:pt x="1563" y="841"/>
                    </a:lnTo>
                    <a:lnTo>
                      <a:pt x="1533" y="860"/>
                    </a:lnTo>
                    <a:lnTo>
                      <a:pt x="1508" y="882"/>
                    </a:lnTo>
                    <a:lnTo>
                      <a:pt x="1490" y="908"/>
                    </a:lnTo>
                    <a:lnTo>
                      <a:pt x="1477" y="936"/>
                    </a:lnTo>
                    <a:lnTo>
                      <a:pt x="1473" y="967"/>
                    </a:lnTo>
                    <a:lnTo>
                      <a:pt x="1473" y="1323"/>
                    </a:lnTo>
                    <a:lnTo>
                      <a:pt x="1341" y="1323"/>
                    </a:lnTo>
                    <a:lnTo>
                      <a:pt x="1341" y="254"/>
                    </a:lnTo>
                    <a:lnTo>
                      <a:pt x="1336" y="224"/>
                    </a:lnTo>
                    <a:lnTo>
                      <a:pt x="1324" y="196"/>
                    </a:lnTo>
                    <a:lnTo>
                      <a:pt x="1306" y="170"/>
                    </a:lnTo>
                    <a:lnTo>
                      <a:pt x="1281" y="148"/>
                    </a:lnTo>
                    <a:lnTo>
                      <a:pt x="1251" y="129"/>
                    </a:lnTo>
                    <a:lnTo>
                      <a:pt x="1217" y="114"/>
                    </a:lnTo>
                    <a:lnTo>
                      <a:pt x="1180" y="105"/>
                    </a:lnTo>
                    <a:lnTo>
                      <a:pt x="1141" y="102"/>
                    </a:lnTo>
                    <a:close/>
                    <a:moveTo>
                      <a:pt x="1141" y="0"/>
                    </a:moveTo>
                    <a:lnTo>
                      <a:pt x="1191" y="3"/>
                    </a:lnTo>
                    <a:lnTo>
                      <a:pt x="1238" y="11"/>
                    </a:lnTo>
                    <a:lnTo>
                      <a:pt x="1282" y="24"/>
                    </a:lnTo>
                    <a:lnTo>
                      <a:pt x="1324" y="41"/>
                    </a:lnTo>
                    <a:lnTo>
                      <a:pt x="1361" y="62"/>
                    </a:lnTo>
                    <a:lnTo>
                      <a:pt x="1393" y="87"/>
                    </a:lnTo>
                    <a:lnTo>
                      <a:pt x="1421" y="115"/>
                    </a:lnTo>
                    <a:lnTo>
                      <a:pt x="1443" y="146"/>
                    </a:lnTo>
                    <a:lnTo>
                      <a:pt x="1460" y="180"/>
                    </a:lnTo>
                    <a:lnTo>
                      <a:pt x="1470" y="216"/>
                    </a:lnTo>
                    <a:lnTo>
                      <a:pt x="1473" y="254"/>
                    </a:lnTo>
                    <a:lnTo>
                      <a:pt x="1473" y="763"/>
                    </a:lnTo>
                    <a:lnTo>
                      <a:pt x="1507" y="746"/>
                    </a:lnTo>
                    <a:lnTo>
                      <a:pt x="1543" y="732"/>
                    </a:lnTo>
                    <a:lnTo>
                      <a:pt x="1582" y="722"/>
                    </a:lnTo>
                    <a:lnTo>
                      <a:pt x="1626" y="715"/>
                    </a:lnTo>
                    <a:lnTo>
                      <a:pt x="1671" y="712"/>
                    </a:lnTo>
                    <a:lnTo>
                      <a:pt x="1716" y="715"/>
                    </a:lnTo>
                    <a:lnTo>
                      <a:pt x="1757" y="721"/>
                    </a:lnTo>
                    <a:lnTo>
                      <a:pt x="1798" y="732"/>
                    </a:lnTo>
                    <a:lnTo>
                      <a:pt x="1836" y="747"/>
                    </a:lnTo>
                    <a:lnTo>
                      <a:pt x="1871" y="765"/>
                    </a:lnTo>
                    <a:lnTo>
                      <a:pt x="1904" y="788"/>
                    </a:lnTo>
                    <a:lnTo>
                      <a:pt x="1932" y="813"/>
                    </a:lnTo>
                    <a:lnTo>
                      <a:pt x="1957" y="842"/>
                    </a:lnTo>
                    <a:lnTo>
                      <a:pt x="1977" y="875"/>
                    </a:lnTo>
                    <a:lnTo>
                      <a:pt x="2019" y="853"/>
                    </a:lnTo>
                    <a:lnTo>
                      <a:pt x="2062" y="836"/>
                    </a:lnTo>
                    <a:lnTo>
                      <a:pt x="2107" y="824"/>
                    </a:lnTo>
                    <a:lnTo>
                      <a:pt x="2154" y="817"/>
                    </a:lnTo>
                    <a:lnTo>
                      <a:pt x="2203" y="814"/>
                    </a:lnTo>
                    <a:lnTo>
                      <a:pt x="2252" y="817"/>
                    </a:lnTo>
                    <a:lnTo>
                      <a:pt x="2299" y="825"/>
                    </a:lnTo>
                    <a:lnTo>
                      <a:pt x="2344" y="837"/>
                    </a:lnTo>
                    <a:lnTo>
                      <a:pt x="2384" y="854"/>
                    </a:lnTo>
                    <a:lnTo>
                      <a:pt x="2421" y="876"/>
                    </a:lnTo>
                    <a:lnTo>
                      <a:pt x="2453" y="901"/>
                    </a:lnTo>
                    <a:lnTo>
                      <a:pt x="2481" y="929"/>
                    </a:lnTo>
                    <a:lnTo>
                      <a:pt x="2503" y="961"/>
                    </a:lnTo>
                    <a:lnTo>
                      <a:pt x="2520" y="995"/>
                    </a:lnTo>
                    <a:lnTo>
                      <a:pt x="2530" y="1031"/>
                    </a:lnTo>
                    <a:lnTo>
                      <a:pt x="2534" y="1069"/>
                    </a:lnTo>
                    <a:lnTo>
                      <a:pt x="2567" y="1052"/>
                    </a:lnTo>
                    <a:lnTo>
                      <a:pt x="2604" y="1038"/>
                    </a:lnTo>
                    <a:lnTo>
                      <a:pt x="2644" y="1027"/>
                    </a:lnTo>
                    <a:lnTo>
                      <a:pt x="2687" y="1020"/>
                    </a:lnTo>
                    <a:lnTo>
                      <a:pt x="2733" y="1018"/>
                    </a:lnTo>
                    <a:lnTo>
                      <a:pt x="2782" y="1021"/>
                    </a:lnTo>
                    <a:lnTo>
                      <a:pt x="2829" y="1028"/>
                    </a:lnTo>
                    <a:lnTo>
                      <a:pt x="2874" y="1041"/>
                    </a:lnTo>
                    <a:lnTo>
                      <a:pt x="2914" y="1058"/>
                    </a:lnTo>
                    <a:lnTo>
                      <a:pt x="2951" y="1079"/>
                    </a:lnTo>
                    <a:lnTo>
                      <a:pt x="2983" y="1104"/>
                    </a:lnTo>
                    <a:lnTo>
                      <a:pt x="3011" y="1132"/>
                    </a:lnTo>
                    <a:lnTo>
                      <a:pt x="3034" y="1164"/>
                    </a:lnTo>
                    <a:lnTo>
                      <a:pt x="3050" y="1198"/>
                    </a:lnTo>
                    <a:lnTo>
                      <a:pt x="3061" y="1234"/>
                    </a:lnTo>
                    <a:lnTo>
                      <a:pt x="3064" y="1272"/>
                    </a:lnTo>
                    <a:lnTo>
                      <a:pt x="3064" y="1882"/>
                    </a:lnTo>
                    <a:lnTo>
                      <a:pt x="3061" y="1957"/>
                    </a:lnTo>
                    <a:lnTo>
                      <a:pt x="3047" y="2029"/>
                    </a:lnTo>
                    <a:lnTo>
                      <a:pt x="3028" y="2101"/>
                    </a:lnTo>
                    <a:lnTo>
                      <a:pt x="3000" y="2170"/>
                    </a:lnTo>
                    <a:lnTo>
                      <a:pt x="2967" y="2236"/>
                    </a:lnTo>
                    <a:lnTo>
                      <a:pt x="2926" y="2299"/>
                    </a:lnTo>
                    <a:lnTo>
                      <a:pt x="2878" y="2359"/>
                    </a:lnTo>
                    <a:lnTo>
                      <a:pt x="2825" y="2415"/>
                    </a:lnTo>
                    <a:lnTo>
                      <a:pt x="2765" y="2469"/>
                    </a:lnTo>
                    <a:lnTo>
                      <a:pt x="2701" y="2518"/>
                    </a:lnTo>
                    <a:lnTo>
                      <a:pt x="2632" y="2563"/>
                    </a:lnTo>
                    <a:lnTo>
                      <a:pt x="2558" y="2605"/>
                    </a:lnTo>
                    <a:lnTo>
                      <a:pt x="2479" y="2641"/>
                    </a:lnTo>
                    <a:lnTo>
                      <a:pt x="2397" y="2672"/>
                    </a:lnTo>
                    <a:lnTo>
                      <a:pt x="2311" y="2699"/>
                    </a:lnTo>
                    <a:lnTo>
                      <a:pt x="2222" y="2720"/>
                    </a:lnTo>
                    <a:lnTo>
                      <a:pt x="2130" y="2735"/>
                    </a:lnTo>
                    <a:lnTo>
                      <a:pt x="2034" y="2744"/>
                    </a:lnTo>
                    <a:lnTo>
                      <a:pt x="1938" y="2747"/>
                    </a:lnTo>
                    <a:lnTo>
                      <a:pt x="1862" y="2746"/>
                    </a:lnTo>
                    <a:lnTo>
                      <a:pt x="1787" y="2741"/>
                    </a:lnTo>
                    <a:lnTo>
                      <a:pt x="1713" y="2732"/>
                    </a:lnTo>
                    <a:lnTo>
                      <a:pt x="1640" y="2720"/>
                    </a:lnTo>
                    <a:lnTo>
                      <a:pt x="1566" y="2705"/>
                    </a:lnTo>
                    <a:lnTo>
                      <a:pt x="1494" y="2685"/>
                    </a:lnTo>
                    <a:lnTo>
                      <a:pt x="1422" y="2662"/>
                    </a:lnTo>
                    <a:lnTo>
                      <a:pt x="1350" y="2634"/>
                    </a:lnTo>
                    <a:lnTo>
                      <a:pt x="1281" y="2603"/>
                    </a:lnTo>
                    <a:lnTo>
                      <a:pt x="1213" y="2565"/>
                    </a:lnTo>
                    <a:lnTo>
                      <a:pt x="1146" y="2525"/>
                    </a:lnTo>
                    <a:lnTo>
                      <a:pt x="1081" y="2479"/>
                    </a:lnTo>
                    <a:lnTo>
                      <a:pt x="1017" y="2429"/>
                    </a:lnTo>
                    <a:lnTo>
                      <a:pt x="956" y="2374"/>
                    </a:lnTo>
                    <a:lnTo>
                      <a:pt x="896" y="2314"/>
                    </a:lnTo>
                    <a:lnTo>
                      <a:pt x="838" y="2248"/>
                    </a:lnTo>
                    <a:lnTo>
                      <a:pt x="783" y="2177"/>
                    </a:lnTo>
                    <a:lnTo>
                      <a:pt x="732" y="2107"/>
                    </a:lnTo>
                    <a:lnTo>
                      <a:pt x="680" y="2037"/>
                    </a:lnTo>
                    <a:lnTo>
                      <a:pt x="627" y="1970"/>
                    </a:lnTo>
                    <a:lnTo>
                      <a:pt x="573" y="1905"/>
                    </a:lnTo>
                    <a:lnTo>
                      <a:pt x="521" y="1841"/>
                    </a:lnTo>
                    <a:lnTo>
                      <a:pt x="469" y="1780"/>
                    </a:lnTo>
                    <a:lnTo>
                      <a:pt x="417" y="1721"/>
                    </a:lnTo>
                    <a:lnTo>
                      <a:pt x="367" y="1664"/>
                    </a:lnTo>
                    <a:lnTo>
                      <a:pt x="319" y="1608"/>
                    </a:lnTo>
                    <a:lnTo>
                      <a:pt x="272" y="1554"/>
                    </a:lnTo>
                    <a:lnTo>
                      <a:pt x="228" y="1503"/>
                    </a:lnTo>
                    <a:lnTo>
                      <a:pt x="187" y="1452"/>
                    </a:lnTo>
                    <a:lnTo>
                      <a:pt x="149" y="1404"/>
                    </a:lnTo>
                    <a:lnTo>
                      <a:pt x="114" y="1358"/>
                    </a:lnTo>
                    <a:lnTo>
                      <a:pt x="84" y="1314"/>
                    </a:lnTo>
                    <a:lnTo>
                      <a:pt x="56" y="1272"/>
                    </a:lnTo>
                    <a:lnTo>
                      <a:pt x="34" y="1232"/>
                    </a:lnTo>
                    <a:lnTo>
                      <a:pt x="17" y="1193"/>
                    </a:lnTo>
                    <a:lnTo>
                      <a:pt x="5" y="1157"/>
                    </a:lnTo>
                    <a:lnTo>
                      <a:pt x="0" y="1122"/>
                    </a:lnTo>
                    <a:lnTo>
                      <a:pt x="0" y="1090"/>
                    </a:lnTo>
                    <a:lnTo>
                      <a:pt x="7" y="1059"/>
                    </a:lnTo>
                    <a:lnTo>
                      <a:pt x="20" y="1030"/>
                    </a:lnTo>
                    <a:lnTo>
                      <a:pt x="39" y="1002"/>
                    </a:lnTo>
                    <a:lnTo>
                      <a:pt x="68" y="977"/>
                    </a:lnTo>
                    <a:lnTo>
                      <a:pt x="102" y="955"/>
                    </a:lnTo>
                    <a:lnTo>
                      <a:pt x="137" y="938"/>
                    </a:lnTo>
                    <a:lnTo>
                      <a:pt x="175" y="926"/>
                    </a:lnTo>
                    <a:lnTo>
                      <a:pt x="214" y="920"/>
                    </a:lnTo>
                    <a:lnTo>
                      <a:pt x="256" y="919"/>
                    </a:lnTo>
                    <a:lnTo>
                      <a:pt x="298" y="921"/>
                    </a:lnTo>
                    <a:lnTo>
                      <a:pt x="342" y="928"/>
                    </a:lnTo>
                    <a:lnTo>
                      <a:pt x="386" y="939"/>
                    </a:lnTo>
                    <a:lnTo>
                      <a:pt x="432" y="954"/>
                    </a:lnTo>
                    <a:lnTo>
                      <a:pt x="479" y="972"/>
                    </a:lnTo>
                    <a:lnTo>
                      <a:pt x="525" y="992"/>
                    </a:lnTo>
                    <a:lnTo>
                      <a:pt x="573" y="1016"/>
                    </a:lnTo>
                    <a:lnTo>
                      <a:pt x="620" y="1041"/>
                    </a:lnTo>
                    <a:lnTo>
                      <a:pt x="669" y="1068"/>
                    </a:lnTo>
                    <a:lnTo>
                      <a:pt x="716" y="1098"/>
                    </a:lnTo>
                    <a:lnTo>
                      <a:pt x="764" y="1128"/>
                    </a:lnTo>
                    <a:lnTo>
                      <a:pt x="811" y="1160"/>
                    </a:lnTo>
                    <a:lnTo>
                      <a:pt x="811" y="254"/>
                    </a:lnTo>
                    <a:lnTo>
                      <a:pt x="813" y="216"/>
                    </a:lnTo>
                    <a:lnTo>
                      <a:pt x="824" y="180"/>
                    </a:lnTo>
                    <a:lnTo>
                      <a:pt x="841" y="146"/>
                    </a:lnTo>
                    <a:lnTo>
                      <a:pt x="863" y="115"/>
                    </a:lnTo>
                    <a:lnTo>
                      <a:pt x="890" y="87"/>
                    </a:lnTo>
                    <a:lnTo>
                      <a:pt x="923" y="62"/>
                    </a:lnTo>
                    <a:lnTo>
                      <a:pt x="960" y="41"/>
                    </a:lnTo>
                    <a:lnTo>
                      <a:pt x="1001" y="24"/>
                    </a:lnTo>
                    <a:lnTo>
                      <a:pt x="1045" y="11"/>
                    </a:lnTo>
                    <a:lnTo>
                      <a:pt x="1092" y="3"/>
                    </a:lnTo>
                    <a:lnTo>
                      <a:pt x="1141"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grpSp>
      </p:grpSp>
      <p:grpSp>
        <p:nvGrpSpPr>
          <p:cNvPr id="77" name="Group 76"/>
          <p:cNvGrpSpPr/>
          <p:nvPr/>
        </p:nvGrpSpPr>
        <p:grpSpPr>
          <a:xfrm>
            <a:off x="8523254" y="4509449"/>
            <a:ext cx="262462" cy="262462"/>
            <a:chOff x="2333543" y="5433340"/>
            <a:chExt cx="419100" cy="419100"/>
          </a:xfrm>
        </p:grpSpPr>
        <p:sp>
          <p:nvSpPr>
            <p:cNvPr id="78" name="Oval 77">
              <a:hlinkClick r:id="rId15"/>
            </p:cNvPr>
            <p:cNvSpPr/>
            <p:nvPr/>
          </p:nvSpPr>
          <p:spPr>
            <a:xfrm>
              <a:off x="2333543" y="5433340"/>
              <a:ext cx="419100" cy="419100"/>
            </a:xfrm>
            <a:prstGeom prst="ellipse">
              <a:avLst/>
            </a:prstGeom>
            <a:solidFill>
              <a:schemeClr val="bg1"/>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en-US" sz="1050" dirty="0">
                <a:solidFill>
                  <a:srgbClr val="FFFFFF"/>
                </a:solidFill>
                <a:latin typeface="Arial"/>
              </a:endParaRPr>
            </a:p>
          </p:txBody>
        </p:sp>
        <p:grpSp>
          <p:nvGrpSpPr>
            <p:cNvPr id="79" name="Group 78"/>
            <p:cNvGrpSpPr/>
            <p:nvPr/>
          </p:nvGrpSpPr>
          <p:grpSpPr>
            <a:xfrm>
              <a:off x="2448603" y="5513121"/>
              <a:ext cx="188980" cy="259539"/>
              <a:chOff x="9563947" y="2690994"/>
              <a:chExt cx="1216025" cy="1670050"/>
            </a:xfrm>
            <a:solidFill>
              <a:schemeClr val="bg2"/>
            </a:solidFill>
          </p:grpSpPr>
          <p:sp>
            <p:nvSpPr>
              <p:cNvPr id="80" name="Freeform 17"/>
              <p:cNvSpPr>
                <a:spLocks/>
              </p:cNvSpPr>
              <p:nvPr/>
            </p:nvSpPr>
            <p:spPr bwMode="auto">
              <a:xfrm>
                <a:off x="9675072" y="2690994"/>
                <a:ext cx="684212" cy="646113"/>
              </a:xfrm>
              <a:custGeom>
                <a:avLst/>
                <a:gdLst>
                  <a:gd name="T0" fmla="*/ 946 w 1724"/>
                  <a:gd name="T1" fmla="*/ 3 h 1221"/>
                  <a:gd name="T2" fmla="*/ 1105 w 1724"/>
                  <a:gd name="T3" fmla="*/ 27 h 1221"/>
                  <a:gd name="T4" fmla="*/ 1253 w 1724"/>
                  <a:gd name="T5" fmla="*/ 71 h 1221"/>
                  <a:gd name="T6" fmla="*/ 1384 w 1724"/>
                  <a:gd name="T7" fmla="*/ 135 h 1221"/>
                  <a:gd name="T8" fmla="*/ 1499 w 1724"/>
                  <a:gd name="T9" fmla="*/ 215 h 1221"/>
                  <a:gd name="T10" fmla="*/ 1593 w 1724"/>
                  <a:gd name="T11" fmla="*/ 311 h 1221"/>
                  <a:gd name="T12" fmla="*/ 1664 w 1724"/>
                  <a:gd name="T13" fmla="*/ 418 h 1221"/>
                  <a:gd name="T14" fmla="*/ 1708 w 1724"/>
                  <a:gd name="T15" fmla="*/ 536 h 1221"/>
                  <a:gd name="T16" fmla="*/ 1724 w 1724"/>
                  <a:gd name="T17" fmla="*/ 661 h 1221"/>
                  <a:gd name="T18" fmla="*/ 1711 w 1724"/>
                  <a:gd name="T19" fmla="*/ 780 h 1221"/>
                  <a:gd name="T20" fmla="*/ 1673 w 1724"/>
                  <a:gd name="T21" fmla="*/ 894 h 1221"/>
                  <a:gd name="T22" fmla="*/ 1608 w 1724"/>
                  <a:gd name="T23" fmla="*/ 999 h 1221"/>
                  <a:gd name="T24" fmla="*/ 1528 w 1724"/>
                  <a:gd name="T25" fmla="*/ 1041 h 1221"/>
                  <a:gd name="T26" fmla="*/ 1458 w 1724"/>
                  <a:gd name="T27" fmla="*/ 1029 h 1221"/>
                  <a:gd name="T28" fmla="*/ 1458 w 1724"/>
                  <a:gd name="T29" fmla="*/ 992 h 1221"/>
                  <a:gd name="T30" fmla="*/ 1520 w 1724"/>
                  <a:gd name="T31" fmla="*/ 910 h 1221"/>
                  <a:gd name="T32" fmla="*/ 1566 w 1724"/>
                  <a:gd name="T33" fmla="*/ 819 h 1221"/>
                  <a:gd name="T34" fmla="*/ 1589 w 1724"/>
                  <a:gd name="T35" fmla="*/ 721 h 1221"/>
                  <a:gd name="T36" fmla="*/ 1588 w 1724"/>
                  <a:gd name="T37" fmla="*/ 615 h 1221"/>
                  <a:gd name="T38" fmla="*/ 1559 w 1724"/>
                  <a:gd name="T39" fmla="*/ 507 h 1221"/>
                  <a:gd name="T40" fmla="*/ 1503 w 1724"/>
                  <a:gd name="T41" fmla="*/ 407 h 1221"/>
                  <a:gd name="T42" fmla="*/ 1424 w 1724"/>
                  <a:gd name="T43" fmla="*/ 318 h 1221"/>
                  <a:gd name="T44" fmla="*/ 1324 w 1724"/>
                  <a:gd name="T45" fmla="*/ 241 h 1221"/>
                  <a:gd name="T46" fmla="*/ 1208 w 1724"/>
                  <a:gd name="T47" fmla="*/ 180 h 1221"/>
                  <a:gd name="T48" fmla="*/ 1078 w 1724"/>
                  <a:gd name="T49" fmla="*/ 137 h 1221"/>
                  <a:gd name="T50" fmla="*/ 937 w 1724"/>
                  <a:gd name="T51" fmla="*/ 115 h 1221"/>
                  <a:gd name="T52" fmla="*/ 789 w 1724"/>
                  <a:gd name="T53" fmla="*/ 115 h 1221"/>
                  <a:gd name="T54" fmla="*/ 648 w 1724"/>
                  <a:gd name="T55" fmla="*/ 137 h 1221"/>
                  <a:gd name="T56" fmla="*/ 517 w 1724"/>
                  <a:gd name="T57" fmla="*/ 180 h 1221"/>
                  <a:gd name="T58" fmla="*/ 401 w 1724"/>
                  <a:gd name="T59" fmla="*/ 241 h 1221"/>
                  <a:gd name="T60" fmla="*/ 302 w 1724"/>
                  <a:gd name="T61" fmla="*/ 318 h 1221"/>
                  <a:gd name="T62" fmla="*/ 222 w 1724"/>
                  <a:gd name="T63" fmla="*/ 407 h 1221"/>
                  <a:gd name="T64" fmla="*/ 166 w 1724"/>
                  <a:gd name="T65" fmla="*/ 507 h 1221"/>
                  <a:gd name="T66" fmla="*/ 138 w 1724"/>
                  <a:gd name="T67" fmla="*/ 615 h 1221"/>
                  <a:gd name="T68" fmla="*/ 138 w 1724"/>
                  <a:gd name="T69" fmla="*/ 728 h 1221"/>
                  <a:gd name="T70" fmla="*/ 168 w 1724"/>
                  <a:gd name="T71" fmla="*/ 837 h 1221"/>
                  <a:gd name="T72" fmla="*/ 222 w 1724"/>
                  <a:gd name="T73" fmla="*/ 936 h 1221"/>
                  <a:gd name="T74" fmla="*/ 301 w 1724"/>
                  <a:gd name="T75" fmla="*/ 1024 h 1221"/>
                  <a:gd name="T76" fmla="*/ 399 w 1724"/>
                  <a:gd name="T77" fmla="*/ 1099 h 1221"/>
                  <a:gd name="T78" fmla="*/ 336 w 1724"/>
                  <a:gd name="T79" fmla="*/ 1186 h 1221"/>
                  <a:gd name="T80" fmla="*/ 222 w 1724"/>
                  <a:gd name="T81" fmla="*/ 1104 h 1221"/>
                  <a:gd name="T82" fmla="*/ 130 w 1724"/>
                  <a:gd name="T83" fmla="*/ 1009 h 1221"/>
                  <a:gd name="T84" fmla="*/ 60 w 1724"/>
                  <a:gd name="T85" fmla="*/ 903 h 1221"/>
                  <a:gd name="T86" fmla="*/ 16 w 1724"/>
                  <a:gd name="T87" fmla="*/ 785 h 1221"/>
                  <a:gd name="T88" fmla="*/ 0 w 1724"/>
                  <a:gd name="T89" fmla="*/ 661 h 1221"/>
                  <a:gd name="T90" fmla="*/ 16 w 1724"/>
                  <a:gd name="T91" fmla="*/ 536 h 1221"/>
                  <a:gd name="T92" fmla="*/ 60 w 1724"/>
                  <a:gd name="T93" fmla="*/ 418 h 1221"/>
                  <a:gd name="T94" fmla="*/ 132 w 1724"/>
                  <a:gd name="T95" fmla="*/ 311 h 1221"/>
                  <a:gd name="T96" fmla="*/ 226 w 1724"/>
                  <a:gd name="T97" fmla="*/ 215 h 1221"/>
                  <a:gd name="T98" fmla="*/ 341 w 1724"/>
                  <a:gd name="T99" fmla="*/ 135 h 1221"/>
                  <a:gd name="T100" fmla="*/ 473 w 1724"/>
                  <a:gd name="T101" fmla="*/ 71 h 1221"/>
                  <a:gd name="T102" fmla="*/ 621 w 1724"/>
                  <a:gd name="T103" fmla="*/ 27 h 1221"/>
                  <a:gd name="T104" fmla="*/ 780 w 1724"/>
                  <a:gd name="T105" fmla="*/ 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4" h="1221">
                    <a:moveTo>
                      <a:pt x="862" y="0"/>
                    </a:moveTo>
                    <a:lnTo>
                      <a:pt x="946" y="3"/>
                    </a:lnTo>
                    <a:lnTo>
                      <a:pt x="1027" y="12"/>
                    </a:lnTo>
                    <a:lnTo>
                      <a:pt x="1105" y="27"/>
                    </a:lnTo>
                    <a:lnTo>
                      <a:pt x="1181" y="46"/>
                    </a:lnTo>
                    <a:lnTo>
                      <a:pt x="1253" y="71"/>
                    </a:lnTo>
                    <a:lnTo>
                      <a:pt x="1320" y="101"/>
                    </a:lnTo>
                    <a:lnTo>
                      <a:pt x="1384" y="135"/>
                    </a:lnTo>
                    <a:lnTo>
                      <a:pt x="1445" y="173"/>
                    </a:lnTo>
                    <a:lnTo>
                      <a:pt x="1499" y="215"/>
                    </a:lnTo>
                    <a:lnTo>
                      <a:pt x="1549" y="262"/>
                    </a:lnTo>
                    <a:lnTo>
                      <a:pt x="1593" y="311"/>
                    </a:lnTo>
                    <a:lnTo>
                      <a:pt x="1633" y="363"/>
                    </a:lnTo>
                    <a:lnTo>
                      <a:pt x="1664" y="418"/>
                    </a:lnTo>
                    <a:lnTo>
                      <a:pt x="1690" y="476"/>
                    </a:lnTo>
                    <a:lnTo>
                      <a:pt x="1708" y="536"/>
                    </a:lnTo>
                    <a:lnTo>
                      <a:pt x="1720" y="598"/>
                    </a:lnTo>
                    <a:lnTo>
                      <a:pt x="1724" y="661"/>
                    </a:lnTo>
                    <a:lnTo>
                      <a:pt x="1721" y="722"/>
                    </a:lnTo>
                    <a:lnTo>
                      <a:pt x="1711" y="780"/>
                    </a:lnTo>
                    <a:lnTo>
                      <a:pt x="1695" y="839"/>
                    </a:lnTo>
                    <a:lnTo>
                      <a:pt x="1673" y="894"/>
                    </a:lnTo>
                    <a:lnTo>
                      <a:pt x="1643" y="948"/>
                    </a:lnTo>
                    <a:lnTo>
                      <a:pt x="1608" y="999"/>
                    </a:lnTo>
                    <a:lnTo>
                      <a:pt x="1566" y="1048"/>
                    </a:lnTo>
                    <a:lnTo>
                      <a:pt x="1528" y="1041"/>
                    </a:lnTo>
                    <a:lnTo>
                      <a:pt x="1493" y="1034"/>
                    </a:lnTo>
                    <a:lnTo>
                      <a:pt x="1458" y="1029"/>
                    </a:lnTo>
                    <a:lnTo>
                      <a:pt x="1420" y="1028"/>
                    </a:lnTo>
                    <a:lnTo>
                      <a:pt x="1458" y="992"/>
                    </a:lnTo>
                    <a:lnTo>
                      <a:pt x="1492" y="952"/>
                    </a:lnTo>
                    <a:lnTo>
                      <a:pt x="1520" y="910"/>
                    </a:lnTo>
                    <a:lnTo>
                      <a:pt x="1545" y="865"/>
                    </a:lnTo>
                    <a:lnTo>
                      <a:pt x="1566" y="819"/>
                    </a:lnTo>
                    <a:lnTo>
                      <a:pt x="1580" y="770"/>
                    </a:lnTo>
                    <a:lnTo>
                      <a:pt x="1589" y="721"/>
                    </a:lnTo>
                    <a:lnTo>
                      <a:pt x="1592" y="672"/>
                    </a:lnTo>
                    <a:lnTo>
                      <a:pt x="1588" y="615"/>
                    </a:lnTo>
                    <a:lnTo>
                      <a:pt x="1578" y="560"/>
                    </a:lnTo>
                    <a:lnTo>
                      <a:pt x="1559" y="507"/>
                    </a:lnTo>
                    <a:lnTo>
                      <a:pt x="1535" y="456"/>
                    </a:lnTo>
                    <a:lnTo>
                      <a:pt x="1503" y="407"/>
                    </a:lnTo>
                    <a:lnTo>
                      <a:pt x="1467" y="361"/>
                    </a:lnTo>
                    <a:lnTo>
                      <a:pt x="1424" y="318"/>
                    </a:lnTo>
                    <a:lnTo>
                      <a:pt x="1377" y="278"/>
                    </a:lnTo>
                    <a:lnTo>
                      <a:pt x="1324" y="241"/>
                    </a:lnTo>
                    <a:lnTo>
                      <a:pt x="1268" y="208"/>
                    </a:lnTo>
                    <a:lnTo>
                      <a:pt x="1208" y="180"/>
                    </a:lnTo>
                    <a:lnTo>
                      <a:pt x="1144" y="156"/>
                    </a:lnTo>
                    <a:lnTo>
                      <a:pt x="1078" y="137"/>
                    </a:lnTo>
                    <a:lnTo>
                      <a:pt x="1008" y="123"/>
                    </a:lnTo>
                    <a:lnTo>
                      <a:pt x="937" y="115"/>
                    </a:lnTo>
                    <a:lnTo>
                      <a:pt x="862" y="112"/>
                    </a:lnTo>
                    <a:lnTo>
                      <a:pt x="789" y="115"/>
                    </a:lnTo>
                    <a:lnTo>
                      <a:pt x="717" y="123"/>
                    </a:lnTo>
                    <a:lnTo>
                      <a:pt x="648" y="137"/>
                    </a:lnTo>
                    <a:lnTo>
                      <a:pt x="581" y="156"/>
                    </a:lnTo>
                    <a:lnTo>
                      <a:pt x="517" y="180"/>
                    </a:lnTo>
                    <a:lnTo>
                      <a:pt x="457" y="208"/>
                    </a:lnTo>
                    <a:lnTo>
                      <a:pt x="401" y="241"/>
                    </a:lnTo>
                    <a:lnTo>
                      <a:pt x="349" y="278"/>
                    </a:lnTo>
                    <a:lnTo>
                      <a:pt x="302" y="318"/>
                    </a:lnTo>
                    <a:lnTo>
                      <a:pt x="259" y="361"/>
                    </a:lnTo>
                    <a:lnTo>
                      <a:pt x="222" y="407"/>
                    </a:lnTo>
                    <a:lnTo>
                      <a:pt x="191" y="456"/>
                    </a:lnTo>
                    <a:lnTo>
                      <a:pt x="166" y="507"/>
                    </a:lnTo>
                    <a:lnTo>
                      <a:pt x="149" y="560"/>
                    </a:lnTo>
                    <a:lnTo>
                      <a:pt x="138" y="615"/>
                    </a:lnTo>
                    <a:lnTo>
                      <a:pt x="134" y="672"/>
                    </a:lnTo>
                    <a:lnTo>
                      <a:pt x="138" y="728"/>
                    </a:lnTo>
                    <a:lnTo>
                      <a:pt x="149" y="783"/>
                    </a:lnTo>
                    <a:lnTo>
                      <a:pt x="168" y="837"/>
                    </a:lnTo>
                    <a:lnTo>
                      <a:pt x="192" y="888"/>
                    </a:lnTo>
                    <a:lnTo>
                      <a:pt x="222" y="936"/>
                    </a:lnTo>
                    <a:lnTo>
                      <a:pt x="259" y="982"/>
                    </a:lnTo>
                    <a:lnTo>
                      <a:pt x="301" y="1024"/>
                    </a:lnTo>
                    <a:lnTo>
                      <a:pt x="348" y="1063"/>
                    </a:lnTo>
                    <a:lnTo>
                      <a:pt x="399" y="1099"/>
                    </a:lnTo>
                    <a:lnTo>
                      <a:pt x="399" y="1221"/>
                    </a:lnTo>
                    <a:lnTo>
                      <a:pt x="336" y="1186"/>
                    </a:lnTo>
                    <a:lnTo>
                      <a:pt x="277" y="1147"/>
                    </a:lnTo>
                    <a:lnTo>
                      <a:pt x="222" y="1104"/>
                    </a:lnTo>
                    <a:lnTo>
                      <a:pt x="174" y="1058"/>
                    </a:lnTo>
                    <a:lnTo>
                      <a:pt x="130" y="1009"/>
                    </a:lnTo>
                    <a:lnTo>
                      <a:pt x="92" y="957"/>
                    </a:lnTo>
                    <a:lnTo>
                      <a:pt x="60" y="903"/>
                    </a:lnTo>
                    <a:lnTo>
                      <a:pt x="34" y="846"/>
                    </a:lnTo>
                    <a:lnTo>
                      <a:pt x="16" y="785"/>
                    </a:lnTo>
                    <a:lnTo>
                      <a:pt x="4" y="724"/>
                    </a:lnTo>
                    <a:lnTo>
                      <a:pt x="0" y="661"/>
                    </a:lnTo>
                    <a:lnTo>
                      <a:pt x="4" y="598"/>
                    </a:lnTo>
                    <a:lnTo>
                      <a:pt x="16" y="536"/>
                    </a:lnTo>
                    <a:lnTo>
                      <a:pt x="36" y="476"/>
                    </a:lnTo>
                    <a:lnTo>
                      <a:pt x="60" y="418"/>
                    </a:lnTo>
                    <a:lnTo>
                      <a:pt x="93" y="363"/>
                    </a:lnTo>
                    <a:lnTo>
                      <a:pt x="132" y="311"/>
                    </a:lnTo>
                    <a:lnTo>
                      <a:pt x="177" y="262"/>
                    </a:lnTo>
                    <a:lnTo>
                      <a:pt x="226" y="215"/>
                    </a:lnTo>
                    <a:lnTo>
                      <a:pt x="281" y="173"/>
                    </a:lnTo>
                    <a:lnTo>
                      <a:pt x="341" y="135"/>
                    </a:lnTo>
                    <a:lnTo>
                      <a:pt x="405" y="101"/>
                    </a:lnTo>
                    <a:lnTo>
                      <a:pt x="473" y="71"/>
                    </a:lnTo>
                    <a:lnTo>
                      <a:pt x="545" y="46"/>
                    </a:lnTo>
                    <a:lnTo>
                      <a:pt x="621" y="27"/>
                    </a:lnTo>
                    <a:lnTo>
                      <a:pt x="699" y="12"/>
                    </a:lnTo>
                    <a:lnTo>
                      <a:pt x="780" y="3"/>
                    </a:lnTo>
                    <a:lnTo>
                      <a:pt x="862"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81" name="Freeform 18"/>
              <p:cNvSpPr>
                <a:spLocks/>
              </p:cNvSpPr>
              <p:nvPr/>
            </p:nvSpPr>
            <p:spPr bwMode="auto">
              <a:xfrm>
                <a:off x="9779847" y="2798944"/>
                <a:ext cx="473075" cy="393700"/>
              </a:xfrm>
              <a:custGeom>
                <a:avLst/>
                <a:gdLst>
                  <a:gd name="T0" fmla="*/ 666 w 1192"/>
                  <a:gd name="T1" fmla="*/ 3 h 743"/>
                  <a:gd name="T2" fmla="*/ 798 w 1192"/>
                  <a:gd name="T3" fmla="*/ 26 h 743"/>
                  <a:gd name="T4" fmla="*/ 916 w 1192"/>
                  <a:gd name="T5" fmla="*/ 71 h 743"/>
                  <a:gd name="T6" fmla="*/ 1018 w 1192"/>
                  <a:gd name="T7" fmla="*/ 134 h 743"/>
                  <a:gd name="T8" fmla="*/ 1100 w 1192"/>
                  <a:gd name="T9" fmla="*/ 212 h 743"/>
                  <a:gd name="T10" fmla="*/ 1158 w 1192"/>
                  <a:gd name="T11" fmla="*/ 303 h 743"/>
                  <a:gd name="T12" fmla="*/ 1188 w 1192"/>
                  <a:gd name="T13" fmla="*/ 404 h 743"/>
                  <a:gd name="T14" fmla="*/ 1189 w 1192"/>
                  <a:gd name="T15" fmla="*/ 504 h 743"/>
                  <a:gd name="T16" fmla="*/ 1166 w 1192"/>
                  <a:gd name="T17" fmla="*/ 594 h 743"/>
                  <a:gd name="T18" fmla="*/ 1121 w 1192"/>
                  <a:gd name="T19" fmla="*/ 675 h 743"/>
                  <a:gd name="T20" fmla="*/ 1060 w 1192"/>
                  <a:gd name="T21" fmla="*/ 743 h 743"/>
                  <a:gd name="T22" fmla="*/ 1056 w 1192"/>
                  <a:gd name="T23" fmla="*/ 413 h 743"/>
                  <a:gd name="T24" fmla="*/ 1027 w 1192"/>
                  <a:gd name="T25" fmla="*/ 330 h 743"/>
                  <a:gd name="T26" fmla="*/ 975 w 1192"/>
                  <a:gd name="T27" fmla="*/ 256 h 743"/>
                  <a:gd name="T28" fmla="*/ 902 w 1192"/>
                  <a:gd name="T29" fmla="*/ 193 h 743"/>
                  <a:gd name="T30" fmla="*/ 812 w 1192"/>
                  <a:gd name="T31" fmla="*/ 144 h 743"/>
                  <a:gd name="T32" fmla="*/ 709 w 1192"/>
                  <a:gd name="T33" fmla="*/ 113 h 743"/>
                  <a:gd name="T34" fmla="*/ 595 w 1192"/>
                  <a:gd name="T35" fmla="*/ 102 h 743"/>
                  <a:gd name="T36" fmla="*/ 483 w 1192"/>
                  <a:gd name="T37" fmla="*/ 113 h 743"/>
                  <a:gd name="T38" fmla="*/ 380 w 1192"/>
                  <a:gd name="T39" fmla="*/ 144 h 743"/>
                  <a:gd name="T40" fmla="*/ 290 w 1192"/>
                  <a:gd name="T41" fmla="*/ 193 h 743"/>
                  <a:gd name="T42" fmla="*/ 215 w 1192"/>
                  <a:gd name="T43" fmla="*/ 256 h 743"/>
                  <a:gd name="T44" fmla="*/ 163 w 1192"/>
                  <a:gd name="T45" fmla="*/ 330 h 743"/>
                  <a:gd name="T46" fmla="*/ 136 w 1192"/>
                  <a:gd name="T47" fmla="*/ 413 h 743"/>
                  <a:gd name="T48" fmla="*/ 132 w 1192"/>
                  <a:gd name="T49" fmla="*/ 743 h 743"/>
                  <a:gd name="T50" fmla="*/ 70 w 1192"/>
                  <a:gd name="T51" fmla="*/ 675 h 743"/>
                  <a:gd name="T52" fmla="*/ 26 w 1192"/>
                  <a:gd name="T53" fmla="*/ 594 h 743"/>
                  <a:gd name="T54" fmla="*/ 2 w 1192"/>
                  <a:gd name="T55" fmla="*/ 504 h 743"/>
                  <a:gd name="T56" fmla="*/ 4 w 1192"/>
                  <a:gd name="T57" fmla="*/ 404 h 743"/>
                  <a:gd name="T58" fmla="*/ 34 w 1192"/>
                  <a:gd name="T59" fmla="*/ 303 h 743"/>
                  <a:gd name="T60" fmla="*/ 91 w 1192"/>
                  <a:gd name="T61" fmla="*/ 212 h 743"/>
                  <a:gd name="T62" fmla="*/ 173 w 1192"/>
                  <a:gd name="T63" fmla="*/ 134 h 743"/>
                  <a:gd name="T64" fmla="*/ 275 w 1192"/>
                  <a:gd name="T65" fmla="*/ 71 h 743"/>
                  <a:gd name="T66" fmla="*/ 394 w 1192"/>
                  <a:gd name="T67" fmla="*/ 26 h 743"/>
                  <a:gd name="T68" fmla="*/ 526 w 1192"/>
                  <a:gd name="T69" fmla="*/ 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2" h="743">
                    <a:moveTo>
                      <a:pt x="595" y="0"/>
                    </a:moveTo>
                    <a:lnTo>
                      <a:pt x="666" y="3"/>
                    </a:lnTo>
                    <a:lnTo>
                      <a:pt x="734" y="12"/>
                    </a:lnTo>
                    <a:lnTo>
                      <a:pt x="798" y="26"/>
                    </a:lnTo>
                    <a:lnTo>
                      <a:pt x="859" y="47"/>
                    </a:lnTo>
                    <a:lnTo>
                      <a:pt x="916" y="71"/>
                    </a:lnTo>
                    <a:lnTo>
                      <a:pt x="970" y="100"/>
                    </a:lnTo>
                    <a:lnTo>
                      <a:pt x="1018" y="134"/>
                    </a:lnTo>
                    <a:lnTo>
                      <a:pt x="1061" y="171"/>
                    </a:lnTo>
                    <a:lnTo>
                      <a:pt x="1100" y="212"/>
                    </a:lnTo>
                    <a:lnTo>
                      <a:pt x="1132" y="256"/>
                    </a:lnTo>
                    <a:lnTo>
                      <a:pt x="1158" y="303"/>
                    </a:lnTo>
                    <a:lnTo>
                      <a:pt x="1176" y="352"/>
                    </a:lnTo>
                    <a:lnTo>
                      <a:pt x="1188" y="404"/>
                    </a:lnTo>
                    <a:lnTo>
                      <a:pt x="1192" y="457"/>
                    </a:lnTo>
                    <a:lnTo>
                      <a:pt x="1189" y="504"/>
                    </a:lnTo>
                    <a:lnTo>
                      <a:pt x="1180" y="550"/>
                    </a:lnTo>
                    <a:lnTo>
                      <a:pt x="1166" y="594"/>
                    </a:lnTo>
                    <a:lnTo>
                      <a:pt x="1145" y="636"/>
                    </a:lnTo>
                    <a:lnTo>
                      <a:pt x="1121" y="675"/>
                    </a:lnTo>
                    <a:lnTo>
                      <a:pt x="1093" y="710"/>
                    </a:lnTo>
                    <a:lnTo>
                      <a:pt x="1060" y="743"/>
                    </a:lnTo>
                    <a:lnTo>
                      <a:pt x="1060" y="457"/>
                    </a:lnTo>
                    <a:lnTo>
                      <a:pt x="1056" y="413"/>
                    </a:lnTo>
                    <a:lnTo>
                      <a:pt x="1046" y="371"/>
                    </a:lnTo>
                    <a:lnTo>
                      <a:pt x="1027" y="330"/>
                    </a:lnTo>
                    <a:lnTo>
                      <a:pt x="1004" y="292"/>
                    </a:lnTo>
                    <a:lnTo>
                      <a:pt x="975" y="256"/>
                    </a:lnTo>
                    <a:lnTo>
                      <a:pt x="941" y="223"/>
                    </a:lnTo>
                    <a:lnTo>
                      <a:pt x="902" y="193"/>
                    </a:lnTo>
                    <a:lnTo>
                      <a:pt x="859" y="166"/>
                    </a:lnTo>
                    <a:lnTo>
                      <a:pt x="812" y="144"/>
                    </a:lnTo>
                    <a:lnTo>
                      <a:pt x="761" y="126"/>
                    </a:lnTo>
                    <a:lnTo>
                      <a:pt x="709" y="113"/>
                    </a:lnTo>
                    <a:lnTo>
                      <a:pt x="653" y="105"/>
                    </a:lnTo>
                    <a:lnTo>
                      <a:pt x="595" y="102"/>
                    </a:lnTo>
                    <a:lnTo>
                      <a:pt x="538" y="105"/>
                    </a:lnTo>
                    <a:lnTo>
                      <a:pt x="483" y="113"/>
                    </a:lnTo>
                    <a:lnTo>
                      <a:pt x="429" y="126"/>
                    </a:lnTo>
                    <a:lnTo>
                      <a:pt x="380" y="144"/>
                    </a:lnTo>
                    <a:lnTo>
                      <a:pt x="333" y="166"/>
                    </a:lnTo>
                    <a:lnTo>
                      <a:pt x="290" y="193"/>
                    </a:lnTo>
                    <a:lnTo>
                      <a:pt x="250" y="223"/>
                    </a:lnTo>
                    <a:lnTo>
                      <a:pt x="215" y="256"/>
                    </a:lnTo>
                    <a:lnTo>
                      <a:pt x="186" y="292"/>
                    </a:lnTo>
                    <a:lnTo>
                      <a:pt x="163" y="330"/>
                    </a:lnTo>
                    <a:lnTo>
                      <a:pt x="146" y="371"/>
                    </a:lnTo>
                    <a:lnTo>
                      <a:pt x="136" y="413"/>
                    </a:lnTo>
                    <a:lnTo>
                      <a:pt x="132" y="457"/>
                    </a:lnTo>
                    <a:lnTo>
                      <a:pt x="132" y="743"/>
                    </a:lnTo>
                    <a:lnTo>
                      <a:pt x="99" y="710"/>
                    </a:lnTo>
                    <a:lnTo>
                      <a:pt x="70" y="675"/>
                    </a:lnTo>
                    <a:lnTo>
                      <a:pt x="47" y="636"/>
                    </a:lnTo>
                    <a:lnTo>
                      <a:pt x="26" y="594"/>
                    </a:lnTo>
                    <a:lnTo>
                      <a:pt x="12" y="550"/>
                    </a:lnTo>
                    <a:lnTo>
                      <a:pt x="2" y="504"/>
                    </a:lnTo>
                    <a:lnTo>
                      <a:pt x="0" y="457"/>
                    </a:lnTo>
                    <a:lnTo>
                      <a:pt x="4" y="404"/>
                    </a:lnTo>
                    <a:lnTo>
                      <a:pt x="15" y="352"/>
                    </a:lnTo>
                    <a:lnTo>
                      <a:pt x="34" y="303"/>
                    </a:lnTo>
                    <a:lnTo>
                      <a:pt x="60" y="256"/>
                    </a:lnTo>
                    <a:lnTo>
                      <a:pt x="91" y="212"/>
                    </a:lnTo>
                    <a:lnTo>
                      <a:pt x="130" y="171"/>
                    </a:lnTo>
                    <a:lnTo>
                      <a:pt x="173" y="134"/>
                    </a:lnTo>
                    <a:lnTo>
                      <a:pt x="222" y="100"/>
                    </a:lnTo>
                    <a:lnTo>
                      <a:pt x="275" y="71"/>
                    </a:lnTo>
                    <a:lnTo>
                      <a:pt x="333" y="47"/>
                    </a:lnTo>
                    <a:lnTo>
                      <a:pt x="394" y="26"/>
                    </a:lnTo>
                    <a:lnTo>
                      <a:pt x="458" y="12"/>
                    </a:lnTo>
                    <a:lnTo>
                      <a:pt x="526" y="3"/>
                    </a:lnTo>
                    <a:lnTo>
                      <a:pt x="595"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82" name="Freeform 19"/>
              <p:cNvSpPr>
                <a:spLocks noEditPoints="1"/>
              </p:cNvSpPr>
              <p:nvPr/>
            </p:nvSpPr>
            <p:spPr bwMode="auto">
              <a:xfrm>
                <a:off x="9563947" y="2906894"/>
                <a:ext cx="1216025" cy="1454150"/>
              </a:xfrm>
              <a:custGeom>
                <a:avLst/>
                <a:gdLst>
                  <a:gd name="T0" fmla="*/ 1003 w 3064"/>
                  <a:gd name="T1" fmla="*/ 148 h 2747"/>
                  <a:gd name="T2" fmla="*/ 943 w 3064"/>
                  <a:gd name="T3" fmla="*/ 1404 h 2747"/>
                  <a:gd name="T4" fmla="*/ 723 w 3064"/>
                  <a:gd name="T5" fmla="*/ 1238 h 2747"/>
                  <a:gd name="T6" fmla="*/ 503 w 3064"/>
                  <a:gd name="T7" fmla="*/ 1100 h 2747"/>
                  <a:gd name="T8" fmla="*/ 306 w 3064"/>
                  <a:gd name="T9" fmla="*/ 1025 h 2747"/>
                  <a:gd name="T10" fmla="*/ 161 w 3064"/>
                  <a:gd name="T11" fmla="*/ 1049 h 2747"/>
                  <a:gd name="T12" fmla="*/ 137 w 3064"/>
                  <a:gd name="T13" fmla="*/ 1157 h 2747"/>
                  <a:gd name="T14" fmla="*/ 247 w 3064"/>
                  <a:gd name="T15" fmla="*/ 1336 h 2747"/>
                  <a:gd name="T16" fmla="*/ 466 w 3064"/>
                  <a:gd name="T17" fmla="*/ 1602 h 2747"/>
                  <a:gd name="T18" fmla="*/ 766 w 3064"/>
                  <a:gd name="T19" fmla="*/ 1962 h 2747"/>
                  <a:gd name="T20" fmla="*/ 1035 w 3064"/>
                  <a:gd name="T21" fmla="*/ 2284 h 2747"/>
                  <a:gd name="T22" fmla="*/ 1291 w 3064"/>
                  <a:gd name="T23" fmla="*/ 2485 h 2747"/>
                  <a:gd name="T24" fmla="*/ 1615 w 3064"/>
                  <a:gd name="T25" fmla="*/ 2612 h 2747"/>
                  <a:gd name="T26" fmla="*/ 2023 w 3064"/>
                  <a:gd name="T27" fmla="*/ 2643 h 2747"/>
                  <a:gd name="T28" fmla="*/ 2413 w 3064"/>
                  <a:gd name="T29" fmla="*/ 2546 h 2747"/>
                  <a:gd name="T30" fmla="*/ 2718 w 3064"/>
                  <a:gd name="T31" fmla="*/ 2342 h 2747"/>
                  <a:gd name="T32" fmla="*/ 2899 w 3064"/>
                  <a:gd name="T33" fmla="*/ 2067 h 2747"/>
                  <a:gd name="T34" fmla="*/ 2927 w 3064"/>
                  <a:gd name="T35" fmla="*/ 1242 h 2747"/>
                  <a:gd name="T36" fmla="*/ 2809 w 3064"/>
                  <a:gd name="T37" fmla="*/ 1132 h 2747"/>
                  <a:gd name="T38" fmla="*/ 2623 w 3064"/>
                  <a:gd name="T39" fmla="*/ 1146 h 2747"/>
                  <a:gd name="T40" fmla="*/ 2534 w 3064"/>
                  <a:gd name="T41" fmla="*/ 1272 h 2747"/>
                  <a:gd name="T42" fmla="*/ 2385 w 3064"/>
                  <a:gd name="T43" fmla="*/ 1011 h 2747"/>
                  <a:gd name="T44" fmla="*/ 2242 w 3064"/>
                  <a:gd name="T45" fmla="*/ 918 h 2747"/>
                  <a:gd name="T46" fmla="*/ 2063 w 3064"/>
                  <a:gd name="T47" fmla="*/ 962 h 2747"/>
                  <a:gd name="T48" fmla="*/ 2003 w 3064"/>
                  <a:gd name="T49" fmla="*/ 1221 h 2747"/>
                  <a:gd name="T50" fmla="*/ 1836 w 3064"/>
                  <a:gd name="T51" fmla="*/ 882 h 2747"/>
                  <a:gd name="T52" fmla="*/ 1671 w 3064"/>
                  <a:gd name="T53" fmla="*/ 814 h 2747"/>
                  <a:gd name="T54" fmla="*/ 1508 w 3064"/>
                  <a:gd name="T55" fmla="*/ 882 h 2747"/>
                  <a:gd name="T56" fmla="*/ 1341 w 3064"/>
                  <a:gd name="T57" fmla="*/ 1323 h 2747"/>
                  <a:gd name="T58" fmla="*/ 1281 w 3064"/>
                  <a:gd name="T59" fmla="*/ 148 h 2747"/>
                  <a:gd name="T60" fmla="*/ 1141 w 3064"/>
                  <a:gd name="T61" fmla="*/ 0 h 2747"/>
                  <a:gd name="T62" fmla="*/ 1361 w 3064"/>
                  <a:gd name="T63" fmla="*/ 62 h 2747"/>
                  <a:gd name="T64" fmla="*/ 1470 w 3064"/>
                  <a:gd name="T65" fmla="*/ 216 h 2747"/>
                  <a:gd name="T66" fmla="*/ 1582 w 3064"/>
                  <a:gd name="T67" fmla="*/ 722 h 2747"/>
                  <a:gd name="T68" fmla="*/ 1798 w 3064"/>
                  <a:gd name="T69" fmla="*/ 732 h 2747"/>
                  <a:gd name="T70" fmla="*/ 1957 w 3064"/>
                  <a:gd name="T71" fmla="*/ 842 h 2747"/>
                  <a:gd name="T72" fmla="*/ 2154 w 3064"/>
                  <a:gd name="T73" fmla="*/ 817 h 2747"/>
                  <a:gd name="T74" fmla="*/ 2384 w 3064"/>
                  <a:gd name="T75" fmla="*/ 854 h 2747"/>
                  <a:gd name="T76" fmla="*/ 2520 w 3064"/>
                  <a:gd name="T77" fmla="*/ 995 h 2747"/>
                  <a:gd name="T78" fmla="*/ 2644 w 3064"/>
                  <a:gd name="T79" fmla="*/ 1027 h 2747"/>
                  <a:gd name="T80" fmla="*/ 2874 w 3064"/>
                  <a:gd name="T81" fmla="*/ 1041 h 2747"/>
                  <a:gd name="T82" fmla="*/ 3034 w 3064"/>
                  <a:gd name="T83" fmla="*/ 1164 h 2747"/>
                  <a:gd name="T84" fmla="*/ 3061 w 3064"/>
                  <a:gd name="T85" fmla="*/ 1957 h 2747"/>
                  <a:gd name="T86" fmla="*/ 2926 w 3064"/>
                  <a:gd name="T87" fmla="*/ 2299 h 2747"/>
                  <a:gd name="T88" fmla="*/ 2632 w 3064"/>
                  <a:gd name="T89" fmla="*/ 2563 h 2747"/>
                  <a:gd name="T90" fmla="*/ 2222 w 3064"/>
                  <a:gd name="T91" fmla="*/ 2720 h 2747"/>
                  <a:gd name="T92" fmla="*/ 1787 w 3064"/>
                  <a:gd name="T93" fmla="*/ 2741 h 2747"/>
                  <a:gd name="T94" fmla="*/ 1422 w 3064"/>
                  <a:gd name="T95" fmla="*/ 2662 h 2747"/>
                  <a:gd name="T96" fmla="*/ 1081 w 3064"/>
                  <a:gd name="T97" fmla="*/ 2479 h 2747"/>
                  <a:gd name="T98" fmla="*/ 783 w 3064"/>
                  <a:gd name="T99" fmla="*/ 2177 h 2747"/>
                  <a:gd name="T100" fmla="*/ 521 w 3064"/>
                  <a:gd name="T101" fmla="*/ 1841 h 2747"/>
                  <a:gd name="T102" fmla="*/ 272 w 3064"/>
                  <a:gd name="T103" fmla="*/ 1554 h 2747"/>
                  <a:gd name="T104" fmla="*/ 84 w 3064"/>
                  <a:gd name="T105" fmla="*/ 1314 h 2747"/>
                  <a:gd name="T106" fmla="*/ 0 w 3064"/>
                  <a:gd name="T107" fmla="*/ 1122 h 2747"/>
                  <a:gd name="T108" fmla="*/ 68 w 3064"/>
                  <a:gd name="T109" fmla="*/ 977 h 2747"/>
                  <a:gd name="T110" fmla="*/ 256 w 3064"/>
                  <a:gd name="T111" fmla="*/ 919 h 2747"/>
                  <a:gd name="T112" fmla="*/ 479 w 3064"/>
                  <a:gd name="T113" fmla="*/ 972 h 2747"/>
                  <a:gd name="T114" fmla="*/ 716 w 3064"/>
                  <a:gd name="T115" fmla="*/ 1098 h 2747"/>
                  <a:gd name="T116" fmla="*/ 824 w 3064"/>
                  <a:gd name="T117" fmla="*/ 180 h 2747"/>
                  <a:gd name="T118" fmla="*/ 960 w 3064"/>
                  <a:gd name="T119" fmla="*/ 4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2747">
                    <a:moveTo>
                      <a:pt x="1141" y="102"/>
                    </a:moveTo>
                    <a:lnTo>
                      <a:pt x="1102" y="105"/>
                    </a:lnTo>
                    <a:lnTo>
                      <a:pt x="1065" y="114"/>
                    </a:lnTo>
                    <a:lnTo>
                      <a:pt x="1031" y="129"/>
                    </a:lnTo>
                    <a:lnTo>
                      <a:pt x="1003" y="148"/>
                    </a:lnTo>
                    <a:lnTo>
                      <a:pt x="978" y="170"/>
                    </a:lnTo>
                    <a:lnTo>
                      <a:pt x="958" y="196"/>
                    </a:lnTo>
                    <a:lnTo>
                      <a:pt x="947" y="224"/>
                    </a:lnTo>
                    <a:lnTo>
                      <a:pt x="943" y="254"/>
                    </a:lnTo>
                    <a:lnTo>
                      <a:pt x="943" y="1404"/>
                    </a:lnTo>
                    <a:lnTo>
                      <a:pt x="901" y="1370"/>
                    </a:lnTo>
                    <a:lnTo>
                      <a:pt x="858" y="1336"/>
                    </a:lnTo>
                    <a:lnTo>
                      <a:pt x="813" y="1303"/>
                    </a:lnTo>
                    <a:lnTo>
                      <a:pt x="769" y="1270"/>
                    </a:lnTo>
                    <a:lnTo>
                      <a:pt x="723" y="1238"/>
                    </a:lnTo>
                    <a:lnTo>
                      <a:pt x="679" y="1207"/>
                    </a:lnTo>
                    <a:lnTo>
                      <a:pt x="633" y="1178"/>
                    </a:lnTo>
                    <a:lnTo>
                      <a:pt x="589" y="1150"/>
                    </a:lnTo>
                    <a:lnTo>
                      <a:pt x="546" y="1124"/>
                    </a:lnTo>
                    <a:lnTo>
                      <a:pt x="503" y="1100"/>
                    </a:lnTo>
                    <a:lnTo>
                      <a:pt x="460" y="1079"/>
                    </a:lnTo>
                    <a:lnTo>
                      <a:pt x="419" y="1061"/>
                    </a:lnTo>
                    <a:lnTo>
                      <a:pt x="379" y="1046"/>
                    </a:lnTo>
                    <a:lnTo>
                      <a:pt x="341" y="1034"/>
                    </a:lnTo>
                    <a:lnTo>
                      <a:pt x="306" y="1025"/>
                    </a:lnTo>
                    <a:lnTo>
                      <a:pt x="272" y="1021"/>
                    </a:lnTo>
                    <a:lnTo>
                      <a:pt x="240" y="1021"/>
                    </a:lnTo>
                    <a:lnTo>
                      <a:pt x="210" y="1025"/>
                    </a:lnTo>
                    <a:lnTo>
                      <a:pt x="184" y="1034"/>
                    </a:lnTo>
                    <a:lnTo>
                      <a:pt x="161" y="1049"/>
                    </a:lnTo>
                    <a:lnTo>
                      <a:pt x="144" y="1065"/>
                    </a:lnTo>
                    <a:lnTo>
                      <a:pt x="133" y="1084"/>
                    </a:lnTo>
                    <a:lnTo>
                      <a:pt x="129" y="1105"/>
                    </a:lnTo>
                    <a:lnTo>
                      <a:pt x="131" y="1130"/>
                    </a:lnTo>
                    <a:lnTo>
                      <a:pt x="137" y="1157"/>
                    </a:lnTo>
                    <a:lnTo>
                      <a:pt x="149" y="1186"/>
                    </a:lnTo>
                    <a:lnTo>
                      <a:pt x="167" y="1219"/>
                    </a:lnTo>
                    <a:lnTo>
                      <a:pt x="189" y="1255"/>
                    </a:lnTo>
                    <a:lnTo>
                      <a:pt x="215" y="1294"/>
                    </a:lnTo>
                    <a:lnTo>
                      <a:pt x="247" y="1336"/>
                    </a:lnTo>
                    <a:lnTo>
                      <a:pt x="283" y="1382"/>
                    </a:lnTo>
                    <a:lnTo>
                      <a:pt x="324" y="1431"/>
                    </a:lnTo>
                    <a:lnTo>
                      <a:pt x="367" y="1484"/>
                    </a:lnTo>
                    <a:lnTo>
                      <a:pt x="415" y="1541"/>
                    </a:lnTo>
                    <a:lnTo>
                      <a:pt x="466" y="1602"/>
                    </a:lnTo>
                    <a:lnTo>
                      <a:pt x="520" y="1666"/>
                    </a:lnTo>
                    <a:lnTo>
                      <a:pt x="577" y="1733"/>
                    </a:lnTo>
                    <a:lnTo>
                      <a:pt x="638" y="1805"/>
                    </a:lnTo>
                    <a:lnTo>
                      <a:pt x="701" y="1882"/>
                    </a:lnTo>
                    <a:lnTo>
                      <a:pt x="766" y="1962"/>
                    </a:lnTo>
                    <a:lnTo>
                      <a:pt x="834" y="2048"/>
                    </a:lnTo>
                    <a:lnTo>
                      <a:pt x="904" y="2137"/>
                    </a:lnTo>
                    <a:lnTo>
                      <a:pt x="947" y="2188"/>
                    </a:lnTo>
                    <a:lnTo>
                      <a:pt x="990" y="2237"/>
                    </a:lnTo>
                    <a:lnTo>
                      <a:pt x="1035" y="2284"/>
                    </a:lnTo>
                    <a:lnTo>
                      <a:pt x="1082" y="2329"/>
                    </a:lnTo>
                    <a:lnTo>
                      <a:pt x="1132" y="2372"/>
                    </a:lnTo>
                    <a:lnTo>
                      <a:pt x="1183" y="2412"/>
                    </a:lnTo>
                    <a:lnTo>
                      <a:pt x="1236" y="2450"/>
                    </a:lnTo>
                    <a:lnTo>
                      <a:pt x="1291" y="2485"/>
                    </a:lnTo>
                    <a:lnTo>
                      <a:pt x="1350" y="2517"/>
                    </a:lnTo>
                    <a:lnTo>
                      <a:pt x="1411" y="2545"/>
                    </a:lnTo>
                    <a:lnTo>
                      <a:pt x="1475" y="2571"/>
                    </a:lnTo>
                    <a:lnTo>
                      <a:pt x="1543" y="2593"/>
                    </a:lnTo>
                    <a:lnTo>
                      <a:pt x="1615" y="2612"/>
                    </a:lnTo>
                    <a:lnTo>
                      <a:pt x="1690" y="2626"/>
                    </a:lnTo>
                    <a:lnTo>
                      <a:pt x="1768" y="2637"/>
                    </a:lnTo>
                    <a:lnTo>
                      <a:pt x="1850" y="2643"/>
                    </a:lnTo>
                    <a:lnTo>
                      <a:pt x="1938" y="2646"/>
                    </a:lnTo>
                    <a:lnTo>
                      <a:pt x="2023" y="2643"/>
                    </a:lnTo>
                    <a:lnTo>
                      <a:pt x="2105" y="2634"/>
                    </a:lnTo>
                    <a:lnTo>
                      <a:pt x="2186" y="2620"/>
                    </a:lnTo>
                    <a:lnTo>
                      <a:pt x="2265" y="2600"/>
                    </a:lnTo>
                    <a:lnTo>
                      <a:pt x="2341" y="2575"/>
                    </a:lnTo>
                    <a:lnTo>
                      <a:pt x="2413" y="2546"/>
                    </a:lnTo>
                    <a:lnTo>
                      <a:pt x="2482" y="2512"/>
                    </a:lnTo>
                    <a:lnTo>
                      <a:pt x="2547" y="2475"/>
                    </a:lnTo>
                    <a:lnTo>
                      <a:pt x="2609" y="2434"/>
                    </a:lnTo>
                    <a:lnTo>
                      <a:pt x="2666" y="2390"/>
                    </a:lnTo>
                    <a:lnTo>
                      <a:pt x="2718" y="2342"/>
                    </a:lnTo>
                    <a:lnTo>
                      <a:pt x="2765" y="2292"/>
                    </a:lnTo>
                    <a:lnTo>
                      <a:pt x="2809" y="2239"/>
                    </a:lnTo>
                    <a:lnTo>
                      <a:pt x="2844" y="2183"/>
                    </a:lnTo>
                    <a:lnTo>
                      <a:pt x="2875" y="2126"/>
                    </a:lnTo>
                    <a:lnTo>
                      <a:pt x="2899" y="2067"/>
                    </a:lnTo>
                    <a:lnTo>
                      <a:pt x="2917" y="2006"/>
                    </a:lnTo>
                    <a:lnTo>
                      <a:pt x="2927" y="1944"/>
                    </a:lnTo>
                    <a:lnTo>
                      <a:pt x="2931" y="1882"/>
                    </a:lnTo>
                    <a:lnTo>
                      <a:pt x="2931" y="1272"/>
                    </a:lnTo>
                    <a:lnTo>
                      <a:pt x="2927" y="1242"/>
                    </a:lnTo>
                    <a:lnTo>
                      <a:pt x="2916" y="1214"/>
                    </a:lnTo>
                    <a:lnTo>
                      <a:pt x="2896" y="1188"/>
                    </a:lnTo>
                    <a:lnTo>
                      <a:pt x="2873" y="1165"/>
                    </a:lnTo>
                    <a:lnTo>
                      <a:pt x="2842" y="1146"/>
                    </a:lnTo>
                    <a:lnTo>
                      <a:pt x="2809" y="1132"/>
                    </a:lnTo>
                    <a:lnTo>
                      <a:pt x="2772" y="1123"/>
                    </a:lnTo>
                    <a:lnTo>
                      <a:pt x="2733" y="1119"/>
                    </a:lnTo>
                    <a:lnTo>
                      <a:pt x="2694" y="1123"/>
                    </a:lnTo>
                    <a:lnTo>
                      <a:pt x="2657" y="1132"/>
                    </a:lnTo>
                    <a:lnTo>
                      <a:pt x="2623" y="1146"/>
                    </a:lnTo>
                    <a:lnTo>
                      <a:pt x="2593" y="1165"/>
                    </a:lnTo>
                    <a:lnTo>
                      <a:pt x="2568" y="1188"/>
                    </a:lnTo>
                    <a:lnTo>
                      <a:pt x="2550" y="1214"/>
                    </a:lnTo>
                    <a:lnTo>
                      <a:pt x="2538" y="1242"/>
                    </a:lnTo>
                    <a:lnTo>
                      <a:pt x="2534" y="1272"/>
                    </a:lnTo>
                    <a:lnTo>
                      <a:pt x="2534" y="1323"/>
                    </a:lnTo>
                    <a:lnTo>
                      <a:pt x="2401" y="1323"/>
                    </a:lnTo>
                    <a:lnTo>
                      <a:pt x="2401" y="1069"/>
                    </a:lnTo>
                    <a:lnTo>
                      <a:pt x="2397" y="1039"/>
                    </a:lnTo>
                    <a:lnTo>
                      <a:pt x="2385" y="1011"/>
                    </a:lnTo>
                    <a:lnTo>
                      <a:pt x="2366" y="985"/>
                    </a:lnTo>
                    <a:lnTo>
                      <a:pt x="2341" y="962"/>
                    </a:lnTo>
                    <a:lnTo>
                      <a:pt x="2312" y="942"/>
                    </a:lnTo>
                    <a:lnTo>
                      <a:pt x="2278" y="928"/>
                    </a:lnTo>
                    <a:lnTo>
                      <a:pt x="2242" y="918"/>
                    </a:lnTo>
                    <a:lnTo>
                      <a:pt x="2203" y="915"/>
                    </a:lnTo>
                    <a:lnTo>
                      <a:pt x="2164" y="918"/>
                    </a:lnTo>
                    <a:lnTo>
                      <a:pt x="2127" y="928"/>
                    </a:lnTo>
                    <a:lnTo>
                      <a:pt x="2093" y="942"/>
                    </a:lnTo>
                    <a:lnTo>
                      <a:pt x="2063" y="962"/>
                    </a:lnTo>
                    <a:lnTo>
                      <a:pt x="2038" y="985"/>
                    </a:lnTo>
                    <a:lnTo>
                      <a:pt x="2020" y="1011"/>
                    </a:lnTo>
                    <a:lnTo>
                      <a:pt x="2007" y="1039"/>
                    </a:lnTo>
                    <a:lnTo>
                      <a:pt x="2003" y="1069"/>
                    </a:lnTo>
                    <a:lnTo>
                      <a:pt x="2003" y="1221"/>
                    </a:lnTo>
                    <a:lnTo>
                      <a:pt x="1871" y="1221"/>
                    </a:lnTo>
                    <a:lnTo>
                      <a:pt x="1871" y="967"/>
                    </a:lnTo>
                    <a:lnTo>
                      <a:pt x="1867" y="936"/>
                    </a:lnTo>
                    <a:lnTo>
                      <a:pt x="1855" y="908"/>
                    </a:lnTo>
                    <a:lnTo>
                      <a:pt x="1836" y="882"/>
                    </a:lnTo>
                    <a:lnTo>
                      <a:pt x="1811" y="860"/>
                    </a:lnTo>
                    <a:lnTo>
                      <a:pt x="1781" y="841"/>
                    </a:lnTo>
                    <a:lnTo>
                      <a:pt x="1748" y="826"/>
                    </a:lnTo>
                    <a:lnTo>
                      <a:pt x="1710" y="817"/>
                    </a:lnTo>
                    <a:lnTo>
                      <a:pt x="1671" y="814"/>
                    </a:lnTo>
                    <a:lnTo>
                      <a:pt x="1633" y="817"/>
                    </a:lnTo>
                    <a:lnTo>
                      <a:pt x="1597" y="826"/>
                    </a:lnTo>
                    <a:lnTo>
                      <a:pt x="1563" y="841"/>
                    </a:lnTo>
                    <a:lnTo>
                      <a:pt x="1533" y="860"/>
                    </a:lnTo>
                    <a:lnTo>
                      <a:pt x="1508" y="882"/>
                    </a:lnTo>
                    <a:lnTo>
                      <a:pt x="1490" y="908"/>
                    </a:lnTo>
                    <a:lnTo>
                      <a:pt x="1477" y="936"/>
                    </a:lnTo>
                    <a:lnTo>
                      <a:pt x="1473" y="967"/>
                    </a:lnTo>
                    <a:lnTo>
                      <a:pt x="1473" y="1323"/>
                    </a:lnTo>
                    <a:lnTo>
                      <a:pt x="1341" y="1323"/>
                    </a:lnTo>
                    <a:lnTo>
                      <a:pt x="1341" y="254"/>
                    </a:lnTo>
                    <a:lnTo>
                      <a:pt x="1336" y="224"/>
                    </a:lnTo>
                    <a:lnTo>
                      <a:pt x="1324" y="196"/>
                    </a:lnTo>
                    <a:lnTo>
                      <a:pt x="1306" y="170"/>
                    </a:lnTo>
                    <a:lnTo>
                      <a:pt x="1281" y="148"/>
                    </a:lnTo>
                    <a:lnTo>
                      <a:pt x="1251" y="129"/>
                    </a:lnTo>
                    <a:lnTo>
                      <a:pt x="1217" y="114"/>
                    </a:lnTo>
                    <a:lnTo>
                      <a:pt x="1180" y="105"/>
                    </a:lnTo>
                    <a:lnTo>
                      <a:pt x="1141" y="102"/>
                    </a:lnTo>
                    <a:close/>
                    <a:moveTo>
                      <a:pt x="1141" y="0"/>
                    </a:moveTo>
                    <a:lnTo>
                      <a:pt x="1191" y="3"/>
                    </a:lnTo>
                    <a:lnTo>
                      <a:pt x="1238" y="11"/>
                    </a:lnTo>
                    <a:lnTo>
                      <a:pt x="1282" y="24"/>
                    </a:lnTo>
                    <a:lnTo>
                      <a:pt x="1324" y="41"/>
                    </a:lnTo>
                    <a:lnTo>
                      <a:pt x="1361" y="62"/>
                    </a:lnTo>
                    <a:lnTo>
                      <a:pt x="1393" y="87"/>
                    </a:lnTo>
                    <a:lnTo>
                      <a:pt x="1421" y="115"/>
                    </a:lnTo>
                    <a:lnTo>
                      <a:pt x="1443" y="146"/>
                    </a:lnTo>
                    <a:lnTo>
                      <a:pt x="1460" y="180"/>
                    </a:lnTo>
                    <a:lnTo>
                      <a:pt x="1470" y="216"/>
                    </a:lnTo>
                    <a:lnTo>
                      <a:pt x="1473" y="254"/>
                    </a:lnTo>
                    <a:lnTo>
                      <a:pt x="1473" y="763"/>
                    </a:lnTo>
                    <a:lnTo>
                      <a:pt x="1507" y="746"/>
                    </a:lnTo>
                    <a:lnTo>
                      <a:pt x="1543" y="732"/>
                    </a:lnTo>
                    <a:lnTo>
                      <a:pt x="1582" y="722"/>
                    </a:lnTo>
                    <a:lnTo>
                      <a:pt x="1626" y="715"/>
                    </a:lnTo>
                    <a:lnTo>
                      <a:pt x="1671" y="712"/>
                    </a:lnTo>
                    <a:lnTo>
                      <a:pt x="1716" y="715"/>
                    </a:lnTo>
                    <a:lnTo>
                      <a:pt x="1757" y="721"/>
                    </a:lnTo>
                    <a:lnTo>
                      <a:pt x="1798" y="732"/>
                    </a:lnTo>
                    <a:lnTo>
                      <a:pt x="1836" y="747"/>
                    </a:lnTo>
                    <a:lnTo>
                      <a:pt x="1871" y="765"/>
                    </a:lnTo>
                    <a:lnTo>
                      <a:pt x="1904" y="788"/>
                    </a:lnTo>
                    <a:lnTo>
                      <a:pt x="1932" y="813"/>
                    </a:lnTo>
                    <a:lnTo>
                      <a:pt x="1957" y="842"/>
                    </a:lnTo>
                    <a:lnTo>
                      <a:pt x="1977" y="875"/>
                    </a:lnTo>
                    <a:lnTo>
                      <a:pt x="2019" y="853"/>
                    </a:lnTo>
                    <a:lnTo>
                      <a:pt x="2062" y="836"/>
                    </a:lnTo>
                    <a:lnTo>
                      <a:pt x="2107" y="824"/>
                    </a:lnTo>
                    <a:lnTo>
                      <a:pt x="2154" y="817"/>
                    </a:lnTo>
                    <a:lnTo>
                      <a:pt x="2203" y="814"/>
                    </a:lnTo>
                    <a:lnTo>
                      <a:pt x="2252" y="817"/>
                    </a:lnTo>
                    <a:lnTo>
                      <a:pt x="2299" y="825"/>
                    </a:lnTo>
                    <a:lnTo>
                      <a:pt x="2344" y="837"/>
                    </a:lnTo>
                    <a:lnTo>
                      <a:pt x="2384" y="854"/>
                    </a:lnTo>
                    <a:lnTo>
                      <a:pt x="2421" y="876"/>
                    </a:lnTo>
                    <a:lnTo>
                      <a:pt x="2453" y="901"/>
                    </a:lnTo>
                    <a:lnTo>
                      <a:pt x="2481" y="929"/>
                    </a:lnTo>
                    <a:lnTo>
                      <a:pt x="2503" y="961"/>
                    </a:lnTo>
                    <a:lnTo>
                      <a:pt x="2520" y="995"/>
                    </a:lnTo>
                    <a:lnTo>
                      <a:pt x="2530" y="1031"/>
                    </a:lnTo>
                    <a:lnTo>
                      <a:pt x="2534" y="1069"/>
                    </a:lnTo>
                    <a:lnTo>
                      <a:pt x="2567" y="1052"/>
                    </a:lnTo>
                    <a:lnTo>
                      <a:pt x="2604" y="1038"/>
                    </a:lnTo>
                    <a:lnTo>
                      <a:pt x="2644" y="1027"/>
                    </a:lnTo>
                    <a:lnTo>
                      <a:pt x="2687" y="1020"/>
                    </a:lnTo>
                    <a:lnTo>
                      <a:pt x="2733" y="1018"/>
                    </a:lnTo>
                    <a:lnTo>
                      <a:pt x="2782" y="1021"/>
                    </a:lnTo>
                    <a:lnTo>
                      <a:pt x="2829" y="1028"/>
                    </a:lnTo>
                    <a:lnTo>
                      <a:pt x="2874" y="1041"/>
                    </a:lnTo>
                    <a:lnTo>
                      <a:pt x="2914" y="1058"/>
                    </a:lnTo>
                    <a:lnTo>
                      <a:pt x="2951" y="1079"/>
                    </a:lnTo>
                    <a:lnTo>
                      <a:pt x="2983" y="1104"/>
                    </a:lnTo>
                    <a:lnTo>
                      <a:pt x="3011" y="1132"/>
                    </a:lnTo>
                    <a:lnTo>
                      <a:pt x="3034" y="1164"/>
                    </a:lnTo>
                    <a:lnTo>
                      <a:pt x="3050" y="1198"/>
                    </a:lnTo>
                    <a:lnTo>
                      <a:pt x="3061" y="1234"/>
                    </a:lnTo>
                    <a:lnTo>
                      <a:pt x="3064" y="1272"/>
                    </a:lnTo>
                    <a:lnTo>
                      <a:pt x="3064" y="1882"/>
                    </a:lnTo>
                    <a:lnTo>
                      <a:pt x="3061" y="1957"/>
                    </a:lnTo>
                    <a:lnTo>
                      <a:pt x="3047" y="2029"/>
                    </a:lnTo>
                    <a:lnTo>
                      <a:pt x="3028" y="2101"/>
                    </a:lnTo>
                    <a:lnTo>
                      <a:pt x="3000" y="2170"/>
                    </a:lnTo>
                    <a:lnTo>
                      <a:pt x="2967" y="2236"/>
                    </a:lnTo>
                    <a:lnTo>
                      <a:pt x="2926" y="2299"/>
                    </a:lnTo>
                    <a:lnTo>
                      <a:pt x="2878" y="2359"/>
                    </a:lnTo>
                    <a:lnTo>
                      <a:pt x="2825" y="2415"/>
                    </a:lnTo>
                    <a:lnTo>
                      <a:pt x="2765" y="2469"/>
                    </a:lnTo>
                    <a:lnTo>
                      <a:pt x="2701" y="2518"/>
                    </a:lnTo>
                    <a:lnTo>
                      <a:pt x="2632" y="2563"/>
                    </a:lnTo>
                    <a:lnTo>
                      <a:pt x="2558" y="2605"/>
                    </a:lnTo>
                    <a:lnTo>
                      <a:pt x="2479" y="2641"/>
                    </a:lnTo>
                    <a:lnTo>
                      <a:pt x="2397" y="2672"/>
                    </a:lnTo>
                    <a:lnTo>
                      <a:pt x="2311" y="2699"/>
                    </a:lnTo>
                    <a:lnTo>
                      <a:pt x="2222" y="2720"/>
                    </a:lnTo>
                    <a:lnTo>
                      <a:pt x="2130" y="2735"/>
                    </a:lnTo>
                    <a:lnTo>
                      <a:pt x="2034" y="2744"/>
                    </a:lnTo>
                    <a:lnTo>
                      <a:pt x="1938" y="2747"/>
                    </a:lnTo>
                    <a:lnTo>
                      <a:pt x="1862" y="2746"/>
                    </a:lnTo>
                    <a:lnTo>
                      <a:pt x="1787" y="2741"/>
                    </a:lnTo>
                    <a:lnTo>
                      <a:pt x="1713" y="2732"/>
                    </a:lnTo>
                    <a:lnTo>
                      <a:pt x="1640" y="2720"/>
                    </a:lnTo>
                    <a:lnTo>
                      <a:pt x="1566" y="2705"/>
                    </a:lnTo>
                    <a:lnTo>
                      <a:pt x="1494" y="2685"/>
                    </a:lnTo>
                    <a:lnTo>
                      <a:pt x="1422" y="2662"/>
                    </a:lnTo>
                    <a:lnTo>
                      <a:pt x="1350" y="2634"/>
                    </a:lnTo>
                    <a:lnTo>
                      <a:pt x="1281" y="2603"/>
                    </a:lnTo>
                    <a:lnTo>
                      <a:pt x="1213" y="2565"/>
                    </a:lnTo>
                    <a:lnTo>
                      <a:pt x="1146" y="2525"/>
                    </a:lnTo>
                    <a:lnTo>
                      <a:pt x="1081" y="2479"/>
                    </a:lnTo>
                    <a:lnTo>
                      <a:pt x="1017" y="2429"/>
                    </a:lnTo>
                    <a:lnTo>
                      <a:pt x="956" y="2374"/>
                    </a:lnTo>
                    <a:lnTo>
                      <a:pt x="896" y="2314"/>
                    </a:lnTo>
                    <a:lnTo>
                      <a:pt x="838" y="2248"/>
                    </a:lnTo>
                    <a:lnTo>
                      <a:pt x="783" y="2177"/>
                    </a:lnTo>
                    <a:lnTo>
                      <a:pt x="732" y="2107"/>
                    </a:lnTo>
                    <a:lnTo>
                      <a:pt x="680" y="2037"/>
                    </a:lnTo>
                    <a:lnTo>
                      <a:pt x="627" y="1970"/>
                    </a:lnTo>
                    <a:lnTo>
                      <a:pt x="573" y="1905"/>
                    </a:lnTo>
                    <a:lnTo>
                      <a:pt x="521" y="1841"/>
                    </a:lnTo>
                    <a:lnTo>
                      <a:pt x="469" y="1780"/>
                    </a:lnTo>
                    <a:lnTo>
                      <a:pt x="417" y="1721"/>
                    </a:lnTo>
                    <a:lnTo>
                      <a:pt x="367" y="1664"/>
                    </a:lnTo>
                    <a:lnTo>
                      <a:pt x="319" y="1608"/>
                    </a:lnTo>
                    <a:lnTo>
                      <a:pt x="272" y="1554"/>
                    </a:lnTo>
                    <a:lnTo>
                      <a:pt x="228" y="1503"/>
                    </a:lnTo>
                    <a:lnTo>
                      <a:pt x="187" y="1452"/>
                    </a:lnTo>
                    <a:lnTo>
                      <a:pt x="149" y="1404"/>
                    </a:lnTo>
                    <a:lnTo>
                      <a:pt x="114" y="1358"/>
                    </a:lnTo>
                    <a:lnTo>
                      <a:pt x="84" y="1314"/>
                    </a:lnTo>
                    <a:lnTo>
                      <a:pt x="56" y="1272"/>
                    </a:lnTo>
                    <a:lnTo>
                      <a:pt x="34" y="1232"/>
                    </a:lnTo>
                    <a:lnTo>
                      <a:pt x="17" y="1193"/>
                    </a:lnTo>
                    <a:lnTo>
                      <a:pt x="5" y="1157"/>
                    </a:lnTo>
                    <a:lnTo>
                      <a:pt x="0" y="1122"/>
                    </a:lnTo>
                    <a:lnTo>
                      <a:pt x="0" y="1090"/>
                    </a:lnTo>
                    <a:lnTo>
                      <a:pt x="7" y="1059"/>
                    </a:lnTo>
                    <a:lnTo>
                      <a:pt x="20" y="1030"/>
                    </a:lnTo>
                    <a:lnTo>
                      <a:pt x="39" y="1002"/>
                    </a:lnTo>
                    <a:lnTo>
                      <a:pt x="68" y="977"/>
                    </a:lnTo>
                    <a:lnTo>
                      <a:pt x="102" y="955"/>
                    </a:lnTo>
                    <a:lnTo>
                      <a:pt x="137" y="938"/>
                    </a:lnTo>
                    <a:lnTo>
                      <a:pt x="175" y="926"/>
                    </a:lnTo>
                    <a:lnTo>
                      <a:pt x="214" y="920"/>
                    </a:lnTo>
                    <a:lnTo>
                      <a:pt x="256" y="919"/>
                    </a:lnTo>
                    <a:lnTo>
                      <a:pt x="298" y="921"/>
                    </a:lnTo>
                    <a:lnTo>
                      <a:pt x="342" y="928"/>
                    </a:lnTo>
                    <a:lnTo>
                      <a:pt x="386" y="939"/>
                    </a:lnTo>
                    <a:lnTo>
                      <a:pt x="432" y="954"/>
                    </a:lnTo>
                    <a:lnTo>
                      <a:pt x="479" y="972"/>
                    </a:lnTo>
                    <a:lnTo>
                      <a:pt x="525" y="992"/>
                    </a:lnTo>
                    <a:lnTo>
                      <a:pt x="573" y="1016"/>
                    </a:lnTo>
                    <a:lnTo>
                      <a:pt x="620" y="1041"/>
                    </a:lnTo>
                    <a:lnTo>
                      <a:pt x="669" y="1068"/>
                    </a:lnTo>
                    <a:lnTo>
                      <a:pt x="716" y="1098"/>
                    </a:lnTo>
                    <a:lnTo>
                      <a:pt x="764" y="1128"/>
                    </a:lnTo>
                    <a:lnTo>
                      <a:pt x="811" y="1160"/>
                    </a:lnTo>
                    <a:lnTo>
                      <a:pt x="811" y="254"/>
                    </a:lnTo>
                    <a:lnTo>
                      <a:pt x="813" y="216"/>
                    </a:lnTo>
                    <a:lnTo>
                      <a:pt x="824" y="180"/>
                    </a:lnTo>
                    <a:lnTo>
                      <a:pt x="841" y="146"/>
                    </a:lnTo>
                    <a:lnTo>
                      <a:pt x="863" y="115"/>
                    </a:lnTo>
                    <a:lnTo>
                      <a:pt x="890" y="87"/>
                    </a:lnTo>
                    <a:lnTo>
                      <a:pt x="923" y="62"/>
                    </a:lnTo>
                    <a:lnTo>
                      <a:pt x="960" y="41"/>
                    </a:lnTo>
                    <a:lnTo>
                      <a:pt x="1001" y="24"/>
                    </a:lnTo>
                    <a:lnTo>
                      <a:pt x="1045" y="11"/>
                    </a:lnTo>
                    <a:lnTo>
                      <a:pt x="1092" y="3"/>
                    </a:lnTo>
                    <a:lnTo>
                      <a:pt x="1141"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grpSp>
      </p:grpSp>
      <p:grpSp>
        <p:nvGrpSpPr>
          <p:cNvPr id="83" name="Group 82"/>
          <p:cNvGrpSpPr/>
          <p:nvPr/>
        </p:nvGrpSpPr>
        <p:grpSpPr>
          <a:xfrm>
            <a:off x="4157972" y="2679965"/>
            <a:ext cx="262462" cy="262462"/>
            <a:chOff x="2333543" y="5433340"/>
            <a:chExt cx="419100" cy="419100"/>
          </a:xfrm>
        </p:grpSpPr>
        <p:sp>
          <p:nvSpPr>
            <p:cNvPr id="84" name="Oval 83">
              <a:hlinkClick r:id="rId16"/>
            </p:cNvPr>
            <p:cNvSpPr/>
            <p:nvPr/>
          </p:nvSpPr>
          <p:spPr>
            <a:xfrm>
              <a:off x="2333543" y="5433340"/>
              <a:ext cx="419100" cy="419100"/>
            </a:xfrm>
            <a:prstGeom prst="ellipse">
              <a:avLst/>
            </a:prstGeom>
            <a:solidFill>
              <a:schemeClr val="bg1"/>
            </a:solid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defRPr/>
              </a:pPr>
              <a:endParaRPr lang="en-US" sz="1050" dirty="0">
                <a:solidFill>
                  <a:srgbClr val="FFFFFF"/>
                </a:solidFill>
                <a:latin typeface="Arial"/>
              </a:endParaRPr>
            </a:p>
          </p:txBody>
        </p:sp>
        <p:grpSp>
          <p:nvGrpSpPr>
            <p:cNvPr id="85" name="Group 84"/>
            <p:cNvGrpSpPr/>
            <p:nvPr/>
          </p:nvGrpSpPr>
          <p:grpSpPr>
            <a:xfrm>
              <a:off x="2448603" y="5513121"/>
              <a:ext cx="188980" cy="259539"/>
              <a:chOff x="9563947" y="2690994"/>
              <a:chExt cx="1216025" cy="1670050"/>
            </a:xfrm>
            <a:solidFill>
              <a:schemeClr val="bg2"/>
            </a:solidFill>
          </p:grpSpPr>
          <p:sp>
            <p:nvSpPr>
              <p:cNvPr id="86" name="Freeform 17"/>
              <p:cNvSpPr>
                <a:spLocks/>
              </p:cNvSpPr>
              <p:nvPr/>
            </p:nvSpPr>
            <p:spPr bwMode="auto">
              <a:xfrm>
                <a:off x="9675072" y="2690994"/>
                <a:ext cx="684212" cy="646113"/>
              </a:xfrm>
              <a:custGeom>
                <a:avLst/>
                <a:gdLst>
                  <a:gd name="T0" fmla="*/ 946 w 1724"/>
                  <a:gd name="T1" fmla="*/ 3 h 1221"/>
                  <a:gd name="T2" fmla="*/ 1105 w 1724"/>
                  <a:gd name="T3" fmla="*/ 27 h 1221"/>
                  <a:gd name="T4" fmla="*/ 1253 w 1724"/>
                  <a:gd name="T5" fmla="*/ 71 h 1221"/>
                  <a:gd name="T6" fmla="*/ 1384 w 1724"/>
                  <a:gd name="T7" fmla="*/ 135 h 1221"/>
                  <a:gd name="T8" fmla="*/ 1499 w 1724"/>
                  <a:gd name="T9" fmla="*/ 215 h 1221"/>
                  <a:gd name="T10" fmla="*/ 1593 w 1724"/>
                  <a:gd name="T11" fmla="*/ 311 h 1221"/>
                  <a:gd name="T12" fmla="*/ 1664 w 1724"/>
                  <a:gd name="T13" fmla="*/ 418 h 1221"/>
                  <a:gd name="T14" fmla="*/ 1708 w 1724"/>
                  <a:gd name="T15" fmla="*/ 536 h 1221"/>
                  <a:gd name="T16" fmla="*/ 1724 w 1724"/>
                  <a:gd name="T17" fmla="*/ 661 h 1221"/>
                  <a:gd name="T18" fmla="*/ 1711 w 1724"/>
                  <a:gd name="T19" fmla="*/ 780 h 1221"/>
                  <a:gd name="T20" fmla="*/ 1673 w 1724"/>
                  <a:gd name="T21" fmla="*/ 894 h 1221"/>
                  <a:gd name="T22" fmla="*/ 1608 w 1724"/>
                  <a:gd name="T23" fmla="*/ 999 h 1221"/>
                  <a:gd name="T24" fmla="*/ 1528 w 1724"/>
                  <a:gd name="T25" fmla="*/ 1041 h 1221"/>
                  <a:gd name="T26" fmla="*/ 1458 w 1724"/>
                  <a:gd name="T27" fmla="*/ 1029 h 1221"/>
                  <a:gd name="T28" fmla="*/ 1458 w 1724"/>
                  <a:gd name="T29" fmla="*/ 992 h 1221"/>
                  <a:gd name="T30" fmla="*/ 1520 w 1724"/>
                  <a:gd name="T31" fmla="*/ 910 h 1221"/>
                  <a:gd name="T32" fmla="*/ 1566 w 1724"/>
                  <a:gd name="T33" fmla="*/ 819 h 1221"/>
                  <a:gd name="T34" fmla="*/ 1589 w 1724"/>
                  <a:gd name="T35" fmla="*/ 721 h 1221"/>
                  <a:gd name="T36" fmla="*/ 1588 w 1724"/>
                  <a:gd name="T37" fmla="*/ 615 h 1221"/>
                  <a:gd name="T38" fmla="*/ 1559 w 1724"/>
                  <a:gd name="T39" fmla="*/ 507 h 1221"/>
                  <a:gd name="T40" fmla="*/ 1503 w 1724"/>
                  <a:gd name="T41" fmla="*/ 407 h 1221"/>
                  <a:gd name="T42" fmla="*/ 1424 w 1724"/>
                  <a:gd name="T43" fmla="*/ 318 h 1221"/>
                  <a:gd name="T44" fmla="*/ 1324 w 1724"/>
                  <a:gd name="T45" fmla="*/ 241 h 1221"/>
                  <a:gd name="T46" fmla="*/ 1208 w 1724"/>
                  <a:gd name="T47" fmla="*/ 180 h 1221"/>
                  <a:gd name="T48" fmla="*/ 1078 w 1724"/>
                  <a:gd name="T49" fmla="*/ 137 h 1221"/>
                  <a:gd name="T50" fmla="*/ 937 w 1724"/>
                  <a:gd name="T51" fmla="*/ 115 h 1221"/>
                  <a:gd name="T52" fmla="*/ 789 w 1724"/>
                  <a:gd name="T53" fmla="*/ 115 h 1221"/>
                  <a:gd name="T54" fmla="*/ 648 w 1724"/>
                  <a:gd name="T55" fmla="*/ 137 h 1221"/>
                  <a:gd name="T56" fmla="*/ 517 w 1724"/>
                  <a:gd name="T57" fmla="*/ 180 h 1221"/>
                  <a:gd name="T58" fmla="*/ 401 w 1724"/>
                  <a:gd name="T59" fmla="*/ 241 h 1221"/>
                  <a:gd name="T60" fmla="*/ 302 w 1724"/>
                  <a:gd name="T61" fmla="*/ 318 h 1221"/>
                  <a:gd name="T62" fmla="*/ 222 w 1724"/>
                  <a:gd name="T63" fmla="*/ 407 h 1221"/>
                  <a:gd name="T64" fmla="*/ 166 w 1724"/>
                  <a:gd name="T65" fmla="*/ 507 h 1221"/>
                  <a:gd name="T66" fmla="*/ 138 w 1724"/>
                  <a:gd name="T67" fmla="*/ 615 h 1221"/>
                  <a:gd name="T68" fmla="*/ 138 w 1724"/>
                  <a:gd name="T69" fmla="*/ 728 h 1221"/>
                  <a:gd name="T70" fmla="*/ 168 w 1724"/>
                  <a:gd name="T71" fmla="*/ 837 h 1221"/>
                  <a:gd name="T72" fmla="*/ 222 w 1724"/>
                  <a:gd name="T73" fmla="*/ 936 h 1221"/>
                  <a:gd name="T74" fmla="*/ 301 w 1724"/>
                  <a:gd name="T75" fmla="*/ 1024 h 1221"/>
                  <a:gd name="T76" fmla="*/ 399 w 1724"/>
                  <a:gd name="T77" fmla="*/ 1099 h 1221"/>
                  <a:gd name="T78" fmla="*/ 336 w 1724"/>
                  <a:gd name="T79" fmla="*/ 1186 h 1221"/>
                  <a:gd name="T80" fmla="*/ 222 w 1724"/>
                  <a:gd name="T81" fmla="*/ 1104 h 1221"/>
                  <a:gd name="T82" fmla="*/ 130 w 1724"/>
                  <a:gd name="T83" fmla="*/ 1009 h 1221"/>
                  <a:gd name="T84" fmla="*/ 60 w 1724"/>
                  <a:gd name="T85" fmla="*/ 903 h 1221"/>
                  <a:gd name="T86" fmla="*/ 16 w 1724"/>
                  <a:gd name="T87" fmla="*/ 785 h 1221"/>
                  <a:gd name="T88" fmla="*/ 0 w 1724"/>
                  <a:gd name="T89" fmla="*/ 661 h 1221"/>
                  <a:gd name="T90" fmla="*/ 16 w 1724"/>
                  <a:gd name="T91" fmla="*/ 536 h 1221"/>
                  <a:gd name="T92" fmla="*/ 60 w 1724"/>
                  <a:gd name="T93" fmla="*/ 418 h 1221"/>
                  <a:gd name="T94" fmla="*/ 132 w 1724"/>
                  <a:gd name="T95" fmla="*/ 311 h 1221"/>
                  <a:gd name="T96" fmla="*/ 226 w 1724"/>
                  <a:gd name="T97" fmla="*/ 215 h 1221"/>
                  <a:gd name="T98" fmla="*/ 341 w 1724"/>
                  <a:gd name="T99" fmla="*/ 135 h 1221"/>
                  <a:gd name="T100" fmla="*/ 473 w 1724"/>
                  <a:gd name="T101" fmla="*/ 71 h 1221"/>
                  <a:gd name="T102" fmla="*/ 621 w 1724"/>
                  <a:gd name="T103" fmla="*/ 27 h 1221"/>
                  <a:gd name="T104" fmla="*/ 780 w 1724"/>
                  <a:gd name="T105" fmla="*/ 3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4" h="1221">
                    <a:moveTo>
                      <a:pt x="862" y="0"/>
                    </a:moveTo>
                    <a:lnTo>
                      <a:pt x="946" y="3"/>
                    </a:lnTo>
                    <a:lnTo>
                      <a:pt x="1027" y="12"/>
                    </a:lnTo>
                    <a:lnTo>
                      <a:pt x="1105" y="27"/>
                    </a:lnTo>
                    <a:lnTo>
                      <a:pt x="1181" y="46"/>
                    </a:lnTo>
                    <a:lnTo>
                      <a:pt x="1253" y="71"/>
                    </a:lnTo>
                    <a:lnTo>
                      <a:pt x="1320" y="101"/>
                    </a:lnTo>
                    <a:lnTo>
                      <a:pt x="1384" y="135"/>
                    </a:lnTo>
                    <a:lnTo>
                      <a:pt x="1445" y="173"/>
                    </a:lnTo>
                    <a:lnTo>
                      <a:pt x="1499" y="215"/>
                    </a:lnTo>
                    <a:lnTo>
                      <a:pt x="1549" y="262"/>
                    </a:lnTo>
                    <a:lnTo>
                      <a:pt x="1593" y="311"/>
                    </a:lnTo>
                    <a:lnTo>
                      <a:pt x="1633" y="363"/>
                    </a:lnTo>
                    <a:lnTo>
                      <a:pt x="1664" y="418"/>
                    </a:lnTo>
                    <a:lnTo>
                      <a:pt x="1690" y="476"/>
                    </a:lnTo>
                    <a:lnTo>
                      <a:pt x="1708" y="536"/>
                    </a:lnTo>
                    <a:lnTo>
                      <a:pt x="1720" y="598"/>
                    </a:lnTo>
                    <a:lnTo>
                      <a:pt x="1724" y="661"/>
                    </a:lnTo>
                    <a:lnTo>
                      <a:pt x="1721" y="722"/>
                    </a:lnTo>
                    <a:lnTo>
                      <a:pt x="1711" y="780"/>
                    </a:lnTo>
                    <a:lnTo>
                      <a:pt x="1695" y="839"/>
                    </a:lnTo>
                    <a:lnTo>
                      <a:pt x="1673" y="894"/>
                    </a:lnTo>
                    <a:lnTo>
                      <a:pt x="1643" y="948"/>
                    </a:lnTo>
                    <a:lnTo>
                      <a:pt x="1608" y="999"/>
                    </a:lnTo>
                    <a:lnTo>
                      <a:pt x="1566" y="1048"/>
                    </a:lnTo>
                    <a:lnTo>
                      <a:pt x="1528" y="1041"/>
                    </a:lnTo>
                    <a:lnTo>
                      <a:pt x="1493" y="1034"/>
                    </a:lnTo>
                    <a:lnTo>
                      <a:pt x="1458" y="1029"/>
                    </a:lnTo>
                    <a:lnTo>
                      <a:pt x="1420" y="1028"/>
                    </a:lnTo>
                    <a:lnTo>
                      <a:pt x="1458" y="992"/>
                    </a:lnTo>
                    <a:lnTo>
                      <a:pt x="1492" y="952"/>
                    </a:lnTo>
                    <a:lnTo>
                      <a:pt x="1520" y="910"/>
                    </a:lnTo>
                    <a:lnTo>
                      <a:pt x="1545" y="865"/>
                    </a:lnTo>
                    <a:lnTo>
                      <a:pt x="1566" y="819"/>
                    </a:lnTo>
                    <a:lnTo>
                      <a:pt x="1580" y="770"/>
                    </a:lnTo>
                    <a:lnTo>
                      <a:pt x="1589" y="721"/>
                    </a:lnTo>
                    <a:lnTo>
                      <a:pt x="1592" y="672"/>
                    </a:lnTo>
                    <a:lnTo>
                      <a:pt x="1588" y="615"/>
                    </a:lnTo>
                    <a:lnTo>
                      <a:pt x="1578" y="560"/>
                    </a:lnTo>
                    <a:lnTo>
                      <a:pt x="1559" y="507"/>
                    </a:lnTo>
                    <a:lnTo>
                      <a:pt x="1535" y="456"/>
                    </a:lnTo>
                    <a:lnTo>
                      <a:pt x="1503" y="407"/>
                    </a:lnTo>
                    <a:lnTo>
                      <a:pt x="1467" y="361"/>
                    </a:lnTo>
                    <a:lnTo>
                      <a:pt x="1424" y="318"/>
                    </a:lnTo>
                    <a:lnTo>
                      <a:pt x="1377" y="278"/>
                    </a:lnTo>
                    <a:lnTo>
                      <a:pt x="1324" y="241"/>
                    </a:lnTo>
                    <a:lnTo>
                      <a:pt x="1268" y="208"/>
                    </a:lnTo>
                    <a:lnTo>
                      <a:pt x="1208" y="180"/>
                    </a:lnTo>
                    <a:lnTo>
                      <a:pt x="1144" y="156"/>
                    </a:lnTo>
                    <a:lnTo>
                      <a:pt x="1078" y="137"/>
                    </a:lnTo>
                    <a:lnTo>
                      <a:pt x="1008" y="123"/>
                    </a:lnTo>
                    <a:lnTo>
                      <a:pt x="937" y="115"/>
                    </a:lnTo>
                    <a:lnTo>
                      <a:pt x="862" y="112"/>
                    </a:lnTo>
                    <a:lnTo>
                      <a:pt x="789" y="115"/>
                    </a:lnTo>
                    <a:lnTo>
                      <a:pt x="717" y="123"/>
                    </a:lnTo>
                    <a:lnTo>
                      <a:pt x="648" y="137"/>
                    </a:lnTo>
                    <a:lnTo>
                      <a:pt x="581" y="156"/>
                    </a:lnTo>
                    <a:lnTo>
                      <a:pt x="517" y="180"/>
                    </a:lnTo>
                    <a:lnTo>
                      <a:pt x="457" y="208"/>
                    </a:lnTo>
                    <a:lnTo>
                      <a:pt x="401" y="241"/>
                    </a:lnTo>
                    <a:lnTo>
                      <a:pt x="349" y="278"/>
                    </a:lnTo>
                    <a:lnTo>
                      <a:pt x="302" y="318"/>
                    </a:lnTo>
                    <a:lnTo>
                      <a:pt x="259" y="361"/>
                    </a:lnTo>
                    <a:lnTo>
                      <a:pt x="222" y="407"/>
                    </a:lnTo>
                    <a:lnTo>
                      <a:pt x="191" y="456"/>
                    </a:lnTo>
                    <a:lnTo>
                      <a:pt x="166" y="507"/>
                    </a:lnTo>
                    <a:lnTo>
                      <a:pt x="149" y="560"/>
                    </a:lnTo>
                    <a:lnTo>
                      <a:pt x="138" y="615"/>
                    </a:lnTo>
                    <a:lnTo>
                      <a:pt x="134" y="672"/>
                    </a:lnTo>
                    <a:lnTo>
                      <a:pt x="138" y="728"/>
                    </a:lnTo>
                    <a:lnTo>
                      <a:pt x="149" y="783"/>
                    </a:lnTo>
                    <a:lnTo>
                      <a:pt x="168" y="837"/>
                    </a:lnTo>
                    <a:lnTo>
                      <a:pt x="192" y="888"/>
                    </a:lnTo>
                    <a:lnTo>
                      <a:pt x="222" y="936"/>
                    </a:lnTo>
                    <a:lnTo>
                      <a:pt x="259" y="982"/>
                    </a:lnTo>
                    <a:lnTo>
                      <a:pt x="301" y="1024"/>
                    </a:lnTo>
                    <a:lnTo>
                      <a:pt x="348" y="1063"/>
                    </a:lnTo>
                    <a:lnTo>
                      <a:pt x="399" y="1099"/>
                    </a:lnTo>
                    <a:lnTo>
                      <a:pt x="399" y="1221"/>
                    </a:lnTo>
                    <a:lnTo>
                      <a:pt x="336" y="1186"/>
                    </a:lnTo>
                    <a:lnTo>
                      <a:pt x="277" y="1147"/>
                    </a:lnTo>
                    <a:lnTo>
                      <a:pt x="222" y="1104"/>
                    </a:lnTo>
                    <a:lnTo>
                      <a:pt x="174" y="1058"/>
                    </a:lnTo>
                    <a:lnTo>
                      <a:pt x="130" y="1009"/>
                    </a:lnTo>
                    <a:lnTo>
                      <a:pt x="92" y="957"/>
                    </a:lnTo>
                    <a:lnTo>
                      <a:pt x="60" y="903"/>
                    </a:lnTo>
                    <a:lnTo>
                      <a:pt x="34" y="846"/>
                    </a:lnTo>
                    <a:lnTo>
                      <a:pt x="16" y="785"/>
                    </a:lnTo>
                    <a:lnTo>
                      <a:pt x="4" y="724"/>
                    </a:lnTo>
                    <a:lnTo>
                      <a:pt x="0" y="661"/>
                    </a:lnTo>
                    <a:lnTo>
                      <a:pt x="4" y="598"/>
                    </a:lnTo>
                    <a:lnTo>
                      <a:pt x="16" y="536"/>
                    </a:lnTo>
                    <a:lnTo>
                      <a:pt x="36" y="476"/>
                    </a:lnTo>
                    <a:lnTo>
                      <a:pt x="60" y="418"/>
                    </a:lnTo>
                    <a:lnTo>
                      <a:pt x="93" y="363"/>
                    </a:lnTo>
                    <a:lnTo>
                      <a:pt x="132" y="311"/>
                    </a:lnTo>
                    <a:lnTo>
                      <a:pt x="177" y="262"/>
                    </a:lnTo>
                    <a:lnTo>
                      <a:pt x="226" y="215"/>
                    </a:lnTo>
                    <a:lnTo>
                      <a:pt x="281" y="173"/>
                    </a:lnTo>
                    <a:lnTo>
                      <a:pt x="341" y="135"/>
                    </a:lnTo>
                    <a:lnTo>
                      <a:pt x="405" y="101"/>
                    </a:lnTo>
                    <a:lnTo>
                      <a:pt x="473" y="71"/>
                    </a:lnTo>
                    <a:lnTo>
                      <a:pt x="545" y="46"/>
                    </a:lnTo>
                    <a:lnTo>
                      <a:pt x="621" y="27"/>
                    </a:lnTo>
                    <a:lnTo>
                      <a:pt x="699" y="12"/>
                    </a:lnTo>
                    <a:lnTo>
                      <a:pt x="780" y="3"/>
                    </a:lnTo>
                    <a:lnTo>
                      <a:pt x="862"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87" name="Freeform 18"/>
              <p:cNvSpPr>
                <a:spLocks/>
              </p:cNvSpPr>
              <p:nvPr/>
            </p:nvSpPr>
            <p:spPr bwMode="auto">
              <a:xfrm>
                <a:off x="9779847" y="2798944"/>
                <a:ext cx="473075" cy="393700"/>
              </a:xfrm>
              <a:custGeom>
                <a:avLst/>
                <a:gdLst>
                  <a:gd name="T0" fmla="*/ 666 w 1192"/>
                  <a:gd name="T1" fmla="*/ 3 h 743"/>
                  <a:gd name="T2" fmla="*/ 798 w 1192"/>
                  <a:gd name="T3" fmla="*/ 26 h 743"/>
                  <a:gd name="T4" fmla="*/ 916 w 1192"/>
                  <a:gd name="T5" fmla="*/ 71 h 743"/>
                  <a:gd name="T6" fmla="*/ 1018 w 1192"/>
                  <a:gd name="T7" fmla="*/ 134 h 743"/>
                  <a:gd name="T8" fmla="*/ 1100 w 1192"/>
                  <a:gd name="T9" fmla="*/ 212 h 743"/>
                  <a:gd name="T10" fmla="*/ 1158 w 1192"/>
                  <a:gd name="T11" fmla="*/ 303 h 743"/>
                  <a:gd name="T12" fmla="*/ 1188 w 1192"/>
                  <a:gd name="T13" fmla="*/ 404 h 743"/>
                  <a:gd name="T14" fmla="*/ 1189 w 1192"/>
                  <a:gd name="T15" fmla="*/ 504 h 743"/>
                  <a:gd name="T16" fmla="*/ 1166 w 1192"/>
                  <a:gd name="T17" fmla="*/ 594 h 743"/>
                  <a:gd name="T18" fmla="*/ 1121 w 1192"/>
                  <a:gd name="T19" fmla="*/ 675 h 743"/>
                  <a:gd name="T20" fmla="*/ 1060 w 1192"/>
                  <a:gd name="T21" fmla="*/ 743 h 743"/>
                  <a:gd name="T22" fmla="*/ 1056 w 1192"/>
                  <a:gd name="T23" fmla="*/ 413 h 743"/>
                  <a:gd name="T24" fmla="*/ 1027 w 1192"/>
                  <a:gd name="T25" fmla="*/ 330 h 743"/>
                  <a:gd name="T26" fmla="*/ 975 w 1192"/>
                  <a:gd name="T27" fmla="*/ 256 h 743"/>
                  <a:gd name="T28" fmla="*/ 902 w 1192"/>
                  <a:gd name="T29" fmla="*/ 193 h 743"/>
                  <a:gd name="T30" fmla="*/ 812 w 1192"/>
                  <a:gd name="T31" fmla="*/ 144 h 743"/>
                  <a:gd name="T32" fmla="*/ 709 w 1192"/>
                  <a:gd name="T33" fmla="*/ 113 h 743"/>
                  <a:gd name="T34" fmla="*/ 595 w 1192"/>
                  <a:gd name="T35" fmla="*/ 102 h 743"/>
                  <a:gd name="T36" fmla="*/ 483 w 1192"/>
                  <a:gd name="T37" fmla="*/ 113 h 743"/>
                  <a:gd name="T38" fmla="*/ 380 w 1192"/>
                  <a:gd name="T39" fmla="*/ 144 h 743"/>
                  <a:gd name="T40" fmla="*/ 290 w 1192"/>
                  <a:gd name="T41" fmla="*/ 193 h 743"/>
                  <a:gd name="T42" fmla="*/ 215 w 1192"/>
                  <a:gd name="T43" fmla="*/ 256 h 743"/>
                  <a:gd name="T44" fmla="*/ 163 w 1192"/>
                  <a:gd name="T45" fmla="*/ 330 h 743"/>
                  <a:gd name="T46" fmla="*/ 136 w 1192"/>
                  <a:gd name="T47" fmla="*/ 413 h 743"/>
                  <a:gd name="T48" fmla="*/ 132 w 1192"/>
                  <a:gd name="T49" fmla="*/ 743 h 743"/>
                  <a:gd name="T50" fmla="*/ 70 w 1192"/>
                  <a:gd name="T51" fmla="*/ 675 h 743"/>
                  <a:gd name="T52" fmla="*/ 26 w 1192"/>
                  <a:gd name="T53" fmla="*/ 594 h 743"/>
                  <a:gd name="T54" fmla="*/ 2 w 1192"/>
                  <a:gd name="T55" fmla="*/ 504 h 743"/>
                  <a:gd name="T56" fmla="*/ 4 w 1192"/>
                  <a:gd name="T57" fmla="*/ 404 h 743"/>
                  <a:gd name="T58" fmla="*/ 34 w 1192"/>
                  <a:gd name="T59" fmla="*/ 303 h 743"/>
                  <a:gd name="T60" fmla="*/ 91 w 1192"/>
                  <a:gd name="T61" fmla="*/ 212 h 743"/>
                  <a:gd name="T62" fmla="*/ 173 w 1192"/>
                  <a:gd name="T63" fmla="*/ 134 h 743"/>
                  <a:gd name="T64" fmla="*/ 275 w 1192"/>
                  <a:gd name="T65" fmla="*/ 71 h 743"/>
                  <a:gd name="T66" fmla="*/ 394 w 1192"/>
                  <a:gd name="T67" fmla="*/ 26 h 743"/>
                  <a:gd name="T68" fmla="*/ 526 w 1192"/>
                  <a:gd name="T69" fmla="*/ 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2" h="743">
                    <a:moveTo>
                      <a:pt x="595" y="0"/>
                    </a:moveTo>
                    <a:lnTo>
                      <a:pt x="666" y="3"/>
                    </a:lnTo>
                    <a:lnTo>
                      <a:pt x="734" y="12"/>
                    </a:lnTo>
                    <a:lnTo>
                      <a:pt x="798" y="26"/>
                    </a:lnTo>
                    <a:lnTo>
                      <a:pt x="859" y="47"/>
                    </a:lnTo>
                    <a:lnTo>
                      <a:pt x="916" y="71"/>
                    </a:lnTo>
                    <a:lnTo>
                      <a:pt x="970" y="100"/>
                    </a:lnTo>
                    <a:lnTo>
                      <a:pt x="1018" y="134"/>
                    </a:lnTo>
                    <a:lnTo>
                      <a:pt x="1061" y="171"/>
                    </a:lnTo>
                    <a:lnTo>
                      <a:pt x="1100" y="212"/>
                    </a:lnTo>
                    <a:lnTo>
                      <a:pt x="1132" y="256"/>
                    </a:lnTo>
                    <a:lnTo>
                      <a:pt x="1158" y="303"/>
                    </a:lnTo>
                    <a:lnTo>
                      <a:pt x="1176" y="352"/>
                    </a:lnTo>
                    <a:lnTo>
                      <a:pt x="1188" y="404"/>
                    </a:lnTo>
                    <a:lnTo>
                      <a:pt x="1192" y="457"/>
                    </a:lnTo>
                    <a:lnTo>
                      <a:pt x="1189" y="504"/>
                    </a:lnTo>
                    <a:lnTo>
                      <a:pt x="1180" y="550"/>
                    </a:lnTo>
                    <a:lnTo>
                      <a:pt x="1166" y="594"/>
                    </a:lnTo>
                    <a:lnTo>
                      <a:pt x="1145" y="636"/>
                    </a:lnTo>
                    <a:lnTo>
                      <a:pt x="1121" y="675"/>
                    </a:lnTo>
                    <a:lnTo>
                      <a:pt x="1093" y="710"/>
                    </a:lnTo>
                    <a:lnTo>
                      <a:pt x="1060" y="743"/>
                    </a:lnTo>
                    <a:lnTo>
                      <a:pt x="1060" y="457"/>
                    </a:lnTo>
                    <a:lnTo>
                      <a:pt x="1056" y="413"/>
                    </a:lnTo>
                    <a:lnTo>
                      <a:pt x="1046" y="371"/>
                    </a:lnTo>
                    <a:lnTo>
                      <a:pt x="1027" y="330"/>
                    </a:lnTo>
                    <a:lnTo>
                      <a:pt x="1004" y="292"/>
                    </a:lnTo>
                    <a:lnTo>
                      <a:pt x="975" y="256"/>
                    </a:lnTo>
                    <a:lnTo>
                      <a:pt x="941" y="223"/>
                    </a:lnTo>
                    <a:lnTo>
                      <a:pt x="902" y="193"/>
                    </a:lnTo>
                    <a:lnTo>
                      <a:pt x="859" y="166"/>
                    </a:lnTo>
                    <a:lnTo>
                      <a:pt x="812" y="144"/>
                    </a:lnTo>
                    <a:lnTo>
                      <a:pt x="761" y="126"/>
                    </a:lnTo>
                    <a:lnTo>
                      <a:pt x="709" y="113"/>
                    </a:lnTo>
                    <a:lnTo>
                      <a:pt x="653" y="105"/>
                    </a:lnTo>
                    <a:lnTo>
                      <a:pt x="595" y="102"/>
                    </a:lnTo>
                    <a:lnTo>
                      <a:pt x="538" y="105"/>
                    </a:lnTo>
                    <a:lnTo>
                      <a:pt x="483" y="113"/>
                    </a:lnTo>
                    <a:lnTo>
                      <a:pt x="429" y="126"/>
                    </a:lnTo>
                    <a:lnTo>
                      <a:pt x="380" y="144"/>
                    </a:lnTo>
                    <a:lnTo>
                      <a:pt x="333" y="166"/>
                    </a:lnTo>
                    <a:lnTo>
                      <a:pt x="290" y="193"/>
                    </a:lnTo>
                    <a:lnTo>
                      <a:pt x="250" y="223"/>
                    </a:lnTo>
                    <a:lnTo>
                      <a:pt x="215" y="256"/>
                    </a:lnTo>
                    <a:lnTo>
                      <a:pt x="186" y="292"/>
                    </a:lnTo>
                    <a:lnTo>
                      <a:pt x="163" y="330"/>
                    </a:lnTo>
                    <a:lnTo>
                      <a:pt x="146" y="371"/>
                    </a:lnTo>
                    <a:lnTo>
                      <a:pt x="136" y="413"/>
                    </a:lnTo>
                    <a:lnTo>
                      <a:pt x="132" y="457"/>
                    </a:lnTo>
                    <a:lnTo>
                      <a:pt x="132" y="743"/>
                    </a:lnTo>
                    <a:lnTo>
                      <a:pt x="99" y="710"/>
                    </a:lnTo>
                    <a:lnTo>
                      <a:pt x="70" y="675"/>
                    </a:lnTo>
                    <a:lnTo>
                      <a:pt x="47" y="636"/>
                    </a:lnTo>
                    <a:lnTo>
                      <a:pt x="26" y="594"/>
                    </a:lnTo>
                    <a:lnTo>
                      <a:pt x="12" y="550"/>
                    </a:lnTo>
                    <a:lnTo>
                      <a:pt x="2" y="504"/>
                    </a:lnTo>
                    <a:lnTo>
                      <a:pt x="0" y="457"/>
                    </a:lnTo>
                    <a:lnTo>
                      <a:pt x="4" y="404"/>
                    </a:lnTo>
                    <a:lnTo>
                      <a:pt x="15" y="352"/>
                    </a:lnTo>
                    <a:lnTo>
                      <a:pt x="34" y="303"/>
                    </a:lnTo>
                    <a:lnTo>
                      <a:pt x="60" y="256"/>
                    </a:lnTo>
                    <a:lnTo>
                      <a:pt x="91" y="212"/>
                    </a:lnTo>
                    <a:lnTo>
                      <a:pt x="130" y="171"/>
                    </a:lnTo>
                    <a:lnTo>
                      <a:pt x="173" y="134"/>
                    </a:lnTo>
                    <a:lnTo>
                      <a:pt x="222" y="100"/>
                    </a:lnTo>
                    <a:lnTo>
                      <a:pt x="275" y="71"/>
                    </a:lnTo>
                    <a:lnTo>
                      <a:pt x="333" y="47"/>
                    </a:lnTo>
                    <a:lnTo>
                      <a:pt x="394" y="26"/>
                    </a:lnTo>
                    <a:lnTo>
                      <a:pt x="458" y="12"/>
                    </a:lnTo>
                    <a:lnTo>
                      <a:pt x="526" y="3"/>
                    </a:lnTo>
                    <a:lnTo>
                      <a:pt x="595"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sp>
            <p:nvSpPr>
              <p:cNvPr id="88" name="Freeform 19"/>
              <p:cNvSpPr>
                <a:spLocks noEditPoints="1"/>
              </p:cNvSpPr>
              <p:nvPr/>
            </p:nvSpPr>
            <p:spPr bwMode="auto">
              <a:xfrm>
                <a:off x="9563947" y="2906894"/>
                <a:ext cx="1216025" cy="1454150"/>
              </a:xfrm>
              <a:custGeom>
                <a:avLst/>
                <a:gdLst>
                  <a:gd name="T0" fmla="*/ 1003 w 3064"/>
                  <a:gd name="T1" fmla="*/ 148 h 2747"/>
                  <a:gd name="T2" fmla="*/ 943 w 3064"/>
                  <a:gd name="T3" fmla="*/ 1404 h 2747"/>
                  <a:gd name="T4" fmla="*/ 723 w 3064"/>
                  <a:gd name="T5" fmla="*/ 1238 h 2747"/>
                  <a:gd name="T6" fmla="*/ 503 w 3064"/>
                  <a:gd name="T7" fmla="*/ 1100 h 2747"/>
                  <a:gd name="T8" fmla="*/ 306 w 3064"/>
                  <a:gd name="T9" fmla="*/ 1025 h 2747"/>
                  <a:gd name="T10" fmla="*/ 161 w 3064"/>
                  <a:gd name="T11" fmla="*/ 1049 h 2747"/>
                  <a:gd name="T12" fmla="*/ 137 w 3064"/>
                  <a:gd name="T13" fmla="*/ 1157 h 2747"/>
                  <a:gd name="T14" fmla="*/ 247 w 3064"/>
                  <a:gd name="T15" fmla="*/ 1336 h 2747"/>
                  <a:gd name="T16" fmla="*/ 466 w 3064"/>
                  <a:gd name="T17" fmla="*/ 1602 h 2747"/>
                  <a:gd name="T18" fmla="*/ 766 w 3064"/>
                  <a:gd name="T19" fmla="*/ 1962 h 2747"/>
                  <a:gd name="T20" fmla="*/ 1035 w 3064"/>
                  <a:gd name="T21" fmla="*/ 2284 h 2747"/>
                  <a:gd name="T22" fmla="*/ 1291 w 3064"/>
                  <a:gd name="T23" fmla="*/ 2485 h 2747"/>
                  <a:gd name="T24" fmla="*/ 1615 w 3064"/>
                  <a:gd name="T25" fmla="*/ 2612 h 2747"/>
                  <a:gd name="T26" fmla="*/ 2023 w 3064"/>
                  <a:gd name="T27" fmla="*/ 2643 h 2747"/>
                  <a:gd name="T28" fmla="*/ 2413 w 3064"/>
                  <a:gd name="T29" fmla="*/ 2546 h 2747"/>
                  <a:gd name="T30" fmla="*/ 2718 w 3064"/>
                  <a:gd name="T31" fmla="*/ 2342 h 2747"/>
                  <a:gd name="T32" fmla="*/ 2899 w 3064"/>
                  <a:gd name="T33" fmla="*/ 2067 h 2747"/>
                  <a:gd name="T34" fmla="*/ 2927 w 3064"/>
                  <a:gd name="T35" fmla="*/ 1242 h 2747"/>
                  <a:gd name="T36" fmla="*/ 2809 w 3064"/>
                  <a:gd name="T37" fmla="*/ 1132 h 2747"/>
                  <a:gd name="T38" fmla="*/ 2623 w 3064"/>
                  <a:gd name="T39" fmla="*/ 1146 h 2747"/>
                  <a:gd name="T40" fmla="*/ 2534 w 3064"/>
                  <a:gd name="T41" fmla="*/ 1272 h 2747"/>
                  <a:gd name="T42" fmla="*/ 2385 w 3064"/>
                  <a:gd name="T43" fmla="*/ 1011 h 2747"/>
                  <a:gd name="T44" fmla="*/ 2242 w 3064"/>
                  <a:gd name="T45" fmla="*/ 918 h 2747"/>
                  <a:gd name="T46" fmla="*/ 2063 w 3064"/>
                  <a:gd name="T47" fmla="*/ 962 h 2747"/>
                  <a:gd name="T48" fmla="*/ 2003 w 3064"/>
                  <a:gd name="T49" fmla="*/ 1221 h 2747"/>
                  <a:gd name="T50" fmla="*/ 1836 w 3064"/>
                  <a:gd name="T51" fmla="*/ 882 h 2747"/>
                  <a:gd name="T52" fmla="*/ 1671 w 3064"/>
                  <a:gd name="T53" fmla="*/ 814 h 2747"/>
                  <a:gd name="T54" fmla="*/ 1508 w 3064"/>
                  <a:gd name="T55" fmla="*/ 882 h 2747"/>
                  <a:gd name="T56" fmla="*/ 1341 w 3064"/>
                  <a:gd name="T57" fmla="*/ 1323 h 2747"/>
                  <a:gd name="T58" fmla="*/ 1281 w 3064"/>
                  <a:gd name="T59" fmla="*/ 148 h 2747"/>
                  <a:gd name="T60" fmla="*/ 1141 w 3064"/>
                  <a:gd name="T61" fmla="*/ 0 h 2747"/>
                  <a:gd name="T62" fmla="*/ 1361 w 3064"/>
                  <a:gd name="T63" fmla="*/ 62 h 2747"/>
                  <a:gd name="T64" fmla="*/ 1470 w 3064"/>
                  <a:gd name="T65" fmla="*/ 216 h 2747"/>
                  <a:gd name="T66" fmla="*/ 1582 w 3064"/>
                  <a:gd name="T67" fmla="*/ 722 h 2747"/>
                  <a:gd name="T68" fmla="*/ 1798 w 3064"/>
                  <a:gd name="T69" fmla="*/ 732 h 2747"/>
                  <a:gd name="T70" fmla="*/ 1957 w 3064"/>
                  <a:gd name="T71" fmla="*/ 842 h 2747"/>
                  <a:gd name="T72" fmla="*/ 2154 w 3064"/>
                  <a:gd name="T73" fmla="*/ 817 h 2747"/>
                  <a:gd name="T74" fmla="*/ 2384 w 3064"/>
                  <a:gd name="T75" fmla="*/ 854 h 2747"/>
                  <a:gd name="T76" fmla="*/ 2520 w 3064"/>
                  <a:gd name="T77" fmla="*/ 995 h 2747"/>
                  <a:gd name="T78" fmla="*/ 2644 w 3064"/>
                  <a:gd name="T79" fmla="*/ 1027 h 2747"/>
                  <a:gd name="T80" fmla="*/ 2874 w 3064"/>
                  <a:gd name="T81" fmla="*/ 1041 h 2747"/>
                  <a:gd name="T82" fmla="*/ 3034 w 3064"/>
                  <a:gd name="T83" fmla="*/ 1164 h 2747"/>
                  <a:gd name="T84" fmla="*/ 3061 w 3064"/>
                  <a:gd name="T85" fmla="*/ 1957 h 2747"/>
                  <a:gd name="T86" fmla="*/ 2926 w 3064"/>
                  <a:gd name="T87" fmla="*/ 2299 h 2747"/>
                  <a:gd name="T88" fmla="*/ 2632 w 3064"/>
                  <a:gd name="T89" fmla="*/ 2563 h 2747"/>
                  <a:gd name="T90" fmla="*/ 2222 w 3064"/>
                  <a:gd name="T91" fmla="*/ 2720 h 2747"/>
                  <a:gd name="T92" fmla="*/ 1787 w 3064"/>
                  <a:gd name="T93" fmla="*/ 2741 h 2747"/>
                  <a:gd name="T94" fmla="*/ 1422 w 3064"/>
                  <a:gd name="T95" fmla="*/ 2662 h 2747"/>
                  <a:gd name="T96" fmla="*/ 1081 w 3064"/>
                  <a:gd name="T97" fmla="*/ 2479 h 2747"/>
                  <a:gd name="T98" fmla="*/ 783 w 3064"/>
                  <a:gd name="T99" fmla="*/ 2177 h 2747"/>
                  <a:gd name="T100" fmla="*/ 521 w 3064"/>
                  <a:gd name="T101" fmla="*/ 1841 h 2747"/>
                  <a:gd name="T102" fmla="*/ 272 w 3064"/>
                  <a:gd name="T103" fmla="*/ 1554 h 2747"/>
                  <a:gd name="T104" fmla="*/ 84 w 3064"/>
                  <a:gd name="T105" fmla="*/ 1314 h 2747"/>
                  <a:gd name="T106" fmla="*/ 0 w 3064"/>
                  <a:gd name="T107" fmla="*/ 1122 h 2747"/>
                  <a:gd name="T108" fmla="*/ 68 w 3064"/>
                  <a:gd name="T109" fmla="*/ 977 h 2747"/>
                  <a:gd name="T110" fmla="*/ 256 w 3064"/>
                  <a:gd name="T111" fmla="*/ 919 h 2747"/>
                  <a:gd name="T112" fmla="*/ 479 w 3064"/>
                  <a:gd name="T113" fmla="*/ 972 h 2747"/>
                  <a:gd name="T114" fmla="*/ 716 w 3064"/>
                  <a:gd name="T115" fmla="*/ 1098 h 2747"/>
                  <a:gd name="T116" fmla="*/ 824 w 3064"/>
                  <a:gd name="T117" fmla="*/ 180 h 2747"/>
                  <a:gd name="T118" fmla="*/ 960 w 3064"/>
                  <a:gd name="T119" fmla="*/ 41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4" h="2747">
                    <a:moveTo>
                      <a:pt x="1141" y="102"/>
                    </a:moveTo>
                    <a:lnTo>
                      <a:pt x="1102" y="105"/>
                    </a:lnTo>
                    <a:lnTo>
                      <a:pt x="1065" y="114"/>
                    </a:lnTo>
                    <a:lnTo>
                      <a:pt x="1031" y="129"/>
                    </a:lnTo>
                    <a:lnTo>
                      <a:pt x="1003" y="148"/>
                    </a:lnTo>
                    <a:lnTo>
                      <a:pt x="978" y="170"/>
                    </a:lnTo>
                    <a:lnTo>
                      <a:pt x="958" y="196"/>
                    </a:lnTo>
                    <a:lnTo>
                      <a:pt x="947" y="224"/>
                    </a:lnTo>
                    <a:lnTo>
                      <a:pt x="943" y="254"/>
                    </a:lnTo>
                    <a:lnTo>
                      <a:pt x="943" y="1404"/>
                    </a:lnTo>
                    <a:lnTo>
                      <a:pt x="901" y="1370"/>
                    </a:lnTo>
                    <a:lnTo>
                      <a:pt x="858" y="1336"/>
                    </a:lnTo>
                    <a:lnTo>
                      <a:pt x="813" y="1303"/>
                    </a:lnTo>
                    <a:lnTo>
                      <a:pt x="769" y="1270"/>
                    </a:lnTo>
                    <a:lnTo>
                      <a:pt x="723" y="1238"/>
                    </a:lnTo>
                    <a:lnTo>
                      <a:pt x="679" y="1207"/>
                    </a:lnTo>
                    <a:lnTo>
                      <a:pt x="633" y="1178"/>
                    </a:lnTo>
                    <a:lnTo>
                      <a:pt x="589" y="1150"/>
                    </a:lnTo>
                    <a:lnTo>
                      <a:pt x="546" y="1124"/>
                    </a:lnTo>
                    <a:lnTo>
                      <a:pt x="503" y="1100"/>
                    </a:lnTo>
                    <a:lnTo>
                      <a:pt x="460" y="1079"/>
                    </a:lnTo>
                    <a:lnTo>
                      <a:pt x="419" y="1061"/>
                    </a:lnTo>
                    <a:lnTo>
                      <a:pt x="379" y="1046"/>
                    </a:lnTo>
                    <a:lnTo>
                      <a:pt x="341" y="1034"/>
                    </a:lnTo>
                    <a:lnTo>
                      <a:pt x="306" y="1025"/>
                    </a:lnTo>
                    <a:lnTo>
                      <a:pt x="272" y="1021"/>
                    </a:lnTo>
                    <a:lnTo>
                      <a:pt x="240" y="1021"/>
                    </a:lnTo>
                    <a:lnTo>
                      <a:pt x="210" y="1025"/>
                    </a:lnTo>
                    <a:lnTo>
                      <a:pt x="184" y="1034"/>
                    </a:lnTo>
                    <a:lnTo>
                      <a:pt x="161" y="1049"/>
                    </a:lnTo>
                    <a:lnTo>
                      <a:pt x="144" y="1065"/>
                    </a:lnTo>
                    <a:lnTo>
                      <a:pt x="133" y="1084"/>
                    </a:lnTo>
                    <a:lnTo>
                      <a:pt x="129" y="1105"/>
                    </a:lnTo>
                    <a:lnTo>
                      <a:pt x="131" y="1130"/>
                    </a:lnTo>
                    <a:lnTo>
                      <a:pt x="137" y="1157"/>
                    </a:lnTo>
                    <a:lnTo>
                      <a:pt x="149" y="1186"/>
                    </a:lnTo>
                    <a:lnTo>
                      <a:pt x="167" y="1219"/>
                    </a:lnTo>
                    <a:lnTo>
                      <a:pt x="189" y="1255"/>
                    </a:lnTo>
                    <a:lnTo>
                      <a:pt x="215" y="1294"/>
                    </a:lnTo>
                    <a:lnTo>
                      <a:pt x="247" y="1336"/>
                    </a:lnTo>
                    <a:lnTo>
                      <a:pt x="283" y="1382"/>
                    </a:lnTo>
                    <a:lnTo>
                      <a:pt x="324" y="1431"/>
                    </a:lnTo>
                    <a:lnTo>
                      <a:pt x="367" y="1484"/>
                    </a:lnTo>
                    <a:lnTo>
                      <a:pt x="415" y="1541"/>
                    </a:lnTo>
                    <a:lnTo>
                      <a:pt x="466" y="1602"/>
                    </a:lnTo>
                    <a:lnTo>
                      <a:pt x="520" y="1666"/>
                    </a:lnTo>
                    <a:lnTo>
                      <a:pt x="577" y="1733"/>
                    </a:lnTo>
                    <a:lnTo>
                      <a:pt x="638" y="1805"/>
                    </a:lnTo>
                    <a:lnTo>
                      <a:pt x="701" y="1882"/>
                    </a:lnTo>
                    <a:lnTo>
                      <a:pt x="766" y="1962"/>
                    </a:lnTo>
                    <a:lnTo>
                      <a:pt x="834" y="2048"/>
                    </a:lnTo>
                    <a:lnTo>
                      <a:pt x="904" y="2137"/>
                    </a:lnTo>
                    <a:lnTo>
                      <a:pt x="947" y="2188"/>
                    </a:lnTo>
                    <a:lnTo>
                      <a:pt x="990" y="2237"/>
                    </a:lnTo>
                    <a:lnTo>
                      <a:pt x="1035" y="2284"/>
                    </a:lnTo>
                    <a:lnTo>
                      <a:pt x="1082" y="2329"/>
                    </a:lnTo>
                    <a:lnTo>
                      <a:pt x="1132" y="2372"/>
                    </a:lnTo>
                    <a:lnTo>
                      <a:pt x="1183" y="2412"/>
                    </a:lnTo>
                    <a:lnTo>
                      <a:pt x="1236" y="2450"/>
                    </a:lnTo>
                    <a:lnTo>
                      <a:pt x="1291" y="2485"/>
                    </a:lnTo>
                    <a:lnTo>
                      <a:pt x="1350" y="2517"/>
                    </a:lnTo>
                    <a:lnTo>
                      <a:pt x="1411" y="2545"/>
                    </a:lnTo>
                    <a:lnTo>
                      <a:pt x="1475" y="2571"/>
                    </a:lnTo>
                    <a:lnTo>
                      <a:pt x="1543" y="2593"/>
                    </a:lnTo>
                    <a:lnTo>
                      <a:pt x="1615" y="2612"/>
                    </a:lnTo>
                    <a:lnTo>
                      <a:pt x="1690" y="2626"/>
                    </a:lnTo>
                    <a:lnTo>
                      <a:pt x="1768" y="2637"/>
                    </a:lnTo>
                    <a:lnTo>
                      <a:pt x="1850" y="2643"/>
                    </a:lnTo>
                    <a:lnTo>
                      <a:pt x="1938" y="2646"/>
                    </a:lnTo>
                    <a:lnTo>
                      <a:pt x="2023" y="2643"/>
                    </a:lnTo>
                    <a:lnTo>
                      <a:pt x="2105" y="2634"/>
                    </a:lnTo>
                    <a:lnTo>
                      <a:pt x="2186" y="2620"/>
                    </a:lnTo>
                    <a:lnTo>
                      <a:pt x="2265" y="2600"/>
                    </a:lnTo>
                    <a:lnTo>
                      <a:pt x="2341" y="2575"/>
                    </a:lnTo>
                    <a:lnTo>
                      <a:pt x="2413" y="2546"/>
                    </a:lnTo>
                    <a:lnTo>
                      <a:pt x="2482" y="2512"/>
                    </a:lnTo>
                    <a:lnTo>
                      <a:pt x="2547" y="2475"/>
                    </a:lnTo>
                    <a:lnTo>
                      <a:pt x="2609" y="2434"/>
                    </a:lnTo>
                    <a:lnTo>
                      <a:pt x="2666" y="2390"/>
                    </a:lnTo>
                    <a:lnTo>
                      <a:pt x="2718" y="2342"/>
                    </a:lnTo>
                    <a:lnTo>
                      <a:pt x="2765" y="2292"/>
                    </a:lnTo>
                    <a:lnTo>
                      <a:pt x="2809" y="2239"/>
                    </a:lnTo>
                    <a:lnTo>
                      <a:pt x="2844" y="2183"/>
                    </a:lnTo>
                    <a:lnTo>
                      <a:pt x="2875" y="2126"/>
                    </a:lnTo>
                    <a:lnTo>
                      <a:pt x="2899" y="2067"/>
                    </a:lnTo>
                    <a:lnTo>
                      <a:pt x="2917" y="2006"/>
                    </a:lnTo>
                    <a:lnTo>
                      <a:pt x="2927" y="1944"/>
                    </a:lnTo>
                    <a:lnTo>
                      <a:pt x="2931" y="1882"/>
                    </a:lnTo>
                    <a:lnTo>
                      <a:pt x="2931" y="1272"/>
                    </a:lnTo>
                    <a:lnTo>
                      <a:pt x="2927" y="1242"/>
                    </a:lnTo>
                    <a:lnTo>
                      <a:pt x="2916" y="1214"/>
                    </a:lnTo>
                    <a:lnTo>
                      <a:pt x="2896" y="1188"/>
                    </a:lnTo>
                    <a:lnTo>
                      <a:pt x="2873" y="1165"/>
                    </a:lnTo>
                    <a:lnTo>
                      <a:pt x="2842" y="1146"/>
                    </a:lnTo>
                    <a:lnTo>
                      <a:pt x="2809" y="1132"/>
                    </a:lnTo>
                    <a:lnTo>
                      <a:pt x="2772" y="1123"/>
                    </a:lnTo>
                    <a:lnTo>
                      <a:pt x="2733" y="1119"/>
                    </a:lnTo>
                    <a:lnTo>
                      <a:pt x="2694" y="1123"/>
                    </a:lnTo>
                    <a:lnTo>
                      <a:pt x="2657" y="1132"/>
                    </a:lnTo>
                    <a:lnTo>
                      <a:pt x="2623" y="1146"/>
                    </a:lnTo>
                    <a:lnTo>
                      <a:pt x="2593" y="1165"/>
                    </a:lnTo>
                    <a:lnTo>
                      <a:pt x="2568" y="1188"/>
                    </a:lnTo>
                    <a:lnTo>
                      <a:pt x="2550" y="1214"/>
                    </a:lnTo>
                    <a:lnTo>
                      <a:pt x="2538" y="1242"/>
                    </a:lnTo>
                    <a:lnTo>
                      <a:pt x="2534" y="1272"/>
                    </a:lnTo>
                    <a:lnTo>
                      <a:pt x="2534" y="1323"/>
                    </a:lnTo>
                    <a:lnTo>
                      <a:pt x="2401" y="1323"/>
                    </a:lnTo>
                    <a:lnTo>
                      <a:pt x="2401" y="1069"/>
                    </a:lnTo>
                    <a:lnTo>
                      <a:pt x="2397" y="1039"/>
                    </a:lnTo>
                    <a:lnTo>
                      <a:pt x="2385" y="1011"/>
                    </a:lnTo>
                    <a:lnTo>
                      <a:pt x="2366" y="985"/>
                    </a:lnTo>
                    <a:lnTo>
                      <a:pt x="2341" y="962"/>
                    </a:lnTo>
                    <a:lnTo>
                      <a:pt x="2312" y="942"/>
                    </a:lnTo>
                    <a:lnTo>
                      <a:pt x="2278" y="928"/>
                    </a:lnTo>
                    <a:lnTo>
                      <a:pt x="2242" y="918"/>
                    </a:lnTo>
                    <a:lnTo>
                      <a:pt x="2203" y="915"/>
                    </a:lnTo>
                    <a:lnTo>
                      <a:pt x="2164" y="918"/>
                    </a:lnTo>
                    <a:lnTo>
                      <a:pt x="2127" y="928"/>
                    </a:lnTo>
                    <a:lnTo>
                      <a:pt x="2093" y="942"/>
                    </a:lnTo>
                    <a:lnTo>
                      <a:pt x="2063" y="962"/>
                    </a:lnTo>
                    <a:lnTo>
                      <a:pt x="2038" y="985"/>
                    </a:lnTo>
                    <a:lnTo>
                      <a:pt x="2020" y="1011"/>
                    </a:lnTo>
                    <a:lnTo>
                      <a:pt x="2007" y="1039"/>
                    </a:lnTo>
                    <a:lnTo>
                      <a:pt x="2003" y="1069"/>
                    </a:lnTo>
                    <a:lnTo>
                      <a:pt x="2003" y="1221"/>
                    </a:lnTo>
                    <a:lnTo>
                      <a:pt x="1871" y="1221"/>
                    </a:lnTo>
                    <a:lnTo>
                      <a:pt x="1871" y="967"/>
                    </a:lnTo>
                    <a:lnTo>
                      <a:pt x="1867" y="936"/>
                    </a:lnTo>
                    <a:lnTo>
                      <a:pt x="1855" y="908"/>
                    </a:lnTo>
                    <a:lnTo>
                      <a:pt x="1836" y="882"/>
                    </a:lnTo>
                    <a:lnTo>
                      <a:pt x="1811" y="860"/>
                    </a:lnTo>
                    <a:lnTo>
                      <a:pt x="1781" y="841"/>
                    </a:lnTo>
                    <a:lnTo>
                      <a:pt x="1748" y="826"/>
                    </a:lnTo>
                    <a:lnTo>
                      <a:pt x="1710" y="817"/>
                    </a:lnTo>
                    <a:lnTo>
                      <a:pt x="1671" y="814"/>
                    </a:lnTo>
                    <a:lnTo>
                      <a:pt x="1633" y="817"/>
                    </a:lnTo>
                    <a:lnTo>
                      <a:pt x="1597" y="826"/>
                    </a:lnTo>
                    <a:lnTo>
                      <a:pt x="1563" y="841"/>
                    </a:lnTo>
                    <a:lnTo>
                      <a:pt x="1533" y="860"/>
                    </a:lnTo>
                    <a:lnTo>
                      <a:pt x="1508" y="882"/>
                    </a:lnTo>
                    <a:lnTo>
                      <a:pt x="1490" y="908"/>
                    </a:lnTo>
                    <a:lnTo>
                      <a:pt x="1477" y="936"/>
                    </a:lnTo>
                    <a:lnTo>
                      <a:pt x="1473" y="967"/>
                    </a:lnTo>
                    <a:lnTo>
                      <a:pt x="1473" y="1323"/>
                    </a:lnTo>
                    <a:lnTo>
                      <a:pt x="1341" y="1323"/>
                    </a:lnTo>
                    <a:lnTo>
                      <a:pt x="1341" y="254"/>
                    </a:lnTo>
                    <a:lnTo>
                      <a:pt x="1336" y="224"/>
                    </a:lnTo>
                    <a:lnTo>
                      <a:pt x="1324" y="196"/>
                    </a:lnTo>
                    <a:lnTo>
                      <a:pt x="1306" y="170"/>
                    </a:lnTo>
                    <a:lnTo>
                      <a:pt x="1281" y="148"/>
                    </a:lnTo>
                    <a:lnTo>
                      <a:pt x="1251" y="129"/>
                    </a:lnTo>
                    <a:lnTo>
                      <a:pt x="1217" y="114"/>
                    </a:lnTo>
                    <a:lnTo>
                      <a:pt x="1180" y="105"/>
                    </a:lnTo>
                    <a:lnTo>
                      <a:pt x="1141" y="102"/>
                    </a:lnTo>
                    <a:close/>
                    <a:moveTo>
                      <a:pt x="1141" y="0"/>
                    </a:moveTo>
                    <a:lnTo>
                      <a:pt x="1191" y="3"/>
                    </a:lnTo>
                    <a:lnTo>
                      <a:pt x="1238" y="11"/>
                    </a:lnTo>
                    <a:lnTo>
                      <a:pt x="1282" y="24"/>
                    </a:lnTo>
                    <a:lnTo>
                      <a:pt x="1324" y="41"/>
                    </a:lnTo>
                    <a:lnTo>
                      <a:pt x="1361" y="62"/>
                    </a:lnTo>
                    <a:lnTo>
                      <a:pt x="1393" y="87"/>
                    </a:lnTo>
                    <a:lnTo>
                      <a:pt x="1421" y="115"/>
                    </a:lnTo>
                    <a:lnTo>
                      <a:pt x="1443" y="146"/>
                    </a:lnTo>
                    <a:lnTo>
                      <a:pt x="1460" y="180"/>
                    </a:lnTo>
                    <a:lnTo>
                      <a:pt x="1470" y="216"/>
                    </a:lnTo>
                    <a:lnTo>
                      <a:pt x="1473" y="254"/>
                    </a:lnTo>
                    <a:lnTo>
                      <a:pt x="1473" y="763"/>
                    </a:lnTo>
                    <a:lnTo>
                      <a:pt x="1507" y="746"/>
                    </a:lnTo>
                    <a:lnTo>
                      <a:pt x="1543" y="732"/>
                    </a:lnTo>
                    <a:lnTo>
                      <a:pt x="1582" y="722"/>
                    </a:lnTo>
                    <a:lnTo>
                      <a:pt x="1626" y="715"/>
                    </a:lnTo>
                    <a:lnTo>
                      <a:pt x="1671" y="712"/>
                    </a:lnTo>
                    <a:lnTo>
                      <a:pt x="1716" y="715"/>
                    </a:lnTo>
                    <a:lnTo>
                      <a:pt x="1757" y="721"/>
                    </a:lnTo>
                    <a:lnTo>
                      <a:pt x="1798" y="732"/>
                    </a:lnTo>
                    <a:lnTo>
                      <a:pt x="1836" y="747"/>
                    </a:lnTo>
                    <a:lnTo>
                      <a:pt x="1871" y="765"/>
                    </a:lnTo>
                    <a:lnTo>
                      <a:pt x="1904" y="788"/>
                    </a:lnTo>
                    <a:lnTo>
                      <a:pt x="1932" y="813"/>
                    </a:lnTo>
                    <a:lnTo>
                      <a:pt x="1957" y="842"/>
                    </a:lnTo>
                    <a:lnTo>
                      <a:pt x="1977" y="875"/>
                    </a:lnTo>
                    <a:lnTo>
                      <a:pt x="2019" y="853"/>
                    </a:lnTo>
                    <a:lnTo>
                      <a:pt x="2062" y="836"/>
                    </a:lnTo>
                    <a:lnTo>
                      <a:pt x="2107" y="824"/>
                    </a:lnTo>
                    <a:lnTo>
                      <a:pt x="2154" y="817"/>
                    </a:lnTo>
                    <a:lnTo>
                      <a:pt x="2203" y="814"/>
                    </a:lnTo>
                    <a:lnTo>
                      <a:pt x="2252" y="817"/>
                    </a:lnTo>
                    <a:lnTo>
                      <a:pt x="2299" y="825"/>
                    </a:lnTo>
                    <a:lnTo>
                      <a:pt x="2344" y="837"/>
                    </a:lnTo>
                    <a:lnTo>
                      <a:pt x="2384" y="854"/>
                    </a:lnTo>
                    <a:lnTo>
                      <a:pt x="2421" y="876"/>
                    </a:lnTo>
                    <a:lnTo>
                      <a:pt x="2453" y="901"/>
                    </a:lnTo>
                    <a:lnTo>
                      <a:pt x="2481" y="929"/>
                    </a:lnTo>
                    <a:lnTo>
                      <a:pt x="2503" y="961"/>
                    </a:lnTo>
                    <a:lnTo>
                      <a:pt x="2520" y="995"/>
                    </a:lnTo>
                    <a:lnTo>
                      <a:pt x="2530" y="1031"/>
                    </a:lnTo>
                    <a:lnTo>
                      <a:pt x="2534" y="1069"/>
                    </a:lnTo>
                    <a:lnTo>
                      <a:pt x="2567" y="1052"/>
                    </a:lnTo>
                    <a:lnTo>
                      <a:pt x="2604" y="1038"/>
                    </a:lnTo>
                    <a:lnTo>
                      <a:pt x="2644" y="1027"/>
                    </a:lnTo>
                    <a:lnTo>
                      <a:pt x="2687" y="1020"/>
                    </a:lnTo>
                    <a:lnTo>
                      <a:pt x="2733" y="1018"/>
                    </a:lnTo>
                    <a:lnTo>
                      <a:pt x="2782" y="1021"/>
                    </a:lnTo>
                    <a:lnTo>
                      <a:pt x="2829" y="1028"/>
                    </a:lnTo>
                    <a:lnTo>
                      <a:pt x="2874" y="1041"/>
                    </a:lnTo>
                    <a:lnTo>
                      <a:pt x="2914" y="1058"/>
                    </a:lnTo>
                    <a:lnTo>
                      <a:pt x="2951" y="1079"/>
                    </a:lnTo>
                    <a:lnTo>
                      <a:pt x="2983" y="1104"/>
                    </a:lnTo>
                    <a:lnTo>
                      <a:pt x="3011" y="1132"/>
                    </a:lnTo>
                    <a:lnTo>
                      <a:pt x="3034" y="1164"/>
                    </a:lnTo>
                    <a:lnTo>
                      <a:pt x="3050" y="1198"/>
                    </a:lnTo>
                    <a:lnTo>
                      <a:pt x="3061" y="1234"/>
                    </a:lnTo>
                    <a:lnTo>
                      <a:pt x="3064" y="1272"/>
                    </a:lnTo>
                    <a:lnTo>
                      <a:pt x="3064" y="1882"/>
                    </a:lnTo>
                    <a:lnTo>
                      <a:pt x="3061" y="1957"/>
                    </a:lnTo>
                    <a:lnTo>
                      <a:pt x="3047" y="2029"/>
                    </a:lnTo>
                    <a:lnTo>
                      <a:pt x="3028" y="2101"/>
                    </a:lnTo>
                    <a:lnTo>
                      <a:pt x="3000" y="2170"/>
                    </a:lnTo>
                    <a:lnTo>
                      <a:pt x="2967" y="2236"/>
                    </a:lnTo>
                    <a:lnTo>
                      <a:pt x="2926" y="2299"/>
                    </a:lnTo>
                    <a:lnTo>
                      <a:pt x="2878" y="2359"/>
                    </a:lnTo>
                    <a:lnTo>
                      <a:pt x="2825" y="2415"/>
                    </a:lnTo>
                    <a:lnTo>
                      <a:pt x="2765" y="2469"/>
                    </a:lnTo>
                    <a:lnTo>
                      <a:pt x="2701" y="2518"/>
                    </a:lnTo>
                    <a:lnTo>
                      <a:pt x="2632" y="2563"/>
                    </a:lnTo>
                    <a:lnTo>
                      <a:pt x="2558" y="2605"/>
                    </a:lnTo>
                    <a:lnTo>
                      <a:pt x="2479" y="2641"/>
                    </a:lnTo>
                    <a:lnTo>
                      <a:pt x="2397" y="2672"/>
                    </a:lnTo>
                    <a:lnTo>
                      <a:pt x="2311" y="2699"/>
                    </a:lnTo>
                    <a:lnTo>
                      <a:pt x="2222" y="2720"/>
                    </a:lnTo>
                    <a:lnTo>
                      <a:pt x="2130" y="2735"/>
                    </a:lnTo>
                    <a:lnTo>
                      <a:pt x="2034" y="2744"/>
                    </a:lnTo>
                    <a:lnTo>
                      <a:pt x="1938" y="2747"/>
                    </a:lnTo>
                    <a:lnTo>
                      <a:pt x="1862" y="2746"/>
                    </a:lnTo>
                    <a:lnTo>
                      <a:pt x="1787" y="2741"/>
                    </a:lnTo>
                    <a:lnTo>
                      <a:pt x="1713" y="2732"/>
                    </a:lnTo>
                    <a:lnTo>
                      <a:pt x="1640" y="2720"/>
                    </a:lnTo>
                    <a:lnTo>
                      <a:pt x="1566" y="2705"/>
                    </a:lnTo>
                    <a:lnTo>
                      <a:pt x="1494" y="2685"/>
                    </a:lnTo>
                    <a:lnTo>
                      <a:pt x="1422" y="2662"/>
                    </a:lnTo>
                    <a:lnTo>
                      <a:pt x="1350" y="2634"/>
                    </a:lnTo>
                    <a:lnTo>
                      <a:pt x="1281" y="2603"/>
                    </a:lnTo>
                    <a:lnTo>
                      <a:pt x="1213" y="2565"/>
                    </a:lnTo>
                    <a:lnTo>
                      <a:pt x="1146" y="2525"/>
                    </a:lnTo>
                    <a:lnTo>
                      <a:pt x="1081" y="2479"/>
                    </a:lnTo>
                    <a:lnTo>
                      <a:pt x="1017" y="2429"/>
                    </a:lnTo>
                    <a:lnTo>
                      <a:pt x="956" y="2374"/>
                    </a:lnTo>
                    <a:lnTo>
                      <a:pt x="896" y="2314"/>
                    </a:lnTo>
                    <a:lnTo>
                      <a:pt x="838" y="2248"/>
                    </a:lnTo>
                    <a:lnTo>
                      <a:pt x="783" y="2177"/>
                    </a:lnTo>
                    <a:lnTo>
                      <a:pt x="732" y="2107"/>
                    </a:lnTo>
                    <a:lnTo>
                      <a:pt x="680" y="2037"/>
                    </a:lnTo>
                    <a:lnTo>
                      <a:pt x="627" y="1970"/>
                    </a:lnTo>
                    <a:lnTo>
                      <a:pt x="573" y="1905"/>
                    </a:lnTo>
                    <a:lnTo>
                      <a:pt x="521" y="1841"/>
                    </a:lnTo>
                    <a:lnTo>
                      <a:pt x="469" y="1780"/>
                    </a:lnTo>
                    <a:lnTo>
                      <a:pt x="417" y="1721"/>
                    </a:lnTo>
                    <a:lnTo>
                      <a:pt x="367" y="1664"/>
                    </a:lnTo>
                    <a:lnTo>
                      <a:pt x="319" y="1608"/>
                    </a:lnTo>
                    <a:lnTo>
                      <a:pt x="272" y="1554"/>
                    </a:lnTo>
                    <a:lnTo>
                      <a:pt x="228" y="1503"/>
                    </a:lnTo>
                    <a:lnTo>
                      <a:pt x="187" y="1452"/>
                    </a:lnTo>
                    <a:lnTo>
                      <a:pt x="149" y="1404"/>
                    </a:lnTo>
                    <a:lnTo>
                      <a:pt x="114" y="1358"/>
                    </a:lnTo>
                    <a:lnTo>
                      <a:pt x="84" y="1314"/>
                    </a:lnTo>
                    <a:lnTo>
                      <a:pt x="56" y="1272"/>
                    </a:lnTo>
                    <a:lnTo>
                      <a:pt x="34" y="1232"/>
                    </a:lnTo>
                    <a:lnTo>
                      <a:pt x="17" y="1193"/>
                    </a:lnTo>
                    <a:lnTo>
                      <a:pt x="5" y="1157"/>
                    </a:lnTo>
                    <a:lnTo>
                      <a:pt x="0" y="1122"/>
                    </a:lnTo>
                    <a:lnTo>
                      <a:pt x="0" y="1090"/>
                    </a:lnTo>
                    <a:lnTo>
                      <a:pt x="7" y="1059"/>
                    </a:lnTo>
                    <a:lnTo>
                      <a:pt x="20" y="1030"/>
                    </a:lnTo>
                    <a:lnTo>
                      <a:pt x="39" y="1002"/>
                    </a:lnTo>
                    <a:lnTo>
                      <a:pt x="68" y="977"/>
                    </a:lnTo>
                    <a:lnTo>
                      <a:pt x="102" y="955"/>
                    </a:lnTo>
                    <a:lnTo>
                      <a:pt x="137" y="938"/>
                    </a:lnTo>
                    <a:lnTo>
                      <a:pt x="175" y="926"/>
                    </a:lnTo>
                    <a:lnTo>
                      <a:pt x="214" y="920"/>
                    </a:lnTo>
                    <a:lnTo>
                      <a:pt x="256" y="919"/>
                    </a:lnTo>
                    <a:lnTo>
                      <a:pt x="298" y="921"/>
                    </a:lnTo>
                    <a:lnTo>
                      <a:pt x="342" y="928"/>
                    </a:lnTo>
                    <a:lnTo>
                      <a:pt x="386" y="939"/>
                    </a:lnTo>
                    <a:lnTo>
                      <a:pt x="432" y="954"/>
                    </a:lnTo>
                    <a:lnTo>
                      <a:pt x="479" y="972"/>
                    </a:lnTo>
                    <a:lnTo>
                      <a:pt x="525" y="992"/>
                    </a:lnTo>
                    <a:lnTo>
                      <a:pt x="573" y="1016"/>
                    </a:lnTo>
                    <a:lnTo>
                      <a:pt x="620" y="1041"/>
                    </a:lnTo>
                    <a:lnTo>
                      <a:pt x="669" y="1068"/>
                    </a:lnTo>
                    <a:lnTo>
                      <a:pt x="716" y="1098"/>
                    </a:lnTo>
                    <a:lnTo>
                      <a:pt x="764" y="1128"/>
                    </a:lnTo>
                    <a:lnTo>
                      <a:pt x="811" y="1160"/>
                    </a:lnTo>
                    <a:lnTo>
                      <a:pt x="811" y="254"/>
                    </a:lnTo>
                    <a:lnTo>
                      <a:pt x="813" y="216"/>
                    </a:lnTo>
                    <a:lnTo>
                      <a:pt x="824" y="180"/>
                    </a:lnTo>
                    <a:lnTo>
                      <a:pt x="841" y="146"/>
                    </a:lnTo>
                    <a:lnTo>
                      <a:pt x="863" y="115"/>
                    </a:lnTo>
                    <a:lnTo>
                      <a:pt x="890" y="87"/>
                    </a:lnTo>
                    <a:lnTo>
                      <a:pt x="923" y="62"/>
                    </a:lnTo>
                    <a:lnTo>
                      <a:pt x="960" y="41"/>
                    </a:lnTo>
                    <a:lnTo>
                      <a:pt x="1001" y="24"/>
                    </a:lnTo>
                    <a:lnTo>
                      <a:pt x="1045" y="11"/>
                    </a:lnTo>
                    <a:lnTo>
                      <a:pt x="1092" y="3"/>
                    </a:lnTo>
                    <a:lnTo>
                      <a:pt x="1141" y="0"/>
                    </a:lnTo>
                    <a:close/>
                  </a:path>
                </a:pathLst>
              </a:custGeom>
              <a:grpFill/>
              <a:ln w="0">
                <a:noFill/>
                <a:prstDash val="solid"/>
                <a:round/>
                <a:headEnd/>
                <a:tailEnd/>
              </a:ln>
            </p:spPr>
            <p:txBody>
              <a:bodyPr vert="horz" wrap="square" lIns="51408" tIns="25704" rIns="51408" bIns="25704" numCol="1" anchor="t" anchorCtr="0" compatLnSpc="1">
                <a:prstTxWarp prst="textNoShape">
                  <a:avLst/>
                </a:prstTxWarp>
              </a:bodyPr>
              <a:lstStyle/>
              <a:p>
                <a:pPr defTabSz="685617">
                  <a:defRPr/>
                </a:pPr>
                <a:endParaRPr lang="pl-PL" sz="1012" dirty="0"/>
              </a:p>
            </p:txBody>
          </p:sp>
        </p:grpSp>
      </p:grpSp>
      <p:cxnSp>
        <p:nvCxnSpPr>
          <p:cNvPr id="5" name="Straight Connector 4"/>
          <p:cNvCxnSpPr/>
          <p:nvPr/>
        </p:nvCxnSpPr>
        <p:spPr>
          <a:xfrm>
            <a:off x="2536800" y="2989056"/>
            <a:ext cx="1883634" cy="0"/>
          </a:xfrm>
          <a:prstGeom prst="line">
            <a:avLst/>
          </a:prstGeom>
          <a:ln w="3175">
            <a:solidFill>
              <a:schemeClr val="tx2"/>
            </a:solidFill>
          </a:ln>
        </p:spPr>
        <p:style>
          <a:lnRef idx="1">
            <a:schemeClr val="accent1"/>
          </a:lnRef>
          <a:fillRef idx="0">
            <a:schemeClr val="accent1"/>
          </a:fillRef>
          <a:effectRef idx="0">
            <a:schemeClr val="accent1"/>
          </a:effectRef>
          <a:fontRef idx="minor">
            <a:schemeClr val="tx1"/>
          </a:fontRef>
        </p:style>
      </p:cxnSp>
      <p:sp>
        <p:nvSpPr>
          <p:cNvPr id="89" name="Shape 2148"/>
          <p:cNvSpPr/>
          <p:nvPr/>
        </p:nvSpPr>
        <p:spPr>
          <a:xfrm>
            <a:off x="392004" y="4641702"/>
            <a:ext cx="1350873" cy="132314"/>
          </a:xfrm>
          <a:prstGeom prst="rect">
            <a:avLst/>
          </a:prstGeom>
          <a:noFill/>
          <a:ln>
            <a:noFill/>
          </a:ln>
        </p:spPr>
        <p:txBody>
          <a:bodyPr spcFirstLastPara="1" wrap="square" lIns="0" tIns="0" rIns="0" bIns="0" anchor="t" anchorCtr="0">
            <a:noAutofit/>
          </a:bodyPr>
          <a:lstStyle/>
          <a:p>
            <a:pPr defTabSz="685617">
              <a:defRPr/>
            </a:pPr>
            <a:r>
              <a:rPr lang="en-US" sz="600" dirty="0">
                <a:solidFill>
                  <a:srgbClr val="FFFFFF">
                    <a:lumMod val="50000"/>
                  </a:srgbClr>
                </a:solidFill>
              </a:rPr>
              <a:t>Source: The Wall Street Journal</a:t>
            </a:r>
          </a:p>
        </p:txBody>
      </p:sp>
      <p:sp>
        <p:nvSpPr>
          <p:cNvPr id="90" name="Shape 2148"/>
          <p:cNvSpPr/>
          <p:nvPr/>
        </p:nvSpPr>
        <p:spPr>
          <a:xfrm>
            <a:off x="2563137" y="2777919"/>
            <a:ext cx="1350873" cy="132314"/>
          </a:xfrm>
          <a:prstGeom prst="rect">
            <a:avLst/>
          </a:prstGeom>
          <a:noFill/>
          <a:ln>
            <a:noFill/>
          </a:ln>
        </p:spPr>
        <p:txBody>
          <a:bodyPr spcFirstLastPara="1" wrap="square" lIns="0" tIns="0" rIns="0" bIns="0" anchor="t" anchorCtr="0">
            <a:noAutofit/>
          </a:bodyPr>
          <a:lstStyle/>
          <a:p>
            <a:pPr defTabSz="685617">
              <a:defRPr/>
            </a:pPr>
            <a:r>
              <a:rPr lang="en-US" sz="600" dirty="0">
                <a:solidFill>
                  <a:srgbClr val="FFFFFF">
                    <a:lumMod val="50000"/>
                  </a:srgbClr>
                </a:solidFill>
              </a:rPr>
              <a:t>Source: The Guardian</a:t>
            </a:r>
          </a:p>
        </p:txBody>
      </p:sp>
      <p:sp>
        <p:nvSpPr>
          <p:cNvPr id="91" name="Shape 2148"/>
          <p:cNvSpPr/>
          <p:nvPr/>
        </p:nvSpPr>
        <p:spPr>
          <a:xfrm>
            <a:off x="2567077" y="4610181"/>
            <a:ext cx="1350873" cy="132314"/>
          </a:xfrm>
          <a:prstGeom prst="rect">
            <a:avLst/>
          </a:prstGeom>
          <a:noFill/>
          <a:ln>
            <a:noFill/>
          </a:ln>
        </p:spPr>
        <p:txBody>
          <a:bodyPr spcFirstLastPara="1" wrap="square" lIns="0" tIns="0" rIns="0" bIns="0" anchor="t" anchorCtr="0">
            <a:noAutofit/>
          </a:bodyPr>
          <a:lstStyle/>
          <a:p>
            <a:pPr defTabSz="685617">
              <a:defRPr/>
            </a:pPr>
            <a:r>
              <a:rPr lang="en-US" sz="600" dirty="0">
                <a:solidFill>
                  <a:srgbClr val="FFFFFF">
                    <a:lumMod val="50000"/>
                  </a:srgbClr>
                </a:solidFill>
              </a:rPr>
              <a:t>Source: The Next Web</a:t>
            </a:r>
          </a:p>
        </p:txBody>
      </p:sp>
      <p:sp>
        <p:nvSpPr>
          <p:cNvPr id="92" name="Shape 2148"/>
          <p:cNvSpPr/>
          <p:nvPr/>
        </p:nvSpPr>
        <p:spPr>
          <a:xfrm>
            <a:off x="4797309" y="4610179"/>
            <a:ext cx="1350873" cy="132314"/>
          </a:xfrm>
          <a:prstGeom prst="rect">
            <a:avLst/>
          </a:prstGeom>
          <a:noFill/>
          <a:ln>
            <a:noFill/>
          </a:ln>
        </p:spPr>
        <p:txBody>
          <a:bodyPr spcFirstLastPara="1" wrap="square" lIns="0" tIns="0" rIns="0" bIns="0" anchor="t" anchorCtr="0">
            <a:noAutofit/>
          </a:bodyPr>
          <a:lstStyle/>
          <a:p>
            <a:pPr defTabSz="685617">
              <a:defRPr/>
            </a:pPr>
            <a:r>
              <a:rPr lang="en-US" sz="600" dirty="0">
                <a:solidFill>
                  <a:srgbClr val="FFFFFF">
                    <a:lumMod val="50000"/>
                  </a:srgbClr>
                </a:solidFill>
              </a:rPr>
              <a:t>Source: AI News</a:t>
            </a:r>
          </a:p>
        </p:txBody>
      </p:sp>
      <p:sp>
        <p:nvSpPr>
          <p:cNvPr id="93" name="Shape 2148"/>
          <p:cNvSpPr/>
          <p:nvPr/>
        </p:nvSpPr>
        <p:spPr>
          <a:xfrm>
            <a:off x="6956618" y="4610179"/>
            <a:ext cx="1350873" cy="132314"/>
          </a:xfrm>
          <a:prstGeom prst="rect">
            <a:avLst/>
          </a:prstGeom>
          <a:noFill/>
          <a:ln>
            <a:noFill/>
          </a:ln>
        </p:spPr>
        <p:txBody>
          <a:bodyPr spcFirstLastPara="1" wrap="square" lIns="0" tIns="0" rIns="0" bIns="0" anchor="t" anchorCtr="0">
            <a:noAutofit/>
          </a:bodyPr>
          <a:lstStyle/>
          <a:p>
            <a:pPr defTabSz="685617">
              <a:defRPr/>
            </a:pPr>
            <a:r>
              <a:rPr lang="en-US" sz="600" dirty="0">
                <a:solidFill>
                  <a:srgbClr val="FFFFFF">
                    <a:lumMod val="50000"/>
                  </a:srgbClr>
                </a:solidFill>
              </a:rPr>
              <a:t>Source: AGCS Allianz</a:t>
            </a:r>
          </a:p>
        </p:txBody>
      </p:sp>
      <p:sp>
        <p:nvSpPr>
          <p:cNvPr id="94" name="Shape 3176"/>
          <p:cNvSpPr txBox="1"/>
          <p:nvPr/>
        </p:nvSpPr>
        <p:spPr>
          <a:xfrm>
            <a:off x="310674" y="4900665"/>
            <a:ext cx="2894917" cy="92202"/>
          </a:xfrm>
          <a:prstGeom prst="rect">
            <a:avLst/>
          </a:prstGeom>
          <a:noFill/>
          <a:ln>
            <a:noFill/>
          </a:ln>
        </p:spPr>
        <p:txBody>
          <a:bodyPr spcFirstLastPara="1" wrap="square" lIns="0" tIns="0" rIns="0" bIns="0" anchor="ctr" anchorCtr="0">
            <a:noAutofit/>
          </a:bodyPr>
          <a:lstStyle/>
          <a:p>
            <a:pPr defTabSz="914134">
              <a:buSzPts val="800"/>
            </a:pPr>
            <a:r>
              <a:rPr lang="en-US" sz="600" dirty="0">
                <a:solidFill>
                  <a:srgbClr val="7C7C7B"/>
                </a:solidFill>
              </a:rPr>
              <a:t>PwC</a:t>
            </a:r>
          </a:p>
        </p:txBody>
      </p:sp>
      <p:sp>
        <p:nvSpPr>
          <p:cNvPr id="3" name="Slide Number Placeholder 2"/>
          <p:cNvSpPr>
            <a:spLocks noGrp="1"/>
          </p:cNvSpPr>
          <p:nvPr>
            <p:ph type="sldNum" idx="12"/>
          </p:nvPr>
        </p:nvSpPr>
        <p:spPr/>
        <p:txBody>
          <a:bodyPr/>
          <a:lstStyle/>
          <a:p>
            <a:fld id="{00000000-1234-1234-1234-123412341234}" type="slidenum">
              <a:rPr lang="en-GB" smtClean="0"/>
              <a:pPr/>
              <a:t>22</a:t>
            </a:fld>
            <a:endParaRPr lang="en-GB" dirty="0"/>
          </a:p>
        </p:txBody>
      </p:sp>
    </p:spTree>
    <p:extLst>
      <p:ext uri="{BB962C8B-B14F-4D97-AF65-F5344CB8AC3E}">
        <p14:creationId xmlns:p14="http://schemas.microsoft.com/office/powerpoint/2010/main" val="29530939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Natural Language Generation: ‘Zero-shot” learning by GPT-2 of </a:t>
            </a:r>
            <a:r>
              <a:rPr lang="en-US" dirty="0" err="1"/>
              <a:t>OpenAI</a:t>
            </a:r>
            <a:endParaRPr lang="en-US" dirty="0"/>
          </a:p>
        </p:txBody>
      </p:sp>
      <p:sp>
        <p:nvSpPr>
          <p:cNvPr id="3" name="TextBox 2"/>
          <p:cNvSpPr txBox="1"/>
          <p:nvPr/>
        </p:nvSpPr>
        <p:spPr>
          <a:xfrm>
            <a:off x="560290" y="4169453"/>
            <a:ext cx="5740301" cy="338554"/>
          </a:xfrm>
          <a:prstGeom prst="rect">
            <a:avLst/>
          </a:prstGeom>
          <a:noFill/>
        </p:spPr>
        <p:txBody>
          <a:bodyPr wrap="square" rtlCol="0">
            <a:spAutoFit/>
          </a:bodyPr>
          <a:lstStyle/>
          <a:p>
            <a:r>
              <a:rPr lang="en-US" sz="800" i="1" dirty="0">
                <a:latin typeface="Georgia" charset="0"/>
                <a:ea typeface="Georgia" charset="0"/>
                <a:cs typeface="Georgia" charset="0"/>
              </a:rPr>
              <a:t>Source: </a:t>
            </a:r>
            <a:r>
              <a:rPr lang="en-US" sz="800" i="1" dirty="0">
                <a:latin typeface="Georgia" charset="0"/>
                <a:ea typeface="Georgia" charset="0"/>
                <a:cs typeface="Georgia" charset="0"/>
                <a:hlinkClick r:id="rId3"/>
              </a:rPr>
              <a:t>Better Language Models and their Implications</a:t>
            </a:r>
            <a:r>
              <a:rPr lang="en-US" sz="800" i="1" dirty="0">
                <a:latin typeface="Georgia" charset="0"/>
                <a:ea typeface="Georgia" charset="0"/>
                <a:cs typeface="Georgia" charset="0"/>
              </a:rPr>
              <a:t>, </a:t>
            </a:r>
            <a:r>
              <a:rPr lang="en-US" sz="800" i="1" dirty="0" err="1">
                <a:latin typeface="Georgia" charset="0"/>
                <a:ea typeface="Georgia" charset="0"/>
                <a:cs typeface="Georgia" charset="0"/>
              </a:rPr>
              <a:t>OpenAI</a:t>
            </a:r>
            <a:r>
              <a:rPr lang="en-US" sz="800" i="1" dirty="0">
                <a:latin typeface="Georgia" charset="0"/>
                <a:ea typeface="Georgia" charset="0"/>
                <a:cs typeface="Georgia" charset="0"/>
              </a:rPr>
              <a:t> Blog, February 14, 2019..</a:t>
            </a:r>
          </a:p>
          <a:p>
            <a:endParaRPr lang="en-US" sz="800" i="1" dirty="0">
              <a:latin typeface="Georgia" charset="0"/>
              <a:ea typeface="Georgia" charset="0"/>
              <a:cs typeface="Georgia" charset="0"/>
            </a:endParaRPr>
          </a:p>
        </p:txBody>
      </p:sp>
      <p:pic>
        <p:nvPicPr>
          <p:cNvPr id="11" name="Picture 10">
            <a:extLst>
              <a:ext uri="{FF2B5EF4-FFF2-40B4-BE49-F238E27FC236}">
                <a16:creationId xmlns="" xmlns:a16="http://schemas.microsoft.com/office/drawing/2014/main" id="{EC492D70-B200-4340-854A-09E3FA26A9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8723" y="2827699"/>
            <a:ext cx="7816241" cy="1265219"/>
          </a:xfrm>
          <a:prstGeom prst="rect">
            <a:avLst/>
          </a:prstGeom>
        </p:spPr>
      </p:pic>
      <p:sp>
        <p:nvSpPr>
          <p:cNvPr id="12" name="Shape 2222">
            <a:extLst>
              <a:ext uri="{FF2B5EF4-FFF2-40B4-BE49-F238E27FC236}">
                <a16:creationId xmlns="" xmlns:a16="http://schemas.microsoft.com/office/drawing/2014/main" id="{DC744720-2E6F-BE42-A32C-2924B71A36BE}"/>
              </a:ext>
            </a:extLst>
          </p:cNvPr>
          <p:cNvSpPr txBox="1">
            <a:spLocks/>
          </p:cNvSpPr>
          <p:nvPr/>
        </p:nvSpPr>
        <p:spPr>
          <a:xfrm>
            <a:off x="445354" y="1240931"/>
            <a:ext cx="7961227" cy="9860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600"/>
              </a:spcBef>
              <a:spcAft>
                <a:spcPts val="0"/>
              </a:spcAft>
              <a:buClr>
                <a:schemeClr val="lt1"/>
              </a:buClr>
              <a:buSzPts val="1400"/>
              <a:buFont typeface="Arial"/>
              <a:buNone/>
              <a:defRPr sz="800" b="0" i="0" u="none" strike="noStrike" cap="none">
                <a:solidFill>
                  <a:schemeClr val="lt1"/>
                </a:solidFill>
                <a:latin typeface="Arial"/>
                <a:ea typeface="Arial"/>
                <a:cs typeface="Arial"/>
                <a:sym typeface="Arial"/>
              </a:defRPr>
            </a:lvl1pPr>
            <a:lvl2pPr marL="914400" marR="0" lvl="1" indent="-292100" algn="l" rtl="0">
              <a:lnSpc>
                <a:spcPct val="100000"/>
              </a:lnSpc>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lnSpc>
                <a:spcPct val="100000"/>
              </a:lnSpc>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lnSpc>
                <a:spcPct val="10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lnSpc>
                <a:spcPct val="10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0" algn="ctr">
              <a:spcBef>
                <a:spcPts val="0"/>
              </a:spcBef>
            </a:pPr>
            <a:r>
              <a:rPr lang="en-US" sz="1600" i="1" dirty="0">
                <a:solidFill>
                  <a:schemeClr val="tx1"/>
                </a:solidFill>
                <a:latin typeface="Georgia" panose="02040502050405020303" pitchFamily="18" charset="0"/>
              </a:rPr>
              <a:t>“Our model is not trained on any of the data specific to any of these tasks and is only evaluated on them as a final test; this is known as the “zero-shot” setting. GPT-2 outperforms models trained on domain-specific datasets (e.g. Wikipedia, news, books) when evaluated on those same datasets”.</a:t>
            </a:r>
            <a:endParaRPr lang="en-US" sz="4000" i="1" dirty="0">
              <a:solidFill>
                <a:schemeClr val="tx1"/>
              </a:solidFill>
              <a:latin typeface="Georgia" panose="02040502050405020303" pitchFamily="18" charset="0"/>
              <a:ea typeface="Georgia" charset="0"/>
              <a:cs typeface="Georgia" charset="0"/>
            </a:endParaRPr>
          </a:p>
        </p:txBody>
      </p:sp>
      <p:sp>
        <p:nvSpPr>
          <p:cNvPr id="13" name="Rectangle 12">
            <a:extLst>
              <a:ext uri="{FF2B5EF4-FFF2-40B4-BE49-F238E27FC236}">
                <a16:creationId xmlns="" xmlns:a16="http://schemas.microsoft.com/office/drawing/2014/main" id="{3355184A-B814-834A-96CE-81BDE11181B3}"/>
              </a:ext>
            </a:extLst>
          </p:cNvPr>
          <p:cNvSpPr/>
          <p:nvPr/>
        </p:nvSpPr>
        <p:spPr>
          <a:xfrm>
            <a:off x="296932" y="146610"/>
            <a:ext cx="1544012" cy="261610"/>
          </a:xfrm>
          <a:prstGeom prst="rect">
            <a:avLst/>
          </a:prstGeom>
        </p:spPr>
        <p:txBody>
          <a:bodyPr wrap="none">
            <a:spAutoFit/>
          </a:bodyPr>
          <a:lstStyle/>
          <a:p>
            <a:pPr lvl="0"/>
            <a:r>
              <a:rPr lang="en-US" sz="1100" dirty="0">
                <a:solidFill>
                  <a:schemeClr val="bg2"/>
                </a:solidFill>
                <a:latin typeface="Georgia" panose="02040502050405020303" pitchFamily="18" charset="0"/>
              </a:rPr>
              <a:t>FEBRUARY 15, 2019</a:t>
            </a:r>
          </a:p>
        </p:txBody>
      </p:sp>
    </p:spTree>
    <p:extLst>
      <p:ext uri="{BB962C8B-B14F-4D97-AF65-F5344CB8AC3E}">
        <p14:creationId xmlns:p14="http://schemas.microsoft.com/office/powerpoint/2010/main" val="2836109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sp>
        <p:nvSpPr>
          <p:cNvPr id="1330" name="Shape 1330"/>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24</a:t>
            </a:fld>
            <a:endParaRPr/>
          </a:p>
        </p:txBody>
      </p:sp>
      <p:grpSp>
        <p:nvGrpSpPr>
          <p:cNvPr id="1331" name="Shape 1331"/>
          <p:cNvGrpSpPr/>
          <p:nvPr/>
        </p:nvGrpSpPr>
        <p:grpSpPr>
          <a:xfrm>
            <a:off x="3039436" y="-5718"/>
            <a:ext cx="135600" cy="5148000"/>
            <a:chOff x="3039436" y="-5718"/>
            <a:chExt cx="135600" cy="5148000"/>
          </a:xfrm>
        </p:grpSpPr>
        <p:sp>
          <p:nvSpPr>
            <p:cNvPr id="1332" name="Shape 1332"/>
            <p:cNvSpPr/>
            <p:nvPr/>
          </p:nvSpPr>
          <p:spPr>
            <a:xfrm rot="5400000">
              <a:off x="2992936" y="2523004"/>
              <a:ext cx="228600" cy="135600"/>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33" name="Shape 1333"/>
            <p:cNvSpPr/>
            <p:nvPr/>
          </p:nvSpPr>
          <p:spPr>
            <a:xfrm rot="-5400000">
              <a:off x="550654" y="2518632"/>
              <a:ext cx="5148000" cy="99300"/>
            </a:xfrm>
            <a:custGeom>
              <a:avLst/>
              <a:gdLst/>
              <a:ahLst/>
              <a:cxnLst/>
              <a:rect l="0" t="0" r="0" b="0"/>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14" name="Shape 2221">
            <a:extLst>
              <a:ext uri="{FF2B5EF4-FFF2-40B4-BE49-F238E27FC236}">
                <a16:creationId xmlns="" xmlns:a16="http://schemas.microsoft.com/office/drawing/2014/main" id="{2D60947E-89A5-DC42-B033-28046DDE92F8}"/>
              </a:ext>
            </a:extLst>
          </p:cNvPr>
          <p:cNvSpPr txBox="1">
            <a:spLocks/>
          </p:cNvSpPr>
          <p:nvPr/>
        </p:nvSpPr>
        <p:spPr>
          <a:xfrm>
            <a:off x="0" y="631032"/>
            <a:ext cx="3109496" cy="3079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ts val="1400"/>
              <a:buFont typeface="Georgia"/>
              <a:buNone/>
              <a:defRPr sz="2000" b="0" i="0" u="none" strike="noStrike" cap="none">
                <a:solidFill>
                  <a:schemeClr val="dk1"/>
                </a:solidFill>
                <a:latin typeface="Georgia"/>
                <a:ea typeface="Georgia"/>
                <a:cs typeface="Georgia"/>
                <a:sym typeface="Georgia"/>
              </a:defRPr>
            </a:lvl1pPr>
            <a:lvl2pPr marR="0" lvl="1"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indent="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dirty="0"/>
              <a:t>Too good and yet too ‘toxic’ to be released in the public domain?</a:t>
            </a:r>
          </a:p>
        </p:txBody>
      </p:sp>
      <p:sp>
        <p:nvSpPr>
          <p:cNvPr id="15" name="Shape 2222">
            <a:extLst>
              <a:ext uri="{FF2B5EF4-FFF2-40B4-BE49-F238E27FC236}">
                <a16:creationId xmlns="" xmlns:a16="http://schemas.microsoft.com/office/drawing/2014/main" id="{A097A14A-F9A1-CC4C-A837-2FDDC5129662}"/>
              </a:ext>
            </a:extLst>
          </p:cNvPr>
          <p:cNvSpPr txBox="1">
            <a:spLocks/>
          </p:cNvSpPr>
          <p:nvPr/>
        </p:nvSpPr>
        <p:spPr>
          <a:xfrm>
            <a:off x="209380" y="1417911"/>
            <a:ext cx="2586183" cy="2074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600"/>
              </a:spcBef>
              <a:spcAft>
                <a:spcPts val="0"/>
              </a:spcAft>
              <a:buClr>
                <a:schemeClr val="lt1"/>
              </a:buClr>
              <a:buSzPts val="1400"/>
              <a:buFont typeface="Arial"/>
              <a:buNone/>
              <a:defRPr sz="800" b="0" i="0" u="none" strike="noStrike" cap="none">
                <a:solidFill>
                  <a:schemeClr val="lt1"/>
                </a:solidFill>
                <a:latin typeface="Arial"/>
                <a:ea typeface="Arial"/>
                <a:cs typeface="Arial"/>
                <a:sym typeface="Arial"/>
              </a:defRPr>
            </a:lvl1pPr>
            <a:lvl2pPr marL="914400" marR="0" lvl="1" indent="-292100" algn="l" rtl="0">
              <a:lnSpc>
                <a:spcPct val="100000"/>
              </a:lnSpc>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lnSpc>
                <a:spcPct val="100000"/>
              </a:lnSpc>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lnSpc>
                <a:spcPct val="10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lnSpc>
                <a:spcPct val="10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0" algn="ctr">
              <a:spcBef>
                <a:spcPts val="0"/>
              </a:spcBef>
            </a:pPr>
            <a:r>
              <a:rPr lang="en-US" sz="1600" i="1" dirty="0">
                <a:solidFill>
                  <a:schemeClr val="tx1"/>
                </a:solidFill>
                <a:latin typeface="Georgia" panose="02040502050405020303" pitchFamily="18" charset="0"/>
              </a:rPr>
              <a:t>Due to concerns about large language models being used to generate deceptive, biased, or abusive language at scale, we are only releasing a </a:t>
            </a:r>
            <a:r>
              <a:rPr lang="en-US" sz="1600" i="1" dirty="0">
                <a:solidFill>
                  <a:schemeClr val="tx1"/>
                </a:solidFill>
                <a:latin typeface="Georgia" panose="02040502050405020303" pitchFamily="18" charset="0"/>
                <a:hlinkClick r:id="rId3">
                  <a:extLst>
                    <a:ext uri="{A12FA001-AC4F-418D-AE19-62706E023703}">
                      <ahyp:hlinkClr xmlns="" xmlns:ahyp="http://schemas.microsoft.com/office/drawing/2018/hyperlinkcolor" val="tx"/>
                    </a:ext>
                  </a:extLst>
                </a:hlinkClick>
              </a:rPr>
              <a:t>much smaller version of GPT-2 along with sampling code</a:t>
            </a:r>
            <a:r>
              <a:rPr lang="en-US" sz="1600" i="1" dirty="0">
                <a:solidFill>
                  <a:schemeClr val="tx1"/>
                </a:solidFill>
                <a:latin typeface="Georgia" panose="02040502050405020303" pitchFamily="18" charset="0"/>
              </a:rPr>
              <a:t>. We are not releasing the dataset, training code, or GPT-2 model weights. </a:t>
            </a:r>
            <a:endParaRPr lang="en-US" sz="1600" i="1" dirty="0">
              <a:solidFill>
                <a:schemeClr val="tx1"/>
              </a:solidFill>
              <a:latin typeface="Georgia" panose="02040502050405020303" pitchFamily="18" charset="0"/>
              <a:ea typeface="Georgia" charset="0"/>
              <a:cs typeface="Georgia" charset="0"/>
            </a:endParaRPr>
          </a:p>
        </p:txBody>
      </p:sp>
      <p:cxnSp>
        <p:nvCxnSpPr>
          <p:cNvPr id="16" name="Shape 856">
            <a:extLst>
              <a:ext uri="{FF2B5EF4-FFF2-40B4-BE49-F238E27FC236}">
                <a16:creationId xmlns="" xmlns:a16="http://schemas.microsoft.com/office/drawing/2014/main" id="{44A2B1DA-1769-5F4B-A70C-6351895BC451}"/>
              </a:ext>
            </a:extLst>
          </p:cNvPr>
          <p:cNvCxnSpPr>
            <a:cxnSpLocks/>
          </p:cNvCxnSpPr>
          <p:nvPr/>
        </p:nvCxnSpPr>
        <p:spPr>
          <a:xfrm>
            <a:off x="1228668" y="1306006"/>
            <a:ext cx="475456" cy="0"/>
          </a:xfrm>
          <a:prstGeom prst="straightConnector1">
            <a:avLst/>
          </a:prstGeom>
          <a:ln>
            <a:headEnd type="none" w="sm" len="sm"/>
            <a:tailEnd type="none" w="sm" len="sm"/>
          </a:ln>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 xmlns:a16="http://schemas.microsoft.com/office/drawing/2014/main" id="{ACD3F21F-164E-114C-AE44-877A2875EC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27194" y="0"/>
            <a:ext cx="4189464" cy="5143500"/>
          </a:xfrm>
          <a:prstGeom prst="rect">
            <a:avLst/>
          </a:prstGeom>
        </p:spPr>
      </p:pic>
    </p:spTree>
    <p:extLst>
      <p:ext uri="{BB962C8B-B14F-4D97-AF65-F5344CB8AC3E}">
        <p14:creationId xmlns:p14="http://schemas.microsoft.com/office/powerpoint/2010/main" val="26762662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767"/>
        <p:cNvGrpSpPr/>
        <p:nvPr/>
      </p:nvGrpSpPr>
      <p:grpSpPr>
        <a:xfrm>
          <a:off x="0" y="0"/>
          <a:ext cx="0" cy="0"/>
          <a:chOff x="0" y="0"/>
          <a:chExt cx="0" cy="0"/>
        </a:xfrm>
      </p:grpSpPr>
      <p:pic>
        <p:nvPicPr>
          <p:cNvPr id="5768" name="Google Shape;5768;p294"/>
          <p:cNvPicPr preferRelativeResize="0"/>
          <p:nvPr/>
        </p:nvPicPr>
        <p:blipFill/>
        <p:spPr>
          <a:xfrm>
            <a:off x="1588" y="1588"/>
            <a:ext cx="1587" cy="1587"/>
          </a:xfrm>
          <a:prstGeom prst="rect">
            <a:avLst/>
          </a:prstGeom>
          <a:solidFill>
            <a:srgbClr val="FFFFFF"/>
          </a:solidFill>
          <a:ln>
            <a:noFill/>
          </a:ln>
        </p:spPr>
      </p:pic>
      <p:sp>
        <p:nvSpPr>
          <p:cNvPr id="5769" name="Google Shape;5769;p294"/>
          <p:cNvSpPr/>
          <p:nvPr/>
        </p:nvSpPr>
        <p:spPr>
          <a:xfrm>
            <a:off x="1191" y="1191"/>
            <a:ext cx="1200" cy="1200"/>
          </a:xfrm>
          <a:prstGeom prst="rect">
            <a:avLst/>
          </a:prstGeom>
          <a:solidFill>
            <a:srgbClr val="FFFFFF"/>
          </a:solidFill>
          <a:ln>
            <a:noFill/>
          </a:ln>
        </p:spPr>
      </p:sp>
      <p:sp>
        <p:nvSpPr>
          <p:cNvPr id="5770" name="Google Shape;5770;p294"/>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1" name="Google Shape;5771;p294"/>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AI Risk #1 </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(BIAS &amp; FAIRNESS)</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400"/>
              </a:spcBef>
              <a:spcAft>
                <a:spcPts val="400"/>
              </a:spcAft>
              <a:buClr>
                <a:srgbClr val="000000"/>
              </a:buClr>
              <a:buSzPts val="1800"/>
              <a:buFont typeface="Arial"/>
              <a:buNone/>
            </a:pPr>
            <a:r>
              <a:rPr lang="en-US" sz="1800" b="0" i="0" u="none" strike="noStrike" cap="none">
                <a:solidFill>
                  <a:schemeClr val="dk1"/>
                </a:solidFill>
                <a:latin typeface="Arial"/>
                <a:ea typeface="Arial"/>
                <a:cs typeface="Arial"/>
                <a:sym typeface="Arial"/>
              </a:rPr>
              <a:t>AI algorithms that ingest data on human actions and preferences as input are prone to also learn our innate biases and prejudices</a:t>
            </a:r>
            <a:endParaRPr sz="1000" b="0" i="0" u="none" strike="noStrike" cap="none">
              <a:solidFill>
                <a:schemeClr val="dk1"/>
              </a:solidFill>
              <a:latin typeface="Arial"/>
              <a:ea typeface="Arial"/>
              <a:cs typeface="Arial"/>
              <a:sym typeface="Arial"/>
            </a:endParaRPr>
          </a:p>
        </p:txBody>
      </p:sp>
      <p:pic>
        <p:nvPicPr>
          <p:cNvPr id="5772" name="Google Shape;5772;p29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036307" y="464144"/>
            <a:ext cx="2168365" cy="2301427"/>
          </a:xfrm>
          <a:prstGeom prst="rect">
            <a:avLst/>
          </a:prstGeom>
          <a:noFill/>
          <a:ln>
            <a:noFill/>
          </a:ln>
        </p:spPr>
      </p:pic>
      <p:graphicFrame>
        <p:nvGraphicFramePr>
          <p:cNvPr id="5773" name="Google Shape;5773;p294"/>
          <p:cNvGraphicFramePr/>
          <p:nvPr/>
        </p:nvGraphicFramePr>
        <p:xfrm>
          <a:off x="3636712" y="3156763"/>
          <a:ext cx="2329650" cy="1693050"/>
        </p:xfrm>
        <a:graphic>
          <a:graphicData uri="http://schemas.openxmlformats.org/drawingml/2006/table">
            <a:tbl>
              <a:tblPr>
                <a:noFill/>
              </a:tblPr>
              <a:tblGrid>
                <a:gridCol w="776550">
                  <a:extLst>
                    <a:ext uri="{9D8B030D-6E8A-4147-A177-3AD203B41FA5}">
                      <a16:colId xmlns="" xmlns:a16="http://schemas.microsoft.com/office/drawing/2014/main" val="20000"/>
                    </a:ext>
                  </a:extLst>
                </a:gridCol>
                <a:gridCol w="776550">
                  <a:extLst>
                    <a:ext uri="{9D8B030D-6E8A-4147-A177-3AD203B41FA5}">
                      <a16:colId xmlns="" xmlns:a16="http://schemas.microsoft.com/office/drawing/2014/main" val="20001"/>
                    </a:ext>
                  </a:extLst>
                </a:gridCol>
                <a:gridCol w="776550">
                  <a:extLst>
                    <a:ext uri="{9D8B030D-6E8A-4147-A177-3AD203B41FA5}">
                      <a16:colId xmlns="" xmlns:a16="http://schemas.microsoft.com/office/drawing/2014/main" val="20002"/>
                    </a:ext>
                  </a:extLst>
                </a:gridCol>
              </a:tblGrid>
              <a:tr h="564350">
                <a:tc>
                  <a:txBody>
                    <a:bodyPr/>
                    <a:lstStyle/>
                    <a:p>
                      <a:pPr marL="0" marR="0" lvl="0" indent="0" algn="ctr" rtl="0">
                        <a:lnSpc>
                          <a:spcPct val="100000"/>
                        </a:lnSpc>
                        <a:spcBef>
                          <a:spcPts val="0"/>
                        </a:spcBef>
                        <a:spcAft>
                          <a:spcPts val="0"/>
                        </a:spcAft>
                        <a:buClr>
                          <a:srgbClr val="000000"/>
                        </a:buClr>
                        <a:buSzPts val="800"/>
                        <a:buFont typeface="Arial"/>
                        <a:buNone/>
                      </a:pPr>
                      <a:endParaRPr sz="800" u="none" strike="noStrike" cap="none">
                        <a:latin typeface="Arial"/>
                        <a:ea typeface="Arial"/>
                        <a:cs typeface="Arial"/>
                        <a:sym typeface="Arial"/>
                      </a:endParaRPr>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Labeled </a:t>
                      </a:r>
                      <a:endParaRPr sz="1100" u="none" strike="noStrike" cap="none"/>
                    </a:p>
                    <a:p>
                      <a:pPr marL="0" marR="0" lvl="0" indent="0" algn="ctr"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Low Risk</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Labeled </a:t>
                      </a:r>
                      <a:endParaRPr sz="1100" u="none" strike="noStrike" cap="none"/>
                    </a:p>
                    <a:p>
                      <a:pPr marL="0" marR="0" lvl="0" indent="0" algn="ctr"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High Risk</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extLst>
                  <a:ext uri="{0D108BD9-81ED-4DB2-BD59-A6C34878D82A}">
                    <a16:rowId xmlns="" xmlns:a16="http://schemas.microsoft.com/office/drawing/2014/main" val="10000"/>
                  </a:ext>
                </a:extLst>
              </a:tr>
              <a:tr h="564350">
                <a:tc>
                  <a:txBody>
                    <a:bodyPr/>
                    <a:lstStyle/>
                    <a:p>
                      <a:pPr marL="0" marR="0" lvl="0" indent="0" algn="ctr"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Did Not </a:t>
                      </a:r>
                      <a:endParaRPr sz="1100" u="none" strike="noStrike" cap="none"/>
                    </a:p>
                    <a:p>
                      <a:pPr marL="0" marR="0" lvl="0" indent="0" algn="ctr"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Reoffend</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True Negative</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b="1" u="none" strike="noStrike" cap="none">
                          <a:solidFill>
                            <a:schemeClr val="lt1"/>
                          </a:solidFill>
                          <a:latin typeface="Arial"/>
                          <a:ea typeface="Arial"/>
                          <a:cs typeface="Arial"/>
                          <a:sym typeface="Arial"/>
                        </a:rPr>
                        <a:t>False Positive</a:t>
                      </a:r>
                      <a:endParaRPr sz="1100" b="1" u="none" strike="noStrike" cap="none">
                        <a:solidFill>
                          <a:schemeClr val="lt1"/>
                        </a:solidFill>
                      </a:endParaRPr>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ED8075"/>
                    </a:solidFill>
                  </a:tcPr>
                </a:tc>
                <a:extLst>
                  <a:ext uri="{0D108BD9-81ED-4DB2-BD59-A6C34878D82A}">
                    <a16:rowId xmlns="" xmlns:a16="http://schemas.microsoft.com/office/drawing/2014/main" val="10001"/>
                  </a:ext>
                </a:extLst>
              </a:tr>
              <a:tr h="564350">
                <a:tc>
                  <a:txBody>
                    <a:bodyPr/>
                    <a:lstStyle/>
                    <a:p>
                      <a:pPr marL="0" marR="0" lvl="0" indent="0" algn="ctr"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Reoffended</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b="1" u="none" strike="noStrike" cap="none">
                          <a:solidFill>
                            <a:schemeClr val="lt1"/>
                          </a:solidFill>
                          <a:latin typeface="Arial"/>
                          <a:ea typeface="Arial"/>
                          <a:cs typeface="Arial"/>
                          <a:sym typeface="Arial"/>
                        </a:rPr>
                        <a:t>False Negative</a:t>
                      </a:r>
                      <a:endParaRPr sz="1100" b="1" u="none" strike="noStrike" cap="none">
                        <a:solidFill>
                          <a:schemeClr val="lt1"/>
                        </a:solidFill>
                      </a:endParaRPr>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ED8075"/>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True Positive</a:t>
                      </a:r>
                      <a:endParaRPr sz="1100" u="none" strike="noStrike" cap="none"/>
                    </a:p>
                  </a:txBody>
                  <a:tcPr marL="27000" marR="27000" marT="54000" marB="54000" anchor="ctr">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solidFill>
                      <a:srgbClr val="D8D8D8"/>
                    </a:solidFill>
                  </a:tcPr>
                </a:tc>
                <a:extLst>
                  <a:ext uri="{0D108BD9-81ED-4DB2-BD59-A6C34878D82A}">
                    <a16:rowId xmlns="" xmlns:a16="http://schemas.microsoft.com/office/drawing/2014/main" val="10002"/>
                  </a:ext>
                </a:extLst>
              </a:tr>
            </a:tbl>
          </a:graphicData>
        </a:graphic>
      </p:graphicFrame>
      <p:graphicFrame>
        <p:nvGraphicFramePr>
          <p:cNvPr id="5774" name="Google Shape;5774;p294"/>
          <p:cNvGraphicFramePr/>
          <p:nvPr/>
        </p:nvGraphicFramePr>
        <p:xfrm>
          <a:off x="6216894" y="3151936"/>
          <a:ext cx="2617550" cy="1692250"/>
        </p:xfrm>
        <a:graphic>
          <a:graphicData uri="http://schemas.openxmlformats.org/drawingml/2006/table">
            <a:tbl>
              <a:tblPr>
                <a:noFill/>
              </a:tblPr>
              <a:tblGrid>
                <a:gridCol w="767450">
                  <a:extLst>
                    <a:ext uri="{9D8B030D-6E8A-4147-A177-3AD203B41FA5}">
                      <a16:colId xmlns="" xmlns:a16="http://schemas.microsoft.com/office/drawing/2014/main" val="20000"/>
                    </a:ext>
                  </a:extLst>
                </a:gridCol>
                <a:gridCol w="1850100">
                  <a:extLst>
                    <a:ext uri="{9D8B030D-6E8A-4147-A177-3AD203B41FA5}">
                      <a16:colId xmlns="" xmlns:a16="http://schemas.microsoft.com/office/drawing/2014/main" val="20001"/>
                    </a:ext>
                  </a:extLst>
                </a:gridCol>
              </a:tblGrid>
              <a:tr h="241600">
                <a:tc>
                  <a:txBody>
                    <a:bodyPr/>
                    <a:lstStyle/>
                    <a:p>
                      <a:pPr marL="0" marR="0" lvl="0" indent="0" algn="l"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Stakeholder</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US" sz="800" b="1" u="none" strike="noStrike" cap="none">
                          <a:latin typeface="Arial"/>
                          <a:ea typeface="Arial"/>
                          <a:cs typeface="Arial"/>
                          <a:sym typeface="Arial"/>
                        </a:rPr>
                        <a:t>Cares about...</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extLst>
                  <a:ext uri="{0D108BD9-81ED-4DB2-BD59-A6C34878D82A}">
                    <a16:rowId xmlns="" xmlns:a16="http://schemas.microsoft.com/office/drawing/2014/main" val="10000"/>
                  </a:ext>
                </a:extLst>
              </a:tr>
              <a:tr h="484950">
                <a:tc>
                  <a:txBody>
                    <a:bodyPr/>
                    <a:lstStyle/>
                    <a:p>
                      <a:pPr marL="0" marR="0" lvl="0" indent="0" algn="l"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Decision Maker</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US" sz="800" u="sng" strike="noStrike" cap="none">
                          <a:latin typeface="Arial"/>
                          <a:ea typeface="Arial"/>
                          <a:cs typeface="Arial"/>
                          <a:sym typeface="Arial"/>
                        </a:rPr>
                        <a:t>Predictive Value: </a:t>
                      </a:r>
                      <a:r>
                        <a:rPr lang="en-US" sz="800" u="none" strike="noStrike" cap="none">
                          <a:latin typeface="Arial"/>
                          <a:ea typeface="Arial"/>
                          <a:cs typeface="Arial"/>
                          <a:sym typeface="Arial"/>
                        </a:rPr>
                        <a:t>How to maximize the number of true predictions out of all data points</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extLst>
                  <a:ext uri="{0D108BD9-81ED-4DB2-BD59-A6C34878D82A}">
                    <a16:rowId xmlns="" xmlns:a16="http://schemas.microsoft.com/office/drawing/2014/main" val="10001"/>
                  </a:ext>
                </a:extLst>
              </a:tr>
              <a:tr h="484950">
                <a:tc>
                  <a:txBody>
                    <a:bodyPr/>
                    <a:lstStyle/>
                    <a:p>
                      <a:pPr marL="0" marR="0" lvl="0" indent="0" algn="l"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Defendant</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F</a:t>
                      </a:r>
                      <a:r>
                        <a:rPr lang="en-US" sz="800" u="sng" strike="noStrike" cap="none">
                          <a:latin typeface="Arial"/>
                          <a:ea typeface="Arial"/>
                          <a:cs typeface="Arial"/>
                          <a:sym typeface="Arial"/>
                        </a:rPr>
                        <a:t>alse Positive Rate:</a:t>
                      </a:r>
                      <a:r>
                        <a:rPr lang="en-US" sz="800" u="none" strike="noStrike" cap="none">
                          <a:latin typeface="Arial"/>
                          <a:ea typeface="Arial"/>
                          <a:cs typeface="Arial"/>
                          <a:sym typeface="Arial"/>
                        </a:rPr>
                        <a:t> What is the probability I’ll be incorrectly classified as high risk?</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extLst>
                  <a:ext uri="{0D108BD9-81ED-4DB2-BD59-A6C34878D82A}">
                    <a16:rowId xmlns="" xmlns:a16="http://schemas.microsoft.com/office/drawing/2014/main" val="10002"/>
                  </a:ext>
                </a:extLst>
              </a:tr>
              <a:tr h="480750">
                <a:tc>
                  <a:txBody>
                    <a:bodyPr/>
                    <a:lstStyle/>
                    <a:p>
                      <a:pPr marL="0" marR="0" lvl="0" indent="0" algn="l" rtl="0">
                        <a:lnSpc>
                          <a:spcPct val="100000"/>
                        </a:lnSpc>
                        <a:spcBef>
                          <a:spcPts val="0"/>
                        </a:spcBef>
                        <a:spcAft>
                          <a:spcPts val="0"/>
                        </a:spcAft>
                        <a:buClr>
                          <a:srgbClr val="000000"/>
                        </a:buClr>
                        <a:buSzPts val="800"/>
                        <a:buFont typeface="Arial"/>
                        <a:buNone/>
                      </a:pPr>
                      <a:r>
                        <a:rPr lang="en-US" sz="800" u="none" strike="noStrike" cap="none">
                          <a:latin typeface="Arial"/>
                          <a:ea typeface="Arial"/>
                          <a:cs typeface="Arial"/>
                          <a:sym typeface="Arial"/>
                        </a:rPr>
                        <a:t>Society</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en-US" sz="800" u="sng" strike="noStrike" cap="none">
                          <a:latin typeface="Arial"/>
                          <a:ea typeface="Arial"/>
                          <a:cs typeface="Arial"/>
                          <a:sym typeface="Arial"/>
                        </a:rPr>
                        <a:t>Demography:</a:t>
                      </a:r>
                      <a:r>
                        <a:rPr lang="en-US" sz="800" u="none" strike="noStrike" cap="none">
                          <a:latin typeface="Arial"/>
                          <a:ea typeface="Arial"/>
                          <a:cs typeface="Arial"/>
                          <a:sym typeface="Arial"/>
                        </a:rPr>
                        <a:t> Is the distribution of errors equivalent among different groups?</a:t>
                      </a:r>
                      <a:endParaRPr sz="1100" u="none" strike="noStrike" cap="none"/>
                    </a:p>
                  </a:txBody>
                  <a:tcPr marL="53975" marR="53975" marT="54000" marB="54000">
                    <a:lnL w="9525" cap="flat" cmpd="sng">
                      <a:solidFill>
                        <a:srgbClr val="D8D8D8"/>
                      </a:solidFill>
                      <a:prstDash val="solid"/>
                      <a:round/>
                      <a:headEnd type="none" w="sm" len="sm"/>
                      <a:tailEnd type="none" w="sm" len="sm"/>
                    </a:lnL>
                    <a:lnR w="9525" cap="flat" cmpd="sng">
                      <a:solidFill>
                        <a:srgbClr val="D8D8D8"/>
                      </a:solidFill>
                      <a:prstDash val="solid"/>
                      <a:round/>
                      <a:headEnd type="none" w="sm" len="sm"/>
                      <a:tailEnd type="none" w="sm" len="sm"/>
                    </a:lnR>
                    <a:lnT w="9525" cap="flat" cmpd="sng">
                      <a:solidFill>
                        <a:srgbClr val="D8D8D8"/>
                      </a:solidFill>
                      <a:prstDash val="solid"/>
                      <a:round/>
                      <a:headEnd type="none" w="sm" len="sm"/>
                      <a:tailEnd type="none" w="sm" len="sm"/>
                    </a:lnT>
                    <a:lnB w="9525" cap="flat" cmpd="sng">
                      <a:solidFill>
                        <a:srgbClr val="D8D8D8"/>
                      </a:solidFill>
                      <a:prstDash val="solid"/>
                      <a:round/>
                      <a:headEnd type="none" w="sm" len="sm"/>
                      <a:tailEnd type="none" w="sm" len="sm"/>
                    </a:lnB>
                  </a:tcPr>
                </a:tc>
                <a:extLst>
                  <a:ext uri="{0D108BD9-81ED-4DB2-BD59-A6C34878D82A}">
                    <a16:rowId xmlns="" xmlns:a16="http://schemas.microsoft.com/office/drawing/2014/main" val="10003"/>
                  </a:ext>
                </a:extLst>
              </a:tr>
            </a:tbl>
          </a:graphicData>
        </a:graphic>
      </p:graphicFrame>
      <p:sp>
        <p:nvSpPr>
          <p:cNvPr id="5775" name="Google Shape;5775;p294"/>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776" name="Google Shape;5776;p294"/>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25</a:t>
            </a:fld>
            <a:endParaRPr sz="600" b="0" i="0" u="none" strike="noStrike" cap="none">
              <a:solidFill>
                <a:schemeClr val="lt2"/>
              </a:solidFill>
              <a:latin typeface="Arial"/>
              <a:ea typeface="Arial"/>
              <a:cs typeface="Arial"/>
              <a:sym typeface="Arial"/>
            </a:endParaRPr>
          </a:p>
        </p:txBody>
      </p:sp>
    </p:spTree>
    <p:extLst>
      <p:ext uri="{BB962C8B-B14F-4D97-AF65-F5344CB8AC3E}">
        <p14:creationId xmlns:p14="http://schemas.microsoft.com/office/powerpoint/2010/main" val="3517964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781"/>
        <p:cNvGrpSpPr/>
        <p:nvPr/>
      </p:nvGrpSpPr>
      <p:grpSpPr>
        <a:xfrm>
          <a:off x="0" y="0"/>
          <a:ext cx="0" cy="0"/>
          <a:chOff x="0" y="0"/>
          <a:chExt cx="0" cy="0"/>
        </a:xfrm>
      </p:grpSpPr>
      <p:sp>
        <p:nvSpPr>
          <p:cNvPr id="5782" name="Google Shape;5782;p295"/>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83" name="Google Shape;5783;p29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580938" y="722675"/>
            <a:ext cx="1534770" cy="1522535"/>
          </a:xfrm>
          <a:prstGeom prst="rect">
            <a:avLst/>
          </a:prstGeom>
          <a:noFill/>
          <a:ln>
            <a:noFill/>
          </a:ln>
        </p:spPr>
      </p:pic>
      <p:pic>
        <p:nvPicPr>
          <p:cNvPr id="5784" name="Google Shape;5784;p295"/>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494705" y="704742"/>
            <a:ext cx="1179486" cy="1589710"/>
          </a:xfrm>
          <a:prstGeom prst="rect">
            <a:avLst/>
          </a:prstGeom>
          <a:noFill/>
          <a:ln>
            <a:noFill/>
          </a:ln>
        </p:spPr>
      </p:pic>
      <p:pic>
        <p:nvPicPr>
          <p:cNvPr id="5785" name="Google Shape;5785;p295"/>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872074" y="2645646"/>
            <a:ext cx="4736113" cy="2256232"/>
          </a:xfrm>
          <a:prstGeom prst="rect">
            <a:avLst/>
          </a:prstGeom>
          <a:noFill/>
          <a:ln>
            <a:noFill/>
          </a:ln>
        </p:spPr>
      </p:pic>
      <p:sp>
        <p:nvSpPr>
          <p:cNvPr id="5786" name="Google Shape;5786;p295"/>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787" name="Google Shape;5787;p295"/>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26</a:t>
            </a:fld>
            <a:endParaRPr sz="600" b="0" i="0" u="none" strike="noStrike" cap="none">
              <a:solidFill>
                <a:schemeClr val="lt2"/>
              </a:solidFill>
              <a:latin typeface="Arial"/>
              <a:ea typeface="Arial"/>
              <a:cs typeface="Arial"/>
              <a:sym typeface="Arial"/>
            </a:endParaRPr>
          </a:p>
        </p:txBody>
      </p:sp>
      <p:sp>
        <p:nvSpPr>
          <p:cNvPr id="5788" name="Google Shape;5788;p295"/>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AI Risk #2</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None/>
            </a:pPr>
            <a:r>
              <a:rPr lang="en-US" sz="1800" b="1" i="0" u="none" strike="noStrike" cap="none">
                <a:solidFill>
                  <a:schemeClr val="dk1"/>
                </a:solidFill>
                <a:latin typeface="Arial"/>
                <a:ea typeface="Arial"/>
                <a:cs typeface="Arial"/>
                <a:sym typeface="Arial"/>
              </a:rPr>
              <a:t>(Security)</a:t>
            </a:r>
            <a:endParaRPr/>
          </a:p>
          <a:p>
            <a:pPr marL="0" marR="0" lvl="0" indent="0" algn="l" rtl="0">
              <a:lnSpc>
                <a:spcPct val="100000"/>
              </a:lnSpc>
              <a:spcBef>
                <a:spcPts val="400"/>
              </a:spcBef>
              <a:spcAft>
                <a:spcPts val="400"/>
              </a:spcAft>
              <a:buNone/>
            </a:pPr>
            <a:r>
              <a:rPr lang="en-US" sz="1800" b="0" i="0" u="none" strike="noStrike" cap="none">
                <a:solidFill>
                  <a:schemeClr val="dk1"/>
                </a:solidFill>
                <a:latin typeface="Arial"/>
                <a:ea typeface="Arial"/>
                <a:cs typeface="Arial"/>
                <a:sym typeface="Arial"/>
              </a:rPr>
              <a:t>AI algorithms are prone to adversarial attacks that undermine the security of safety-critical systems</a:t>
            </a:r>
            <a:endParaRPr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803769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78"/>
        <p:cNvGrpSpPr/>
        <p:nvPr/>
      </p:nvGrpSpPr>
      <p:grpSpPr>
        <a:xfrm>
          <a:off x="0" y="0"/>
          <a:ext cx="0" cy="0"/>
          <a:chOff x="0" y="0"/>
          <a:chExt cx="0" cy="0"/>
        </a:xfrm>
      </p:grpSpPr>
      <p:cxnSp>
        <p:nvCxnSpPr>
          <p:cNvPr id="4" name="Straight Connector 3">
            <a:extLst>
              <a:ext uri="{FF2B5EF4-FFF2-40B4-BE49-F238E27FC236}">
                <a16:creationId xmlns="" xmlns:a16="http://schemas.microsoft.com/office/drawing/2014/main" id="{0F059D6D-981F-4749-B395-E1C7F7225C6C}"/>
              </a:ext>
            </a:extLst>
          </p:cNvPr>
          <p:cNvCxnSpPr>
            <a:cxnSpLocks/>
          </p:cNvCxnSpPr>
          <p:nvPr/>
        </p:nvCxnSpPr>
        <p:spPr>
          <a:xfrm flipH="1">
            <a:off x="3452774" y="1082650"/>
            <a:ext cx="2201877" cy="374538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079" name="Google Shape;4079;p315"/>
          <p:cNvSpPr txBox="1">
            <a:spLocks noGrp="1"/>
          </p:cNvSpPr>
          <p:nvPr>
            <p:ph type="sldNum" idx="12"/>
          </p:nvPr>
        </p:nvSpPr>
        <p:spPr>
          <a:xfrm>
            <a:off x="7137642" y="4811634"/>
            <a:ext cx="1743328" cy="75557"/>
          </a:xfrm>
          <a:prstGeom prst="rect">
            <a:avLst/>
          </a:prstGeom>
        </p:spPr>
        <p:txBody>
          <a:bodyPr spcFirstLastPara="1" wrap="square" lIns="0" tIns="0" rIns="0" bIns="0" anchor="ctr" anchorCtr="0">
            <a:noAutofit/>
          </a:bodyPr>
          <a:lstStyle/>
          <a:p>
            <a:pPr defTabSz="560377"/>
            <a:fld id="{00000000-1234-1234-1234-123412341234}" type="slidenum">
              <a:rPr lang="en-GB" kern="0">
                <a:solidFill>
                  <a:srgbClr val="000000"/>
                </a:solidFill>
              </a:rPr>
              <a:pPr defTabSz="560377"/>
              <a:t>27</a:t>
            </a:fld>
            <a:endParaRPr kern="0" dirty="0">
              <a:solidFill>
                <a:srgbClr val="000000"/>
              </a:solidFill>
            </a:endParaRPr>
          </a:p>
        </p:txBody>
      </p:sp>
      <p:sp>
        <p:nvSpPr>
          <p:cNvPr id="4080" name="Google Shape;4080;p315"/>
          <p:cNvSpPr txBox="1">
            <a:spLocks noGrp="1"/>
          </p:cNvSpPr>
          <p:nvPr>
            <p:ph type="title"/>
          </p:nvPr>
        </p:nvSpPr>
        <p:spPr>
          <a:xfrm>
            <a:off x="297457" y="605929"/>
            <a:ext cx="8780443" cy="213562"/>
          </a:xfrm>
          <a:prstGeom prst="rect">
            <a:avLst/>
          </a:prstGeom>
          <a:noFill/>
          <a:ln>
            <a:noFill/>
          </a:ln>
        </p:spPr>
        <p:txBody>
          <a:bodyPr spcFirstLastPara="1" wrap="square" lIns="0" tIns="0" rIns="0" bIns="0" anchor="b" anchorCtr="0">
            <a:noAutofit/>
          </a:bodyPr>
          <a:lstStyle/>
          <a:p>
            <a:pPr>
              <a:buSzPts val="1100"/>
            </a:pPr>
            <a:r>
              <a:rPr lang="en-US" dirty="0"/>
              <a:t>AI risks that need to be assessed, mitigated and managed can be categorized into six categories that impact consumers, businesses, societies and nations</a:t>
            </a:r>
            <a:endParaRPr dirty="0"/>
          </a:p>
        </p:txBody>
      </p:sp>
      <p:grpSp>
        <p:nvGrpSpPr>
          <p:cNvPr id="2" name="Group 1">
            <a:extLst>
              <a:ext uri="{FF2B5EF4-FFF2-40B4-BE49-F238E27FC236}">
                <a16:creationId xmlns="" xmlns:a16="http://schemas.microsoft.com/office/drawing/2014/main" id="{1E05F5E8-FD09-1C45-832D-565EA132F809}"/>
              </a:ext>
            </a:extLst>
          </p:cNvPr>
          <p:cNvGrpSpPr>
            <a:grpSpLocks noChangeAspect="1"/>
          </p:cNvGrpSpPr>
          <p:nvPr/>
        </p:nvGrpSpPr>
        <p:grpSpPr>
          <a:xfrm>
            <a:off x="1262959" y="1189820"/>
            <a:ext cx="7197993" cy="3459299"/>
            <a:chOff x="1747701" y="1344201"/>
            <a:chExt cx="6114140" cy="2938407"/>
          </a:xfrm>
        </p:grpSpPr>
        <p:sp>
          <p:nvSpPr>
            <p:cNvPr id="4082" name="Google Shape;4082;p315"/>
            <p:cNvSpPr/>
            <p:nvPr/>
          </p:nvSpPr>
          <p:spPr>
            <a:xfrm rot="10800000">
              <a:off x="4890289" y="1344201"/>
              <a:ext cx="2962195" cy="491254"/>
            </a:xfrm>
            <a:custGeom>
              <a:avLst/>
              <a:gdLst/>
              <a:ahLst/>
              <a:cxnLst/>
              <a:rect l="l" t="t" r="r" b="b"/>
              <a:pathLst>
                <a:path w="10000" h="10000" extrusionOk="0">
                  <a:moveTo>
                    <a:pt x="0" y="0"/>
                  </a:moveTo>
                  <a:lnTo>
                    <a:pt x="0" y="10000"/>
                  </a:lnTo>
                  <a:lnTo>
                    <a:pt x="10000" y="10000"/>
                  </a:lnTo>
                  <a:lnTo>
                    <a:pt x="9001" y="27"/>
                  </a:lnTo>
                  <a:lnTo>
                    <a:pt x="0" y="0"/>
                  </a:lnTo>
                  <a:lnTo>
                    <a:pt x="0" y="0"/>
                  </a:lnTo>
                  <a:close/>
                </a:path>
              </a:pathLst>
            </a:custGeom>
            <a:noFill/>
            <a:ln w="9525" cap="flat" cmpd="sng">
              <a:solidFill>
                <a:schemeClr val="dk1"/>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083" name="Google Shape;4083;p315"/>
            <p:cNvSpPr/>
            <p:nvPr/>
          </p:nvSpPr>
          <p:spPr>
            <a:xfrm rot="10800000">
              <a:off x="5705716" y="2824144"/>
              <a:ext cx="2146768" cy="893449"/>
            </a:xfrm>
            <a:custGeom>
              <a:avLst/>
              <a:gdLst/>
              <a:ahLst/>
              <a:cxnLst/>
              <a:rect l="l" t="t" r="r" b="b"/>
              <a:pathLst>
                <a:path w="10000" h="10000" extrusionOk="0">
                  <a:moveTo>
                    <a:pt x="0" y="0"/>
                  </a:moveTo>
                  <a:lnTo>
                    <a:pt x="0" y="10000"/>
                  </a:lnTo>
                  <a:lnTo>
                    <a:pt x="10000" y="10000"/>
                  </a:lnTo>
                  <a:lnTo>
                    <a:pt x="10000" y="10000"/>
                  </a:lnTo>
                  <a:lnTo>
                    <a:pt x="8416" y="4920"/>
                  </a:lnTo>
                  <a:lnTo>
                    <a:pt x="10000" y="0"/>
                  </a:lnTo>
                  <a:lnTo>
                    <a:pt x="0" y="0"/>
                  </a:lnTo>
                  <a:lnTo>
                    <a:pt x="0" y="0"/>
                  </a:lnTo>
                  <a:close/>
                </a:path>
              </a:pathLst>
            </a:custGeom>
            <a:noFill/>
            <a:ln w="9525" cap="flat" cmpd="sng">
              <a:solidFill>
                <a:schemeClr val="accent3"/>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084" name="Google Shape;4084;p315"/>
            <p:cNvSpPr/>
            <p:nvPr/>
          </p:nvSpPr>
          <p:spPr>
            <a:xfrm rot="10800000">
              <a:off x="5705716" y="1881157"/>
              <a:ext cx="2146768" cy="893449"/>
            </a:xfrm>
            <a:custGeom>
              <a:avLst/>
              <a:gdLst/>
              <a:ahLst/>
              <a:cxnLst/>
              <a:rect l="l" t="t" r="r" b="b"/>
              <a:pathLst>
                <a:path w="10000" h="10000" extrusionOk="0">
                  <a:moveTo>
                    <a:pt x="0" y="0"/>
                  </a:moveTo>
                  <a:lnTo>
                    <a:pt x="0" y="10000"/>
                  </a:lnTo>
                  <a:lnTo>
                    <a:pt x="10000" y="10000"/>
                  </a:lnTo>
                  <a:lnTo>
                    <a:pt x="10000" y="10000"/>
                  </a:lnTo>
                  <a:lnTo>
                    <a:pt x="8416" y="4920"/>
                  </a:lnTo>
                  <a:lnTo>
                    <a:pt x="10000" y="0"/>
                  </a:lnTo>
                  <a:lnTo>
                    <a:pt x="0" y="0"/>
                  </a:lnTo>
                  <a:lnTo>
                    <a:pt x="0" y="0"/>
                  </a:lnTo>
                  <a:close/>
                </a:path>
              </a:pathLst>
            </a:custGeom>
            <a:noFill/>
            <a:ln w="9525" cap="flat" cmpd="sng">
              <a:solidFill>
                <a:schemeClr val="dk2"/>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085" name="Google Shape;4085;p315"/>
            <p:cNvSpPr/>
            <p:nvPr/>
          </p:nvSpPr>
          <p:spPr>
            <a:xfrm>
              <a:off x="4043374" y="1407172"/>
              <a:ext cx="1047871" cy="893448"/>
            </a:xfrm>
            <a:custGeom>
              <a:avLst/>
              <a:gdLst/>
              <a:ahLst/>
              <a:cxnLst/>
              <a:rect l="l" t="t" r="r" b="b"/>
              <a:pathLst>
                <a:path w="726" h="626" extrusionOk="0">
                  <a:moveTo>
                    <a:pt x="545" y="0"/>
                  </a:moveTo>
                  <a:lnTo>
                    <a:pt x="181" y="0"/>
                  </a:lnTo>
                  <a:lnTo>
                    <a:pt x="0" y="313"/>
                  </a:lnTo>
                  <a:lnTo>
                    <a:pt x="181" y="626"/>
                  </a:lnTo>
                  <a:lnTo>
                    <a:pt x="545" y="626"/>
                  </a:lnTo>
                  <a:lnTo>
                    <a:pt x="726" y="313"/>
                  </a:lnTo>
                  <a:lnTo>
                    <a:pt x="545" y="0"/>
                  </a:lnTo>
                  <a:lnTo>
                    <a:pt x="545" y="0"/>
                  </a:lnTo>
                  <a:close/>
                </a:path>
              </a:pathLst>
            </a:custGeom>
            <a:solidFill>
              <a:schemeClr val="dk1"/>
            </a:solidFill>
            <a:ln>
              <a:noFill/>
            </a:ln>
          </p:spPr>
          <p:txBody>
            <a:bodyPr spcFirstLastPara="1" wrap="square" lIns="56024" tIns="28005" rIns="56024" bIns="28005" anchor="t" anchorCtr="0">
              <a:noAutofit/>
            </a:bodyPr>
            <a:lstStyle/>
            <a:p>
              <a:pPr defTabSz="560377"/>
              <a:endParaRPr sz="1225"/>
            </a:p>
          </p:txBody>
        </p:sp>
        <p:sp>
          <p:nvSpPr>
            <p:cNvPr id="4086" name="Google Shape;4086;p315"/>
            <p:cNvSpPr/>
            <p:nvPr/>
          </p:nvSpPr>
          <p:spPr>
            <a:xfrm>
              <a:off x="4869751" y="1884722"/>
              <a:ext cx="1046821" cy="893886"/>
            </a:xfrm>
            <a:custGeom>
              <a:avLst/>
              <a:gdLst/>
              <a:ahLst/>
              <a:cxnLst/>
              <a:rect l="l" t="t" r="r" b="b"/>
              <a:pathLst>
                <a:path w="727" h="628" extrusionOk="0">
                  <a:moveTo>
                    <a:pt x="545" y="0"/>
                  </a:moveTo>
                  <a:lnTo>
                    <a:pt x="182" y="0"/>
                  </a:lnTo>
                  <a:lnTo>
                    <a:pt x="0" y="313"/>
                  </a:lnTo>
                  <a:lnTo>
                    <a:pt x="182" y="628"/>
                  </a:lnTo>
                  <a:lnTo>
                    <a:pt x="545" y="628"/>
                  </a:lnTo>
                  <a:lnTo>
                    <a:pt x="727" y="313"/>
                  </a:lnTo>
                  <a:lnTo>
                    <a:pt x="545" y="0"/>
                  </a:lnTo>
                  <a:lnTo>
                    <a:pt x="545" y="0"/>
                  </a:lnTo>
                  <a:close/>
                </a:path>
              </a:pathLst>
            </a:custGeom>
            <a:solidFill>
              <a:schemeClr val="dk2"/>
            </a:solidFill>
            <a:ln>
              <a:noFill/>
            </a:ln>
          </p:spPr>
          <p:txBody>
            <a:bodyPr spcFirstLastPara="1" wrap="square" lIns="56024" tIns="28005" rIns="56024" bIns="28005" anchor="t" anchorCtr="0">
              <a:noAutofit/>
            </a:bodyPr>
            <a:lstStyle/>
            <a:p>
              <a:pPr defTabSz="560377"/>
              <a:endParaRPr sz="1225"/>
            </a:p>
          </p:txBody>
        </p:sp>
        <p:sp>
          <p:nvSpPr>
            <p:cNvPr id="4087" name="Google Shape;4087;p315"/>
            <p:cNvSpPr/>
            <p:nvPr/>
          </p:nvSpPr>
          <p:spPr>
            <a:xfrm>
              <a:off x="3221241" y="1884722"/>
              <a:ext cx="1047871" cy="893448"/>
            </a:xfrm>
            <a:custGeom>
              <a:avLst/>
              <a:gdLst/>
              <a:ahLst/>
              <a:cxnLst/>
              <a:rect l="l" t="t" r="r" b="b"/>
              <a:pathLst>
                <a:path w="726" h="628" extrusionOk="0">
                  <a:moveTo>
                    <a:pt x="545" y="0"/>
                  </a:moveTo>
                  <a:lnTo>
                    <a:pt x="181" y="0"/>
                  </a:lnTo>
                  <a:lnTo>
                    <a:pt x="0" y="315"/>
                  </a:lnTo>
                  <a:lnTo>
                    <a:pt x="181" y="628"/>
                  </a:lnTo>
                  <a:lnTo>
                    <a:pt x="545" y="628"/>
                  </a:lnTo>
                  <a:lnTo>
                    <a:pt x="726" y="315"/>
                  </a:lnTo>
                  <a:lnTo>
                    <a:pt x="545" y="0"/>
                  </a:lnTo>
                  <a:lnTo>
                    <a:pt x="545" y="0"/>
                  </a:lnTo>
                  <a:close/>
                </a:path>
              </a:pathLst>
            </a:custGeom>
            <a:solidFill>
              <a:srgbClr val="7F7F7F"/>
            </a:solidFill>
            <a:ln>
              <a:noFill/>
            </a:ln>
          </p:spPr>
          <p:txBody>
            <a:bodyPr spcFirstLastPara="1" wrap="square" lIns="56024" tIns="28005" rIns="56024" bIns="28005" anchor="t" anchorCtr="0">
              <a:noAutofit/>
            </a:bodyPr>
            <a:lstStyle/>
            <a:p>
              <a:pPr defTabSz="560377"/>
              <a:endParaRPr sz="1225"/>
            </a:p>
          </p:txBody>
        </p:sp>
        <p:sp>
          <p:nvSpPr>
            <p:cNvPr id="4088" name="Google Shape;4088;p315"/>
            <p:cNvSpPr/>
            <p:nvPr/>
          </p:nvSpPr>
          <p:spPr>
            <a:xfrm>
              <a:off x="4869750" y="2827711"/>
              <a:ext cx="1047871" cy="893448"/>
            </a:xfrm>
            <a:custGeom>
              <a:avLst/>
              <a:gdLst/>
              <a:ahLst/>
              <a:cxnLst/>
              <a:rect l="l" t="t" r="r" b="b"/>
              <a:pathLst>
                <a:path w="728" h="626" extrusionOk="0">
                  <a:moveTo>
                    <a:pt x="546" y="0"/>
                  </a:moveTo>
                  <a:lnTo>
                    <a:pt x="182" y="0"/>
                  </a:lnTo>
                  <a:lnTo>
                    <a:pt x="0" y="313"/>
                  </a:lnTo>
                  <a:lnTo>
                    <a:pt x="182" y="626"/>
                  </a:lnTo>
                  <a:lnTo>
                    <a:pt x="546" y="626"/>
                  </a:lnTo>
                  <a:lnTo>
                    <a:pt x="728" y="313"/>
                  </a:lnTo>
                  <a:lnTo>
                    <a:pt x="546" y="0"/>
                  </a:lnTo>
                  <a:lnTo>
                    <a:pt x="546" y="0"/>
                  </a:lnTo>
                  <a:close/>
                </a:path>
              </a:pathLst>
            </a:custGeom>
            <a:solidFill>
              <a:schemeClr val="accent3"/>
            </a:solidFill>
            <a:ln>
              <a:noFill/>
            </a:ln>
          </p:spPr>
          <p:txBody>
            <a:bodyPr spcFirstLastPara="1" wrap="square" lIns="56024" tIns="28005" rIns="56024" bIns="28005" anchor="t" anchorCtr="0">
              <a:noAutofit/>
            </a:bodyPr>
            <a:lstStyle/>
            <a:p>
              <a:pPr defTabSz="560377"/>
              <a:endParaRPr sz="1225"/>
            </a:p>
          </p:txBody>
        </p:sp>
        <p:sp>
          <p:nvSpPr>
            <p:cNvPr id="4089" name="Google Shape;4089;p315"/>
            <p:cNvSpPr/>
            <p:nvPr/>
          </p:nvSpPr>
          <p:spPr>
            <a:xfrm>
              <a:off x="3221241" y="2827711"/>
              <a:ext cx="1047871" cy="893447"/>
            </a:xfrm>
            <a:custGeom>
              <a:avLst/>
              <a:gdLst/>
              <a:ahLst/>
              <a:cxnLst/>
              <a:rect l="l" t="t" r="r" b="b"/>
              <a:pathLst>
                <a:path w="727" h="627" extrusionOk="0">
                  <a:moveTo>
                    <a:pt x="545" y="0"/>
                  </a:moveTo>
                  <a:lnTo>
                    <a:pt x="182" y="0"/>
                  </a:lnTo>
                  <a:lnTo>
                    <a:pt x="0" y="313"/>
                  </a:lnTo>
                  <a:lnTo>
                    <a:pt x="182" y="627"/>
                  </a:lnTo>
                  <a:lnTo>
                    <a:pt x="545" y="627"/>
                  </a:lnTo>
                  <a:lnTo>
                    <a:pt x="727" y="313"/>
                  </a:lnTo>
                  <a:lnTo>
                    <a:pt x="545" y="0"/>
                  </a:lnTo>
                  <a:lnTo>
                    <a:pt x="545" y="0"/>
                  </a:lnTo>
                  <a:close/>
                </a:path>
              </a:pathLst>
            </a:custGeom>
            <a:solidFill>
              <a:srgbClr val="ED8075"/>
            </a:solidFill>
            <a:ln>
              <a:noFill/>
            </a:ln>
          </p:spPr>
          <p:txBody>
            <a:bodyPr spcFirstLastPara="1" wrap="square" lIns="56024" tIns="28005" rIns="56024" bIns="28005" anchor="t" anchorCtr="0">
              <a:noAutofit/>
            </a:bodyPr>
            <a:lstStyle/>
            <a:p>
              <a:pPr defTabSz="560377"/>
              <a:endParaRPr sz="1225"/>
            </a:p>
          </p:txBody>
        </p:sp>
        <p:sp>
          <p:nvSpPr>
            <p:cNvPr id="4090" name="Google Shape;4090;p315"/>
            <p:cNvSpPr/>
            <p:nvPr/>
          </p:nvSpPr>
          <p:spPr>
            <a:xfrm>
              <a:off x="4043374" y="3301698"/>
              <a:ext cx="1047871" cy="893448"/>
            </a:xfrm>
            <a:custGeom>
              <a:avLst/>
              <a:gdLst/>
              <a:ahLst/>
              <a:cxnLst/>
              <a:rect l="l" t="t" r="r" b="b"/>
              <a:pathLst>
                <a:path w="726" h="628" extrusionOk="0">
                  <a:moveTo>
                    <a:pt x="545" y="0"/>
                  </a:moveTo>
                  <a:lnTo>
                    <a:pt x="181" y="0"/>
                  </a:lnTo>
                  <a:lnTo>
                    <a:pt x="0" y="315"/>
                  </a:lnTo>
                  <a:lnTo>
                    <a:pt x="181" y="628"/>
                  </a:lnTo>
                  <a:lnTo>
                    <a:pt x="545" y="628"/>
                  </a:lnTo>
                  <a:lnTo>
                    <a:pt x="726" y="315"/>
                  </a:lnTo>
                  <a:lnTo>
                    <a:pt x="545" y="0"/>
                  </a:lnTo>
                  <a:lnTo>
                    <a:pt x="545" y="0"/>
                  </a:lnTo>
                  <a:close/>
                </a:path>
              </a:pathLst>
            </a:custGeom>
            <a:solidFill>
              <a:schemeClr val="accent4"/>
            </a:solidFill>
            <a:ln>
              <a:noFill/>
            </a:ln>
          </p:spPr>
          <p:txBody>
            <a:bodyPr spcFirstLastPara="1" wrap="square" lIns="56024" tIns="28005" rIns="56024" bIns="28005" anchor="t" anchorCtr="0">
              <a:noAutofit/>
            </a:bodyPr>
            <a:lstStyle/>
            <a:p>
              <a:pPr defTabSz="560377"/>
              <a:endParaRPr sz="1225"/>
            </a:p>
          </p:txBody>
        </p:sp>
        <p:sp>
          <p:nvSpPr>
            <p:cNvPr id="4091" name="Google Shape;4091;p315"/>
            <p:cNvSpPr/>
            <p:nvPr/>
          </p:nvSpPr>
          <p:spPr>
            <a:xfrm>
              <a:off x="1747701" y="3766861"/>
              <a:ext cx="2506007" cy="515747"/>
            </a:xfrm>
            <a:custGeom>
              <a:avLst/>
              <a:gdLst/>
              <a:ahLst/>
              <a:cxnLst/>
              <a:rect l="l" t="t" r="r" b="b"/>
              <a:pathLst>
                <a:path w="10000" h="10000" extrusionOk="0">
                  <a:moveTo>
                    <a:pt x="0" y="0"/>
                  </a:moveTo>
                  <a:lnTo>
                    <a:pt x="0" y="10000"/>
                  </a:lnTo>
                  <a:lnTo>
                    <a:pt x="10000" y="10000"/>
                  </a:lnTo>
                  <a:lnTo>
                    <a:pt x="9001" y="27"/>
                  </a:lnTo>
                  <a:lnTo>
                    <a:pt x="0" y="0"/>
                  </a:lnTo>
                  <a:lnTo>
                    <a:pt x="0" y="0"/>
                  </a:lnTo>
                  <a:close/>
                </a:path>
              </a:pathLst>
            </a:custGeom>
            <a:noFill/>
            <a:ln w="9525" cap="flat" cmpd="sng">
              <a:solidFill>
                <a:schemeClr val="accent4"/>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092" name="Google Shape;4092;p315"/>
            <p:cNvSpPr/>
            <p:nvPr/>
          </p:nvSpPr>
          <p:spPr>
            <a:xfrm>
              <a:off x="1747701" y="1884723"/>
              <a:ext cx="1690583" cy="893449"/>
            </a:xfrm>
            <a:custGeom>
              <a:avLst/>
              <a:gdLst/>
              <a:ahLst/>
              <a:cxnLst/>
              <a:rect l="l" t="t" r="r" b="b"/>
              <a:pathLst>
                <a:path w="10000" h="10000" extrusionOk="0">
                  <a:moveTo>
                    <a:pt x="0" y="0"/>
                  </a:moveTo>
                  <a:lnTo>
                    <a:pt x="0" y="10000"/>
                  </a:lnTo>
                  <a:lnTo>
                    <a:pt x="10000" y="10000"/>
                  </a:lnTo>
                  <a:lnTo>
                    <a:pt x="10000" y="10000"/>
                  </a:lnTo>
                  <a:lnTo>
                    <a:pt x="8416" y="4920"/>
                  </a:lnTo>
                  <a:lnTo>
                    <a:pt x="10000" y="0"/>
                  </a:lnTo>
                  <a:lnTo>
                    <a:pt x="0" y="0"/>
                  </a:lnTo>
                  <a:lnTo>
                    <a:pt x="0" y="0"/>
                  </a:lnTo>
                  <a:close/>
                </a:path>
              </a:pathLst>
            </a:custGeom>
            <a:noFill/>
            <a:ln w="9525" cap="flat" cmpd="sng">
              <a:solidFill>
                <a:srgbClr val="7F7F7F"/>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093" name="Google Shape;4093;p315"/>
            <p:cNvSpPr txBox="1"/>
            <p:nvPr/>
          </p:nvSpPr>
          <p:spPr>
            <a:xfrm>
              <a:off x="4043443" y="1795422"/>
              <a:ext cx="1059270" cy="103684"/>
            </a:xfrm>
            <a:prstGeom prst="rect">
              <a:avLst/>
            </a:prstGeom>
            <a:noFill/>
            <a:ln>
              <a:noFill/>
            </a:ln>
          </p:spPr>
          <p:txBody>
            <a:bodyPr spcFirstLastPara="1" wrap="square" lIns="0" tIns="0" rIns="0" bIns="0" anchor="t" anchorCtr="0">
              <a:noAutofit/>
            </a:bodyPr>
            <a:lstStyle/>
            <a:p>
              <a:pPr algn="ctr" defTabSz="560377">
                <a:buClr>
                  <a:srgbClr val="FFFFFF"/>
                </a:buClr>
              </a:pPr>
              <a:r>
                <a:rPr lang="en-GB" sz="674" b="1" dirty="0">
                  <a:solidFill>
                    <a:srgbClr val="FFFFFF"/>
                  </a:solidFill>
                  <a:latin typeface="Georgia"/>
                  <a:ea typeface="Georgia"/>
                  <a:cs typeface="Georgia"/>
                  <a:sym typeface="Georgia"/>
                </a:rPr>
                <a:t>Control</a:t>
              </a:r>
            </a:p>
            <a:p>
              <a:pPr algn="ctr" defTabSz="560377">
                <a:buClr>
                  <a:srgbClr val="FFFFFF"/>
                </a:buClr>
              </a:pPr>
              <a:r>
                <a:rPr lang="en-GB" sz="674" b="1" dirty="0">
                  <a:solidFill>
                    <a:srgbClr val="FFFFFF"/>
                  </a:solidFill>
                  <a:latin typeface="Georgia"/>
                  <a:ea typeface="Georgia"/>
                  <a:cs typeface="Georgia"/>
                  <a:sym typeface="Georgia"/>
                </a:rPr>
                <a:t>Risks</a:t>
              </a:r>
              <a:endParaRPr sz="858" dirty="0"/>
            </a:p>
            <a:p>
              <a:pPr defTabSz="560377">
                <a:buClr>
                  <a:srgbClr val="FFFFFF"/>
                </a:buClr>
              </a:pPr>
              <a:endParaRPr sz="674" b="1" dirty="0">
                <a:solidFill>
                  <a:srgbClr val="FFFFFF"/>
                </a:solidFill>
                <a:latin typeface="Georgia"/>
                <a:ea typeface="Georgia"/>
                <a:cs typeface="Georgia"/>
                <a:sym typeface="Georgia"/>
              </a:endParaRPr>
            </a:p>
          </p:txBody>
        </p:sp>
        <p:sp>
          <p:nvSpPr>
            <p:cNvPr id="4094" name="Google Shape;4094;p315"/>
            <p:cNvSpPr txBox="1"/>
            <p:nvPr/>
          </p:nvSpPr>
          <p:spPr>
            <a:xfrm>
              <a:off x="3226257" y="2285336"/>
              <a:ext cx="1053203" cy="103684"/>
            </a:xfrm>
            <a:prstGeom prst="rect">
              <a:avLst/>
            </a:prstGeom>
            <a:noFill/>
            <a:ln>
              <a:noFill/>
            </a:ln>
          </p:spPr>
          <p:txBody>
            <a:bodyPr spcFirstLastPara="1" wrap="square" lIns="0" tIns="0" rIns="0" bIns="0" anchor="t" anchorCtr="0">
              <a:noAutofit/>
            </a:bodyPr>
            <a:lstStyle/>
            <a:p>
              <a:pPr algn="ctr" defTabSz="560377">
                <a:buSzPts val="1100"/>
              </a:pPr>
              <a:r>
                <a:rPr lang="en-US" sz="674" b="1" dirty="0">
                  <a:solidFill>
                    <a:srgbClr val="FFFFFF"/>
                  </a:solidFill>
                  <a:latin typeface="Georgia"/>
                  <a:ea typeface="Georgia"/>
                  <a:cs typeface="Georgia"/>
                  <a:sym typeface="Georgia"/>
                </a:rPr>
                <a:t>Ethical</a:t>
              </a:r>
            </a:p>
            <a:p>
              <a:pPr algn="ctr" defTabSz="560377">
                <a:buSzPts val="1100"/>
              </a:pPr>
              <a:r>
                <a:rPr lang="en-US" sz="674" b="1" dirty="0">
                  <a:solidFill>
                    <a:srgbClr val="FFFFFF"/>
                  </a:solidFill>
                  <a:latin typeface="Georgia"/>
                  <a:ea typeface="Georgia"/>
                  <a:cs typeface="Georgia"/>
                  <a:sym typeface="Georgia"/>
                </a:rPr>
                <a:t>Risks</a:t>
              </a:r>
              <a:endParaRPr sz="674" b="1" dirty="0">
                <a:solidFill>
                  <a:srgbClr val="FFFFFF"/>
                </a:solidFill>
                <a:latin typeface="Georgia"/>
                <a:ea typeface="Georgia"/>
                <a:cs typeface="Georgia"/>
                <a:sym typeface="Georgia"/>
              </a:endParaRPr>
            </a:p>
            <a:p>
              <a:pPr defTabSz="560377">
                <a:buClr>
                  <a:srgbClr val="FFFFFF"/>
                </a:buClr>
              </a:pPr>
              <a:endParaRPr sz="674" b="1" dirty="0">
                <a:solidFill>
                  <a:srgbClr val="FFFFFF"/>
                </a:solidFill>
                <a:latin typeface="Georgia"/>
                <a:ea typeface="Georgia"/>
                <a:cs typeface="Georgia"/>
                <a:sym typeface="Georgia"/>
              </a:endParaRPr>
            </a:p>
          </p:txBody>
        </p:sp>
        <p:sp>
          <p:nvSpPr>
            <p:cNvPr id="4095" name="Google Shape;4095;p315"/>
            <p:cNvSpPr txBox="1"/>
            <p:nvPr/>
          </p:nvSpPr>
          <p:spPr>
            <a:xfrm>
              <a:off x="4881127" y="2285336"/>
              <a:ext cx="1047872" cy="103684"/>
            </a:xfrm>
            <a:prstGeom prst="rect">
              <a:avLst/>
            </a:prstGeom>
            <a:noFill/>
            <a:ln>
              <a:noFill/>
            </a:ln>
          </p:spPr>
          <p:txBody>
            <a:bodyPr spcFirstLastPara="1" wrap="square" lIns="0" tIns="0" rIns="0" bIns="0" anchor="t" anchorCtr="0">
              <a:noAutofit/>
            </a:bodyPr>
            <a:lstStyle/>
            <a:p>
              <a:pPr algn="ctr" defTabSz="560377">
                <a:buSzPts val="1100"/>
              </a:pPr>
              <a:r>
                <a:rPr lang="en-US" sz="674" b="1" dirty="0">
                  <a:solidFill>
                    <a:srgbClr val="FFFFFF"/>
                  </a:solidFill>
                  <a:latin typeface="Georgia"/>
                  <a:ea typeface="Georgia"/>
                  <a:cs typeface="Georgia"/>
                  <a:sym typeface="Georgia"/>
                </a:rPr>
                <a:t>Performance </a:t>
              </a:r>
            </a:p>
            <a:p>
              <a:pPr algn="ctr" defTabSz="560377">
                <a:buSzPts val="1100"/>
              </a:pPr>
              <a:r>
                <a:rPr lang="en-US" sz="674" b="1" dirty="0">
                  <a:solidFill>
                    <a:srgbClr val="FFFFFF"/>
                  </a:solidFill>
                  <a:latin typeface="Georgia"/>
                  <a:ea typeface="Georgia"/>
                  <a:cs typeface="Georgia"/>
                  <a:sym typeface="Georgia"/>
                </a:rPr>
                <a:t>Risks</a:t>
              </a:r>
              <a:endParaRPr sz="674" b="1" dirty="0">
                <a:solidFill>
                  <a:srgbClr val="FFFFFF"/>
                </a:solidFill>
                <a:latin typeface="Georgia"/>
                <a:ea typeface="Georgia"/>
                <a:cs typeface="Georgia"/>
                <a:sym typeface="Georgia"/>
              </a:endParaRPr>
            </a:p>
            <a:p>
              <a:pPr defTabSz="560377">
                <a:buClr>
                  <a:srgbClr val="FFFFFF"/>
                </a:buClr>
              </a:pPr>
              <a:endParaRPr sz="674" b="1" dirty="0">
                <a:solidFill>
                  <a:srgbClr val="FFFFFF"/>
                </a:solidFill>
                <a:latin typeface="Georgia"/>
                <a:ea typeface="Georgia"/>
                <a:cs typeface="Georgia"/>
                <a:sym typeface="Georgia"/>
              </a:endParaRPr>
            </a:p>
          </p:txBody>
        </p:sp>
        <p:sp>
          <p:nvSpPr>
            <p:cNvPr id="4096" name="Google Shape;4096;p315"/>
            <p:cNvSpPr txBox="1"/>
            <p:nvPr/>
          </p:nvSpPr>
          <p:spPr>
            <a:xfrm>
              <a:off x="4893906" y="3218887"/>
              <a:ext cx="1046218" cy="103684"/>
            </a:xfrm>
            <a:prstGeom prst="rect">
              <a:avLst/>
            </a:prstGeom>
            <a:noFill/>
            <a:ln>
              <a:noFill/>
            </a:ln>
          </p:spPr>
          <p:txBody>
            <a:bodyPr spcFirstLastPara="1" wrap="square" lIns="0" tIns="0" rIns="0" bIns="0" anchor="t" anchorCtr="0">
              <a:noAutofit/>
            </a:bodyPr>
            <a:lstStyle/>
            <a:p>
              <a:pPr algn="ctr" defTabSz="560377">
                <a:buClr>
                  <a:srgbClr val="FFFFFF"/>
                </a:buClr>
              </a:pPr>
              <a:r>
                <a:rPr lang="en-US" sz="674" b="1" dirty="0">
                  <a:solidFill>
                    <a:srgbClr val="FFFFFF"/>
                  </a:solidFill>
                  <a:latin typeface="Georgia"/>
                  <a:ea typeface="Georgia"/>
                  <a:cs typeface="Georgia"/>
                  <a:sym typeface="Georgia"/>
                </a:rPr>
                <a:t>Security </a:t>
              </a:r>
            </a:p>
            <a:p>
              <a:pPr algn="ctr" defTabSz="560377">
                <a:buClr>
                  <a:srgbClr val="FFFFFF"/>
                </a:buClr>
              </a:pPr>
              <a:r>
                <a:rPr lang="en-US" sz="674" b="1" dirty="0">
                  <a:solidFill>
                    <a:srgbClr val="FFFFFF"/>
                  </a:solidFill>
                  <a:latin typeface="Georgia"/>
                  <a:sym typeface="Georgia"/>
                </a:rPr>
                <a:t>Risks</a:t>
              </a:r>
              <a:endParaRPr sz="858" dirty="0"/>
            </a:p>
            <a:p>
              <a:pPr defTabSz="560377">
                <a:buClr>
                  <a:srgbClr val="FFFFFF"/>
                </a:buClr>
              </a:pPr>
              <a:endParaRPr sz="674" b="1" dirty="0">
                <a:solidFill>
                  <a:srgbClr val="FFFFFF"/>
                </a:solidFill>
                <a:latin typeface="Georgia"/>
                <a:ea typeface="Georgia"/>
                <a:cs typeface="Georgia"/>
                <a:sym typeface="Georgia"/>
              </a:endParaRPr>
            </a:p>
          </p:txBody>
        </p:sp>
        <p:sp>
          <p:nvSpPr>
            <p:cNvPr id="4097" name="Google Shape;4097;p315"/>
            <p:cNvSpPr txBox="1"/>
            <p:nvPr/>
          </p:nvSpPr>
          <p:spPr>
            <a:xfrm>
              <a:off x="4042736" y="3692834"/>
              <a:ext cx="1059270" cy="103684"/>
            </a:xfrm>
            <a:prstGeom prst="rect">
              <a:avLst/>
            </a:prstGeom>
            <a:noFill/>
            <a:ln>
              <a:noFill/>
            </a:ln>
          </p:spPr>
          <p:txBody>
            <a:bodyPr spcFirstLastPara="1" wrap="square" lIns="0" tIns="0" rIns="0" bIns="0" anchor="t" anchorCtr="0">
              <a:noAutofit/>
            </a:bodyPr>
            <a:lstStyle/>
            <a:p>
              <a:pPr algn="ctr" defTabSz="560377">
                <a:buClr>
                  <a:srgbClr val="FFFFFF"/>
                </a:buClr>
              </a:pPr>
              <a:r>
                <a:rPr lang="en-US" sz="674" b="1" dirty="0">
                  <a:solidFill>
                    <a:srgbClr val="FFFFFF"/>
                  </a:solidFill>
                  <a:latin typeface="Georgia"/>
                  <a:ea typeface="Georgia"/>
                  <a:cs typeface="Georgia"/>
                  <a:sym typeface="Georgia"/>
                </a:rPr>
                <a:t>Societal </a:t>
              </a:r>
            </a:p>
            <a:p>
              <a:pPr algn="ctr" defTabSz="560377">
                <a:buClr>
                  <a:srgbClr val="FFFFFF"/>
                </a:buClr>
              </a:pPr>
              <a:r>
                <a:rPr lang="en-US" sz="674" b="1" dirty="0">
                  <a:solidFill>
                    <a:srgbClr val="FFFFFF"/>
                  </a:solidFill>
                  <a:latin typeface="Georgia"/>
                  <a:sym typeface="Georgia"/>
                </a:rPr>
                <a:t>Risks</a:t>
              </a:r>
              <a:endParaRPr sz="858" dirty="0"/>
            </a:p>
            <a:p>
              <a:pPr defTabSz="560377">
                <a:buClr>
                  <a:srgbClr val="FFFFFF"/>
                </a:buClr>
              </a:pPr>
              <a:endParaRPr sz="674" b="1" dirty="0">
                <a:solidFill>
                  <a:srgbClr val="FFFFFF"/>
                </a:solidFill>
                <a:latin typeface="Georgia"/>
                <a:ea typeface="Georgia"/>
                <a:cs typeface="Georgia"/>
                <a:sym typeface="Georgia"/>
              </a:endParaRPr>
            </a:p>
          </p:txBody>
        </p:sp>
        <p:sp>
          <p:nvSpPr>
            <p:cNvPr id="4098" name="Google Shape;4098;p315"/>
            <p:cNvSpPr txBox="1"/>
            <p:nvPr/>
          </p:nvSpPr>
          <p:spPr>
            <a:xfrm>
              <a:off x="3216446" y="3218887"/>
              <a:ext cx="1045299" cy="103684"/>
            </a:xfrm>
            <a:prstGeom prst="rect">
              <a:avLst/>
            </a:prstGeom>
            <a:noFill/>
            <a:ln>
              <a:noFill/>
            </a:ln>
          </p:spPr>
          <p:txBody>
            <a:bodyPr spcFirstLastPara="1" wrap="square" lIns="0" tIns="0" rIns="0" bIns="0" anchor="t" anchorCtr="0">
              <a:noAutofit/>
            </a:bodyPr>
            <a:lstStyle/>
            <a:p>
              <a:pPr algn="ctr" defTabSz="560377">
                <a:buSzPts val="1100"/>
              </a:pPr>
              <a:r>
                <a:rPr lang="en-US" sz="674" b="1" dirty="0">
                  <a:solidFill>
                    <a:srgbClr val="FFFFFF"/>
                  </a:solidFill>
                  <a:latin typeface="Georgia"/>
                  <a:ea typeface="Georgia"/>
                  <a:cs typeface="Georgia"/>
                  <a:sym typeface="Georgia"/>
                </a:rPr>
                <a:t>Economic</a:t>
              </a:r>
            </a:p>
            <a:p>
              <a:pPr algn="ctr" defTabSz="560377">
                <a:buSzPts val="1100"/>
              </a:pPr>
              <a:r>
                <a:rPr lang="en-US" sz="674" b="1" dirty="0">
                  <a:solidFill>
                    <a:srgbClr val="FFFFFF"/>
                  </a:solidFill>
                  <a:latin typeface="Georgia"/>
                  <a:ea typeface="Georgia"/>
                  <a:cs typeface="Georgia"/>
                  <a:sym typeface="Georgia"/>
                </a:rPr>
                <a:t>Risks</a:t>
              </a:r>
              <a:endParaRPr sz="674" b="1" dirty="0">
                <a:solidFill>
                  <a:srgbClr val="FFFFFF"/>
                </a:solidFill>
                <a:latin typeface="Georgia"/>
                <a:ea typeface="Georgia"/>
                <a:cs typeface="Georgia"/>
                <a:sym typeface="Georgia"/>
              </a:endParaRPr>
            </a:p>
            <a:p>
              <a:pPr defTabSz="560377">
                <a:buClr>
                  <a:srgbClr val="FFFFFF"/>
                </a:buClr>
              </a:pPr>
              <a:endParaRPr sz="674" b="1" dirty="0">
                <a:solidFill>
                  <a:srgbClr val="FFFFFF"/>
                </a:solidFill>
                <a:latin typeface="Georgia"/>
                <a:ea typeface="Georgia"/>
                <a:cs typeface="Georgia"/>
                <a:sym typeface="Georgia"/>
              </a:endParaRPr>
            </a:p>
          </p:txBody>
        </p:sp>
        <p:sp>
          <p:nvSpPr>
            <p:cNvPr id="4099" name="Google Shape;4099;p315"/>
            <p:cNvSpPr/>
            <p:nvPr/>
          </p:nvSpPr>
          <p:spPr>
            <a:xfrm>
              <a:off x="1836439" y="1881166"/>
              <a:ext cx="1279691" cy="889772"/>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en-US" sz="1000" b="1" dirty="0">
                  <a:solidFill>
                    <a:srgbClr val="E0301E"/>
                  </a:solidFill>
                  <a:latin typeface="Georgia" panose="02040502050405020303" pitchFamily="18" charset="0"/>
                </a:rPr>
                <a:t>Ethical</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‘Lack of Values’ risk</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Value Alignment risk</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Goal Alignment risk</a:t>
              </a:r>
            </a:p>
          </p:txBody>
        </p:sp>
        <p:sp>
          <p:nvSpPr>
            <p:cNvPr id="4100" name="Google Shape;4100;p315"/>
            <p:cNvSpPr/>
            <p:nvPr/>
          </p:nvSpPr>
          <p:spPr>
            <a:xfrm>
              <a:off x="1836439" y="3812427"/>
              <a:ext cx="2154205" cy="428341"/>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en-US" sz="1000" b="1" dirty="0">
                  <a:solidFill>
                    <a:srgbClr val="E0301E"/>
                  </a:solidFill>
                  <a:latin typeface="Georgia" panose="02040502050405020303" pitchFamily="18" charset="0"/>
                </a:rPr>
                <a:t>Societal</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Autonomous Weapons proliferation</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‘intelligence divide’</a:t>
              </a:r>
            </a:p>
          </p:txBody>
        </p:sp>
        <p:sp>
          <p:nvSpPr>
            <p:cNvPr id="4101" name="Google Shape;4101;p315"/>
            <p:cNvSpPr txBox="1"/>
            <p:nvPr/>
          </p:nvSpPr>
          <p:spPr>
            <a:xfrm>
              <a:off x="4006915" y="2501995"/>
              <a:ext cx="1121407" cy="565115"/>
            </a:xfrm>
            <a:prstGeom prst="rect">
              <a:avLst/>
            </a:prstGeom>
            <a:noFill/>
            <a:ln>
              <a:noFill/>
            </a:ln>
          </p:spPr>
          <p:txBody>
            <a:bodyPr spcFirstLastPara="1" wrap="square" lIns="0" tIns="0" rIns="0" bIns="0" anchor="ctr" anchorCtr="0">
              <a:noAutofit/>
            </a:bodyPr>
            <a:lstStyle/>
            <a:p>
              <a:pPr algn="ctr" defTabSz="560377"/>
              <a:r>
                <a:rPr lang="en-GB" sz="980" b="1" dirty="0">
                  <a:highlight>
                    <a:srgbClr val="FFFFFF"/>
                  </a:highlight>
                  <a:latin typeface="Georgia"/>
                  <a:ea typeface="Georgia"/>
                  <a:cs typeface="Georgia"/>
                  <a:sym typeface="Georgia"/>
                </a:rPr>
                <a:t>AI Risks</a:t>
              </a:r>
              <a:endParaRPr sz="858" dirty="0">
                <a:highlight>
                  <a:srgbClr val="FFFFFF"/>
                </a:highlight>
              </a:endParaRPr>
            </a:p>
          </p:txBody>
        </p:sp>
        <p:sp>
          <p:nvSpPr>
            <p:cNvPr id="4102" name="Google Shape;4102;p315"/>
            <p:cNvSpPr/>
            <p:nvPr/>
          </p:nvSpPr>
          <p:spPr>
            <a:xfrm>
              <a:off x="6046396" y="1379158"/>
              <a:ext cx="1815445" cy="428341"/>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pl-PL" sz="1000" b="1" dirty="0">
                  <a:solidFill>
                    <a:srgbClr val="E0301E"/>
                  </a:solidFill>
                  <a:latin typeface="Georgia" panose="02040502050405020303" pitchFamily="18" charset="0"/>
                </a:rPr>
                <a:t>Control</a:t>
              </a:r>
              <a:endParaRPr lang="en-GB" sz="1000" b="1" dirty="0">
                <a:latin typeface="Georgia" panose="02040502050405020303" pitchFamily="18" charset="0"/>
                <a:ea typeface=""/>
                <a:cs typeface=""/>
              </a:endParaRP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AI going ‘rogue’ (e.g., Tay Chatbot)</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Inability to control malevolent AI</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Swarm drones</a:t>
              </a:r>
            </a:p>
          </p:txBody>
        </p:sp>
        <p:sp>
          <p:nvSpPr>
            <p:cNvPr id="4103" name="Google Shape;4103;p315"/>
            <p:cNvSpPr/>
            <p:nvPr/>
          </p:nvSpPr>
          <p:spPr>
            <a:xfrm>
              <a:off x="6072526" y="1884827"/>
              <a:ext cx="1209649" cy="889772"/>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pl-PL" sz="1000" b="1" dirty="0">
                  <a:solidFill>
                    <a:srgbClr val="E0301E"/>
                  </a:solidFill>
                  <a:latin typeface="Georgia" panose="02040502050405020303" pitchFamily="18" charset="0"/>
                </a:rPr>
                <a:t>Performance</a:t>
              </a:r>
              <a:endParaRPr lang="en-US" sz="1000" b="1" dirty="0">
                <a:solidFill>
                  <a:srgbClr val="E0301E"/>
                </a:solidFill>
                <a:latin typeface="Georgia" panose="02040502050405020303" pitchFamily="18" charset="0"/>
              </a:endParaRP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Errors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Bias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Opaqueness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Risk of stability of performance</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Lack of feedback process</a:t>
              </a:r>
            </a:p>
          </p:txBody>
        </p:sp>
        <p:sp>
          <p:nvSpPr>
            <p:cNvPr id="4104" name="Google Shape;4104;p315"/>
            <p:cNvSpPr/>
            <p:nvPr/>
          </p:nvSpPr>
          <p:spPr>
            <a:xfrm>
              <a:off x="6072526" y="2831359"/>
              <a:ext cx="1209649" cy="889772"/>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pl-PL" sz="1000" b="1" dirty="0">
                  <a:solidFill>
                    <a:srgbClr val="E0301E"/>
                  </a:solidFill>
                  <a:latin typeface="Georgia" panose="02040502050405020303" pitchFamily="18" charset="0"/>
                </a:rPr>
                <a:t>Security</a:t>
              </a:r>
              <a:endParaRPr lang="en-GB" sz="1000" b="1" dirty="0">
                <a:latin typeface="Georgia" panose="02040502050405020303" pitchFamily="18" charset="0"/>
                <a:ea typeface=""/>
                <a:cs typeface=""/>
              </a:endParaRP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Cyber intrusion risks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Privacy risks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Open source software risks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Digital, Physical, Political security</a:t>
              </a:r>
              <a:endParaRPr sz="300" dirty="0">
                <a:latin typeface="Georgia" panose="02040502050405020303" pitchFamily="18" charset="0"/>
                <a:ea typeface="Georgia"/>
                <a:cs typeface="Georgia"/>
                <a:sym typeface="Georgia"/>
              </a:endParaRPr>
            </a:p>
          </p:txBody>
        </p:sp>
        <p:sp>
          <p:nvSpPr>
            <p:cNvPr id="4105" name="Google Shape;4105;p315"/>
            <p:cNvSpPr/>
            <p:nvPr/>
          </p:nvSpPr>
          <p:spPr>
            <a:xfrm>
              <a:off x="1747701" y="2827710"/>
              <a:ext cx="1690583" cy="893449"/>
            </a:xfrm>
            <a:custGeom>
              <a:avLst/>
              <a:gdLst/>
              <a:ahLst/>
              <a:cxnLst/>
              <a:rect l="l" t="t" r="r" b="b"/>
              <a:pathLst>
                <a:path w="10000" h="10000" extrusionOk="0">
                  <a:moveTo>
                    <a:pt x="0" y="0"/>
                  </a:moveTo>
                  <a:lnTo>
                    <a:pt x="0" y="10000"/>
                  </a:lnTo>
                  <a:lnTo>
                    <a:pt x="10000" y="10000"/>
                  </a:lnTo>
                  <a:lnTo>
                    <a:pt x="10000" y="10000"/>
                  </a:lnTo>
                  <a:lnTo>
                    <a:pt x="8416" y="4920"/>
                  </a:lnTo>
                  <a:lnTo>
                    <a:pt x="10000" y="0"/>
                  </a:lnTo>
                  <a:lnTo>
                    <a:pt x="0" y="0"/>
                  </a:lnTo>
                  <a:lnTo>
                    <a:pt x="0" y="0"/>
                  </a:lnTo>
                  <a:close/>
                </a:path>
              </a:pathLst>
            </a:custGeom>
            <a:noFill/>
            <a:ln w="9525" cap="flat" cmpd="sng">
              <a:solidFill>
                <a:srgbClr val="ED8075"/>
              </a:solidFill>
              <a:prstDash val="dot"/>
              <a:round/>
              <a:headEnd type="none" w="sm" len="sm"/>
              <a:tailEnd type="none" w="sm" len="sm"/>
            </a:ln>
          </p:spPr>
          <p:txBody>
            <a:bodyPr spcFirstLastPara="1" wrap="square" lIns="56024" tIns="28005" rIns="56024" bIns="28005" anchor="t" anchorCtr="0">
              <a:noAutofit/>
            </a:bodyPr>
            <a:lstStyle/>
            <a:p>
              <a:pPr defTabSz="560377"/>
              <a:endParaRPr sz="1225"/>
            </a:p>
          </p:txBody>
        </p:sp>
        <p:sp>
          <p:nvSpPr>
            <p:cNvPr id="4106" name="Google Shape;4106;p315"/>
            <p:cNvSpPr/>
            <p:nvPr/>
          </p:nvSpPr>
          <p:spPr>
            <a:xfrm>
              <a:off x="1836439" y="2827713"/>
              <a:ext cx="1496140" cy="889772"/>
            </a:xfrm>
            <a:prstGeom prst="rect">
              <a:avLst/>
            </a:prstGeom>
            <a:noFill/>
            <a:ln>
              <a:noFill/>
            </a:ln>
          </p:spPr>
          <p:txBody>
            <a:bodyPr spcFirstLastPara="1" wrap="square" lIns="0" tIns="0" rIns="0" bIns="0" anchor="ctr" anchorCtr="0">
              <a:noAutofit/>
            </a:bodyPr>
            <a:lstStyle/>
            <a:p>
              <a:pPr marL="0" lvl="2" indent="0" defTabSz="692802" fontAlgn="base">
                <a:spcBef>
                  <a:spcPts val="225"/>
                </a:spcBef>
                <a:buNone/>
                <a:defRPr/>
              </a:pPr>
              <a:r>
                <a:rPr lang="en-US" sz="1000" b="1" dirty="0">
                  <a:solidFill>
                    <a:srgbClr val="E0301E"/>
                  </a:solidFill>
                  <a:latin typeface="Georgia" panose="02040502050405020303" pitchFamily="18" charset="0"/>
                </a:rPr>
                <a:t>Economic</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Job displacement risks</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‘Winner-takes-all’ concentration of power risk</a:t>
              </a:r>
            </a:p>
            <a:p>
              <a:pPr marL="134964" lvl="2" indent="-134964" defTabSz="384347" fontAlgn="base">
                <a:spcAft>
                  <a:spcPts val="300"/>
                </a:spcAft>
                <a:buClrTx/>
                <a:buSzPct val="100000"/>
                <a:buFont typeface="Arial" panose="020B0604020202020204" pitchFamily="34" charset="0"/>
                <a:buChar char="•"/>
                <a:defRPr/>
              </a:pPr>
              <a:r>
                <a:rPr lang="en-GB" sz="800" dirty="0">
                  <a:latin typeface="Georgia" panose="02040502050405020303" pitchFamily="18" charset="0"/>
                </a:rPr>
                <a:t>Liability risk</a:t>
              </a:r>
            </a:p>
          </p:txBody>
        </p:sp>
      </p:grpSp>
      <p:sp>
        <p:nvSpPr>
          <p:cNvPr id="10" name="Rectangle 9">
            <a:extLst>
              <a:ext uri="{FF2B5EF4-FFF2-40B4-BE49-F238E27FC236}">
                <a16:creationId xmlns="" xmlns:a16="http://schemas.microsoft.com/office/drawing/2014/main" id="{3CBAC89B-B804-AD4F-A0AE-B26301F33B38}"/>
              </a:ext>
            </a:extLst>
          </p:cNvPr>
          <p:cNvSpPr/>
          <p:nvPr/>
        </p:nvSpPr>
        <p:spPr>
          <a:xfrm>
            <a:off x="6442898" y="4057984"/>
            <a:ext cx="1869423" cy="246221"/>
          </a:xfrm>
          <a:prstGeom prst="rect">
            <a:avLst/>
          </a:prstGeom>
        </p:spPr>
        <p:txBody>
          <a:bodyPr wrap="none">
            <a:spAutoFit/>
          </a:bodyPr>
          <a:lstStyle/>
          <a:p>
            <a:pPr marL="0" lvl="2" indent="0" defTabSz="692802" fontAlgn="base">
              <a:spcBef>
                <a:spcPts val="225"/>
              </a:spcBef>
              <a:buNone/>
              <a:defRPr/>
            </a:pPr>
            <a:r>
              <a:rPr lang="pl-PL" sz="1000" b="1" dirty="0">
                <a:solidFill>
                  <a:srgbClr val="E0301E"/>
                </a:solidFill>
                <a:latin typeface="Georgia" panose="02040502050405020303" pitchFamily="18" charset="0"/>
              </a:rPr>
              <a:t>BUSINESS-LEVEL RISKS</a:t>
            </a:r>
            <a:endParaRPr lang="en-GB" sz="1000" b="1" dirty="0">
              <a:latin typeface="Georgia" panose="02040502050405020303" pitchFamily="18" charset="0"/>
              <a:ea typeface=""/>
              <a:cs typeface=""/>
            </a:endParaRPr>
          </a:p>
        </p:txBody>
      </p:sp>
      <p:sp>
        <p:nvSpPr>
          <p:cNvPr id="38" name="Rectangle 37">
            <a:extLst>
              <a:ext uri="{FF2B5EF4-FFF2-40B4-BE49-F238E27FC236}">
                <a16:creationId xmlns="" xmlns:a16="http://schemas.microsoft.com/office/drawing/2014/main" id="{80DEA73D-2DA2-3643-B708-E1DEE915979A}"/>
              </a:ext>
            </a:extLst>
          </p:cNvPr>
          <p:cNvSpPr/>
          <p:nvPr/>
        </p:nvSpPr>
        <p:spPr>
          <a:xfrm>
            <a:off x="1284463" y="1203836"/>
            <a:ext cx="1906291" cy="246221"/>
          </a:xfrm>
          <a:prstGeom prst="rect">
            <a:avLst/>
          </a:prstGeom>
        </p:spPr>
        <p:txBody>
          <a:bodyPr wrap="none">
            <a:spAutoFit/>
          </a:bodyPr>
          <a:lstStyle/>
          <a:p>
            <a:pPr marL="0" lvl="2" indent="0" defTabSz="692802" fontAlgn="base">
              <a:spcBef>
                <a:spcPts val="225"/>
              </a:spcBef>
              <a:buNone/>
              <a:defRPr/>
            </a:pPr>
            <a:r>
              <a:rPr lang="pl-PL" sz="1000" b="1" dirty="0">
                <a:solidFill>
                  <a:srgbClr val="E0301E"/>
                </a:solidFill>
                <a:latin typeface="Georgia" panose="02040502050405020303" pitchFamily="18" charset="0"/>
              </a:rPr>
              <a:t>NATIONAL-LEVEL RISKS</a:t>
            </a:r>
            <a:endParaRPr lang="en-GB" sz="1000" b="1" dirty="0">
              <a:latin typeface="Georgia" panose="02040502050405020303" pitchFamily="18" charset="0"/>
              <a:ea typeface=""/>
              <a:cs typeface=""/>
            </a:endParaRPr>
          </a:p>
        </p:txBody>
      </p:sp>
    </p:spTree>
    <p:extLst>
      <p:ext uri="{BB962C8B-B14F-4D97-AF65-F5344CB8AC3E}">
        <p14:creationId xmlns:p14="http://schemas.microsoft.com/office/powerpoint/2010/main" val="18956229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22"/>
        <p:cNvGrpSpPr/>
        <p:nvPr/>
      </p:nvGrpSpPr>
      <p:grpSpPr>
        <a:xfrm>
          <a:off x="0" y="0"/>
          <a:ext cx="0" cy="0"/>
          <a:chOff x="0" y="0"/>
          <a:chExt cx="0" cy="0"/>
        </a:xfrm>
      </p:grpSpPr>
      <p:pic>
        <p:nvPicPr>
          <p:cNvPr id="4023" name="Google Shape;4023;p480"/>
          <p:cNvPicPr preferRelativeResize="0"/>
          <p:nvPr/>
        </p:nvPicPr>
        <p:blipFill/>
        <p:spPr>
          <a:xfrm>
            <a:off x="1588" y="1588"/>
            <a:ext cx="1587" cy="1587"/>
          </a:xfrm>
          <a:prstGeom prst="rect">
            <a:avLst/>
          </a:prstGeom>
          <a:solidFill>
            <a:srgbClr val="FFFFFF"/>
          </a:solidFill>
          <a:ln>
            <a:noFill/>
          </a:ln>
        </p:spPr>
      </p:pic>
      <p:sp>
        <p:nvSpPr>
          <p:cNvPr id="4024" name="Google Shape;4024;p480"/>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28</a:t>
            </a:fld>
            <a:endParaRPr sz="600" b="0" i="0" u="none" strike="noStrike" cap="none">
              <a:solidFill>
                <a:schemeClr val="lt2"/>
              </a:solidFill>
              <a:latin typeface="Arial"/>
              <a:ea typeface="Arial"/>
              <a:cs typeface="Arial"/>
              <a:sym typeface="Arial"/>
            </a:endParaRPr>
          </a:p>
        </p:txBody>
      </p:sp>
      <p:sp>
        <p:nvSpPr>
          <p:cNvPr id="4025" name="Google Shape;4025;p480"/>
          <p:cNvSpPr txBox="1">
            <a:spLocks noGrp="1"/>
          </p:cNvSpPr>
          <p:nvPr>
            <p:ph type="title"/>
          </p:nvPr>
        </p:nvSpPr>
        <p:spPr>
          <a:xfrm>
            <a:off x="309563" y="219983"/>
            <a:ext cx="8526300" cy="632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1800"/>
              <a:buFont typeface="Georgia"/>
              <a:buNone/>
            </a:pPr>
            <a:r>
              <a:rPr lang="en-US"/>
              <a:t>PwC’s </a:t>
            </a:r>
            <a:r>
              <a:rPr lang="en-US" b="1"/>
              <a:t>Responsible AI Framework </a:t>
            </a:r>
            <a:r>
              <a:rPr lang="en-US"/>
              <a:t>addresses the risks of AI with five primary pillars</a:t>
            </a:r>
            <a:endParaRPr sz="1800" b="0" i="0" u="none" strike="noStrike" cap="none">
              <a:solidFill>
                <a:schemeClr val="dk1"/>
              </a:solidFill>
              <a:latin typeface="Georgia"/>
              <a:ea typeface="Georgia"/>
              <a:cs typeface="Georgia"/>
              <a:sym typeface="Georgia"/>
            </a:endParaRPr>
          </a:p>
        </p:txBody>
      </p:sp>
      <p:sp>
        <p:nvSpPr>
          <p:cNvPr id="4026" name="Google Shape;4026;p480"/>
          <p:cNvSpPr txBox="1"/>
          <p:nvPr/>
        </p:nvSpPr>
        <p:spPr>
          <a:xfrm>
            <a:off x="235883" y="1181474"/>
            <a:ext cx="4991100" cy="153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b="1" i="0" u="none" strike="noStrike" cap="none">
                <a:solidFill>
                  <a:srgbClr val="E0301E"/>
                </a:solidFill>
                <a:latin typeface="Arial"/>
                <a:ea typeface="Arial"/>
                <a:cs typeface="Arial"/>
                <a:sym typeface="Arial"/>
              </a:rPr>
              <a:t>Performance </a:t>
            </a:r>
            <a:endParaRPr b="0" i="0" u="none" strike="noStrike" cap="none">
              <a:solidFill>
                <a:srgbClr val="000000"/>
              </a:solidFill>
              <a:latin typeface="Arial"/>
              <a:ea typeface="Arial"/>
              <a:cs typeface="Arial"/>
              <a:sym typeface="Arial"/>
            </a:endParaRPr>
          </a:p>
        </p:txBody>
      </p:sp>
      <p:sp>
        <p:nvSpPr>
          <p:cNvPr id="4027" name="Google Shape;4027;p480"/>
          <p:cNvSpPr txBox="1"/>
          <p:nvPr/>
        </p:nvSpPr>
        <p:spPr>
          <a:xfrm>
            <a:off x="7408863" y="1181474"/>
            <a:ext cx="1425600" cy="153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b="1" i="0" u="none" strike="noStrike" cap="none">
                <a:solidFill>
                  <a:srgbClr val="E0301E"/>
                </a:solidFill>
                <a:latin typeface="Arial"/>
                <a:ea typeface="Arial"/>
                <a:cs typeface="Arial"/>
                <a:sym typeface="Arial"/>
              </a:rPr>
              <a:t>Society</a:t>
            </a:r>
            <a:endParaRPr b="0" i="0" u="none" strike="noStrike" cap="none">
              <a:solidFill>
                <a:srgbClr val="000000"/>
              </a:solidFill>
              <a:latin typeface="Arial"/>
              <a:ea typeface="Arial"/>
              <a:cs typeface="Arial"/>
              <a:sym typeface="Arial"/>
            </a:endParaRPr>
          </a:p>
        </p:txBody>
      </p:sp>
      <p:sp>
        <p:nvSpPr>
          <p:cNvPr id="4028" name="Google Shape;4028;p480"/>
          <p:cNvSpPr txBox="1"/>
          <p:nvPr/>
        </p:nvSpPr>
        <p:spPr>
          <a:xfrm>
            <a:off x="5595469" y="1181474"/>
            <a:ext cx="1425600" cy="153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b="1" i="0" u="none" strike="noStrike" cap="none">
                <a:solidFill>
                  <a:srgbClr val="E0301E"/>
                </a:solidFill>
                <a:latin typeface="Arial"/>
                <a:ea typeface="Arial"/>
                <a:cs typeface="Arial"/>
                <a:sym typeface="Arial"/>
              </a:rPr>
              <a:t>Operations</a:t>
            </a:r>
            <a:endParaRPr b="0" i="0" u="none" strike="noStrike" cap="none">
              <a:solidFill>
                <a:srgbClr val="000000"/>
              </a:solidFill>
              <a:latin typeface="Arial"/>
              <a:ea typeface="Arial"/>
              <a:cs typeface="Arial"/>
              <a:sym typeface="Arial"/>
            </a:endParaRPr>
          </a:p>
        </p:txBody>
      </p:sp>
      <p:sp>
        <p:nvSpPr>
          <p:cNvPr id="4029" name="Google Shape;4029;p480"/>
          <p:cNvSpPr txBox="1"/>
          <p:nvPr/>
        </p:nvSpPr>
        <p:spPr>
          <a:xfrm>
            <a:off x="7426924" y="2504626"/>
            <a:ext cx="1457400" cy="1992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en-US" b="1" i="0" u="none" strike="noStrike" cap="none">
                <a:solidFill>
                  <a:srgbClr val="000000"/>
                </a:solidFill>
                <a:latin typeface="Arial"/>
                <a:ea typeface="Arial"/>
                <a:cs typeface="Arial"/>
                <a:sym typeface="Arial"/>
              </a:rPr>
              <a:t>Ethics &amp; Legal</a:t>
            </a:r>
            <a:endParaRPr b="0" i="0" u="none" strike="noStrike" cap="none">
              <a:solidFill>
                <a:srgbClr val="000000"/>
              </a:solidFill>
              <a:latin typeface="Arial"/>
              <a:ea typeface="Arial"/>
              <a:cs typeface="Arial"/>
              <a:sym typeface="Arial"/>
            </a:endParaRPr>
          </a:p>
          <a:p>
            <a:pPr marL="0" marR="0" lvl="1" indent="0" algn="l" rtl="0">
              <a:lnSpc>
                <a:spcPct val="100000"/>
              </a:lnSpc>
              <a:spcBef>
                <a:spcPts val="1800"/>
              </a:spcBef>
              <a:spcAft>
                <a:spcPts val="700"/>
              </a:spcAft>
              <a:buClr>
                <a:srgbClr val="000000"/>
              </a:buClr>
              <a:buSzPts val="1000"/>
              <a:buFont typeface="Noto Sans Symbols"/>
              <a:buNone/>
            </a:pPr>
            <a:r>
              <a:rPr lang="en-US" sz="1200" b="0" i="0" u="none" strike="noStrike" cap="none">
                <a:solidFill>
                  <a:srgbClr val="000000"/>
                </a:solidFill>
                <a:latin typeface="Arial"/>
                <a:ea typeface="Arial"/>
                <a:cs typeface="Arial"/>
                <a:sym typeface="Arial"/>
              </a:rPr>
              <a:t>Helping clients understand the systemic and moral implications of their use of AI</a:t>
            </a:r>
            <a:endParaRPr sz="1200" b="0" i="0" u="none" strike="noStrike" cap="none">
              <a:solidFill>
                <a:srgbClr val="000000"/>
              </a:solidFill>
              <a:latin typeface="Arial"/>
              <a:ea typeface="Arial"/>
              <a:cs typeface="Arial"/>
              <a:sym typeface="Arial"/>
            </a:endParaRPr>
          </a:p>
        </p:txBody>
      </p:sp>
      <p:sp>
        <p:nvSpPr>
          <p:cNvPr id="4030" name="Google Shape;4030;p480"/>
          <p:cNvSpPr txBox="1"/>
          <p:nvPr/>
        </p:nvSpPr>
        <p:spPr>
          <a:xfrm>
            <a:off x="2002567" y="2504626"/>
            <a:ext cx="1457400" cy="1992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en-US" b="1" i="0" u="none" strike="noStrike" cap="none">
                <a:solidFill>
                  <a:srgbClr val="000000"/>
                </a:solidFill>
                <a:latin typeface="Arial"/>
                <a:ea typeface="Arial"/>
                <a:cs typeface="Arial"/>
                <a:sym typeface="Arial"/>
              </a:rPr>
              <a:t>Interpretability</a:t>
            </a:r>
            <a:endParaRPr b="0" i="0" u="none" strike="noStrike" cap="none">
              <a:solidFill>
                <a:srgbClr val="000000"/>
              </a:solidFill>
              <a:latin typeface="Arial"/>
              <a:ea typeface="Arial"/>
              <a:cs typeface="Arial"/>
              <a:sym typeface="Arial"/>
            </a:endParaRPr>
          </a:p>
          <a:p>
            <a:pPr marL="0" marR="0" lvl="0" indent="0" algn="l" rtl="0">
              <a:lnSpc>
                <a:spcPct val="100000"/>
              </a:lnSpc>
              <a:spcBef>
                <a:spcPts val="700"/>
              </a:spcBef>
              <a:spcAft>
                <a:spcPts val="0"/>
              </a:spcAft>
              <a:buClr>
                <a:srgbClr val="000000"/>
              </a:buClr>
              <a:buSzPts val="1300"/>
              <a:buFont typeface="Arial"/>
              <a:buNone/>
            </a:pPr>
            <a:endParaRPr sz="5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700"/>
              </a:spcAft>
              <a:buClr>
                <a:srgbClr val="000000"/>
              </a:buClr>
              <a:buSzPts val="1000"/>
              <a:buFont typeface="Noto Sans Symbols"/>
              <a:buNone/>
            </a:pPr>
            <a:r>
              <a:rPr lang="en-US" sz="1200" b="0" i="0" u="none" strike="noStrike" cap="none">
                <a:solidFill>
                  <a:srgbClr val="000000"/>
                </a:solidFill>
                <a:latin typeface="Arial"/>
                <a:ea typeface="Arial"/>
                <a:cs typeface="Arial"/>
                <a:sym typeface="Arial"/>
              </a:rPr>
              <a:t>Adding transparency, explainability and provability to the modelling process to improve human understanding of the model outputs</a:t>
            </a:r>
            <a:endParaRPr sz="1200" b="0" i="0" u="none" strike="noStrike" cap="none">
              <a:solidFill>
                <a:srgbClr val="000000"/>
              </a:solidFill>
              <a:latin typeface="Arial"/>
              <a:ea typeface="Arial"/>
              <a:cs typeface="Arial"/>
              <a:sym typeface="Arial"/>
            </a:endParaRPr>
          </a:p>
        </p:txBody>
      </p:sp>
      <p:sp>
        <p:nvSpPr>
          <p:cNvPr id="4031" name="Google Shape;4031;p480"/>
          <p:cNvSpPr txBox="1"/>
          <p:nvPr/>
        </p:nvSpPr>
        <p:spPr>
          <a:xfrm>
            <a:off x="235883" y="2504626"/>
            <a:ext cx="1457400" cy="1992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en-US" b="1" i="0" u="none" strike="noStrike" cap="none">
                <a:solidFill>
                  <a:srgbClr val="000000"/>
                </a:solidFill>
                <a:latin typeface="Arial"/>
                <a:ea typeface="Arial"/>
                <a:cs typeface="Arial"/>
                <a:sym typeface="Arial"/>
              </a:rPr>
              <a:t>Bias</a:t>
            </a:r>
            <a:endParaRPr b="0" i="0" u="none" strike="noStrike" cap="none">
              <a:solidFill>
                <a:srgbClr val="000000"/>
              </a:solidFill>
              <a:latin typeface="Arial"/>
              <a:ea typeface="Arial"/>
              <a:cs typeface="Arial"/>
              <a:sym typeface="Arial"/>
            </a:endParaRPr>
          </a:p>
          <a:p>
            <a:pPr marL="0" marR="0" lvl="0" indent="0" algn="l" rtl="0">
              <a:lnSpc>
                <a:spcPct val="100000"/>
              </a:lnSpc>
              <a:spcBef>
                <a:spcPts val="700"/>
              </a:spcBef>
              <a:spcAft>
                <a:spcPts val="0"/>
              </a:spcAft>
              <a:buClr>
                <a:srgbClr val="000000"/>
              </a:buClr>
              <a:buSzPts val="1300"/>
              <a:buFont typeface="Arial"/>
              <a:buNone/>
            </a:pPr>
            <a:endParaRPr sz="5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0"/>
              </a:spcAft>
              <a:buClr>
                <a:srgbClr val="000000"/>
              </a:buClr>
              <a:buSzPts val="1000"/>
              <a:buFont typeface="Noto Sans Symbols"/>
              <a:buNone/>
            </a:pPr>
            <a:r>
              <a:rPr lang="en-US" sz="1200" b="0" i="0" u="none" strike="noStrike" cap="none">
                <a:solidFill>
                  <a:srgbClr val="000000"/>
                </a:solidFill>
                <a:latin typeface="Arial"/>
                <a:ea typeface="Arial"/>
                <a:cs typeface="Arial"/>
                <a:sym typeface="Arial"/>
              </a:rPr>
              <a:t>Testing for bias in the data, model, and human use of AI algorithms to improve fairness of treatment across groups</a:t>
            </a:r>
            <a:endParaRPr sz="12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0"/>
              </a:spcAft>
              <a:buClr>
                <a:srgbClr val="000000"/>
              </a:buClr>
              <a:buSzPts val="1000"/>
              <a:buFont typeface="Noto Sans Symbols"/>
              <a:buNone/>
            </a:pPr>
            <a:endParaRPr sz="10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0"/>
              </a:spcAft>
              <a:buClr>
                <a:srgbClr val="000000"/>
              </a:buClr>
              <a:buSzPts val="1000"/>
              <a:buFont typeface="Noto Sans Symbols"/>
              <a:buNone/>
            </a:pPr>
            <a:endParaRPr sz="10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700"/>
              </a:spcAft>
              <a:buClr>
                <a:srgbClr val="000000"/>
              </a:buClr>
              <a:buSzPts val="1000"/>
              <a:buFont typeface="Noto Sans Symbols"/>
              <a:buNone/>
            </a:pPr>
            <a:endParaRPr sz="1000" b="0" i="0" u="none" strike="noStrike" cap="none">
              <a:solidFill>
                <a:srgbClr val="000000"/>
              </a:solidFill>
              <a:latin typeface="Arial"/>
              <a:ea typeface="Arial"/>
              <a:cs typeface="Arial"/>
              <a:sym typeface="Arial"/>
            </a:endParaRPr>
          </a:p>
        </p:txBody>
      </p:sp>
      <p:sp>
        <p:nvSpPr>
          <p:cNvPr id="4032" name="Google Shape;4032;p480"/>
          <p:cNvSpPr txBox="1"/>
          <p:nvPr/>
        </p:nvSpPr>
        <p:spPr>
          <a:xfrm>
            <a:off x="3769250" y="2504625"/>
            <a:ext cx="1529100" cy="1992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en-US" b="1" i="0" u="none" strike="noStrike" cap="none">
                <a:solidFill>
                  <a:srgbClr val="000000"/>
                </a:solidFill>
                <a:latin typeface="Arial"/>
                <a:ea typeface="Arial"/>
                <a:cs typeface="Arial"/>
                <a:sym typeface="Arial"/>
              </a:rPr>
              <a:t>Robustness &amp; Security</a:t>
            </a:r>
            <a:endParaRPr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0"/>
              </a:spcAft>
              <a:buClr>
                <a:srgbClr val="000000"/>
              </a:buClr>
              <a:buSzPts val="1000"/>
              <a:buFont typeface="Noto Sans Symbols"/>
              <a:buNone/>
            </a:pPr>
            <a:r>
              <a:rPr lang="en-US" sz="1200" b="0" i="0" u="none" strike="noStrike" cap="none">
                <a:solidFill>
                  <a:srgbClr val="000000"/>
                </a:solidFill>
                <a:latin typeface="Arial"/>
                <a:ea typeface="Arial"/>
                <a:cs typeface="Arial"/>
                <a:sym typeface="Arial"/>
              </a:rPr>
              <a:t>Improving security and robustness of AI through rigorous validation, continuous monitoring and maintenance, verification and adversarial modelling</a:t>
            </a:r>
            <a:endParaRPr sz="12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700"/>
              </a:spcAft>
              <a:buClr>
                <a:srgbClr val="000000"/>
              </a:buClr>
              <a:buSzPts val="1000"/>
              <a:buFont typeface="Noto Sans Symbols"/>
              <a:buNone/>
            </a:pPr>
            <a:endParaRPr sz="1000" b="0" i="0" u="none" strike="noStrike" cap="none">
              <a:solidFill>
                <a:srgbClr val="000000"/>
              </a:solidFill>
              <a:latin typeface="Arial"/>
              <a:ea typeface="Arial"/>
              <a:cs typeface="Arial"/>
              <a:sym typeface="Arial"/>
            </a:endParaRPr>
          </a:p>
        </p:txBody>
      </p:sp>
      <p:sp>
        <p:nvSpPr>
          <p:cNvPr id="4033" name="Google Shape;4033;p480"/>
          <p:cNvSpPr txBox="1"/>
          <p:nvPr/>
        </p:nvSpPr>
        <p:spPr>
          <a:xfrm>
            <a:off x="5612134" y="2504626"/>
            <a:ext cx="1457400" cy="19929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en-US" b="1" i="0" u="none" strike="noStrike" cap="none">
                <a:solidFill>
                  <a:srgbClr val="000000"/>
                </a:solidFill>
                <a:latin typeface="Arial"/>
                <a:ea typeface="Arial"/>
                <a:cs typeface="Arial"/>
                <a:sym typeface="Arial"/>
              </a:rPr>
              <a:t>Governance</a:t>
            </a:r>
            <a:endParaRPr b="0" i="0" u="none" strike="noStrike" cap="none">
              <a:solidFill>
                <a:srgbClr val="000000"/>
              </a:solidFill>
              <a:latin typeface="Arial"/>
              <a:ea typeface="Arial"/>
              <a:cs typeface="Arial"/>
              <a:sym typeface="Arial"/>
            </a:endParaRPr>
          </a:p>
          <a:p>
            <a:pPr marL="0" marR="0" lvl="0" indent="0" algn="l" rtl="0">
              <a:lnSpc>
                <a:spcPct val="100000"/>
              </a:lnSpc>
              <a:spcBef>
                <a:spcPts val="700"/>
              </a:spcBef>
              <a:spcAft>
                <a:spcPts val="0"/>
              </a:spcAft>
              <a:buClr>
                <a:srgbClr val="000000"/>
              </a:buClr>
              <a:buSzPts val="1300"/>
              <a:buFont typeface="Arial"/>
              <a:buNone/>
            </a:pPr>
            <a:endParaRPr sz="500" b="0" i="0" u="none" strike="noStrike" cap="none">
              <a:solidFill>
                <a:srgbClr val="000000"/>
              </a:solidFill>
              <a:latin typeface="Arial"/>
              <a:ea typeface="Arial"/>
              <a:cs typeface="Arial"/>
              <a:sym typeface="Arial"/>
            </a:endParaRPr>
          </a:p>
          <a:p>
            <a:pPr marL="0" marR="0" lvl="1" indent="0" algn="l" rtl="0">
              <a:lnSpc>
                <a:spcPct val="100000"/>
              </a:lnSpc>
              <a:spcBef>
                <a:spcPts val="700"/>
              </a:spcBef>
              <a:spcAft>
                <a:spcPts val="700"/>
              </a:spcAft>
              <a:buClr>
                <a:srgbClr val="000000"/>
              </a:buClr>
              <a:buSzPts val="1000"/>
              <a:buFont typeface="Noto Sans Symbols"/>
              <a:buNone/>
            </a:pPr>
            <a:r>
              <a:rPr lang="en-US" sz="1200" b="0" i="0" u="none" strike="noStrike" cap="none">
                <a:solidFill>
                  <a:srgbClr val="000000"/>
                </a:solidFill>
                <a:latin typeface="Arial"/>
                <a:ea typeface="Arial"/>
                <a:cs typeface="Arial"/>
                <a:sym typeface="Arial"/>
              </a:rPr>
              <a:t>Designing effective AI operating models and processes to improve accountability and quality</a:t>
            </a:r>
            <a:endParaRPr sz="1200" b="0" i="0" u="none" strike="noStrike" cap="none">
              <a:solidFill>
                <a:srgbClr val="000000"/>
              </a:solidFill>
              <a:latin typeface="Arial"/>
              <a:ea typeface="Arial"/>
              <a:cs typeface="Arial"/>
              <a:sym typeface="Arial"/>
            </a:endParaRPr>
          </a:p>
        </p:txBody>
      </p:sp>
      <p:sp>
        <p:nvSpPr>
          <p:cNvPr id="4034" name="Google Shape;4034;p480"/>
          <p:cNvSpPr/>
          <p:nvPr/>
        </p:nvSpPr>
        <p:spPr>
          <a:xfrm>
            <a:off x="7426924" y="1846393"/>
            <a:ext cx="352278" cy="305167"/>
          </a:xfrm>
          <a:custGeom>
            <a:avLst/>
            <a:gdLst/>
            <a:ahLst/>
            <a:cxnLst/>
            <a:rect l="l" t="t" r="r" b="b"/>
            <a:pathLst>
              <a:path w="2732" h="2366" extrusionOk="0">
                <a:moveTo>
                  <a:pt x="2064" y="384"/>
                </a:moveTo>
                <a:lnTo>
                  <a:pt x="2064" y="384"/>
                </a:lnTo>
                <a:lnTo>
                  <a:pt x="2062" y="414"/>
                </a:lnTo>
                <a:lnTo>
                  <a:pt x="2060" y="444"/>
                </a:lnTo>
                <a:lnTo>
                  <a:pt x="2054" y="474"/>
                </a:lnTo>
                <a:lnTo>
                  <a:pt x="2046" y="502"/>
                </a:lnTo>
                <a:lnTo>
                  <a:pt x="2034" y="530"/>
                </a:lnTo>
                <a:lnTo>
                  <a:pt x="2022" y="556"/>
                </a:lnTo>
                <a:lnTo>
                  <a:pt x="2006" y="584"/>
                </a:lnTo>
                <a:lnTo>
                  <a:pt x="1990" y="608"/>
                </a:lnTo>
                <a:lnTo>
                  <a:pt x="1990" y="608"/>
                </a:lnTo>
                <a:lnTo>
                  <a:pt x="1984" y="620"/>
                </a:lnTo>
                <a:lnTo>
                  <a:pt x="1420" y="1354"/>
                </a:lnTo>
                <a:lnTo>
                  <a:pt x="1420" y="1354"/>
                </a:lnTo>
                <a:lnTo>
                  <a:pt x="1410" y="1364"/>
                </a:lnTo>
                <a:lnTo>
                  <a:pt x="1396" y="1372"/>
                </a:lnTo>
                <a:lnTo>
                  <a:pt x="1382" y="1378"/>
                </a:lnTo>
                <a:lnTo>
                  <a:pt x="1366" y="1380"/>
                </a:lnTo>
                <a:lnTo>
                  <a:pt x="1366" y="1380"/>
                </a:lnTo>
                <a:lnTo>
                  <a:pt x="1350" y="1378"/>
                </a:lnTo>
                <a:lnTo>
                  <a:pt x="1336" y="1372"/>
                </a:lnTo>
                <a:lnTo>
                  <a:pt x="1322" y="1364"/>
                </a:lnTo>
                <a:lnTo>
                  <a:pt x="1312" y="1354"/>
                </a:lnTo>
                <a:lnTo>
                  <a:pt x="748" y="620"/>
                </a:lnTo>
                <a:lnTo>
                  <a:pt x="748" y="620"/>
                </a:lnTo>
                <a:lnTo>
                  <a:pt x="742" y="608"/>
                </a:lnTo>
                <a:lnTo>
                  <a:pt x="742" y="608"/>
                </a:lnTo>
                <a:lnTo>
                  <a:pt x="724" y="584"/>
                </a:lnTo>
                <a:lnTo>
                  <a:pt x="710" y="556"/>
                </a:lnTo>
                <a:lnTo>
                  <a:pt x="698" y="530"/>
                </a:lnTo>
                <a:lnTo>
                  <a:pt x="686" y="502"/>
                </a:lnTo>
                <a:lnTo>
                  <a:pt x="678" y="474"/>
                </a:lnTo>
                <a:lnTo>
                  <a:pt x="672" y="444"/>
                </a:lnTo>
                <a:lnTo>
                  <a:pt x="670" y="414"/>
                </a:lnTo>
                <a:lnTo>
                  <a:pt x="668" y="384"/>
                </a:lnTo>
                <a:lnTo>
                  <a:pt x="668" y="384"/>
                </a:lnTo>
                <a:lnTo>
                  <a:pt x="670" y="346"/>
                </a:lnTo>
                <a:lnTo>
                  <a:pt x="676" y="308"/>
                </a:lnTo>
                <a:lnTo>
                  <a:pt x="686" y="270"/>
                </a:lnTo>
                <a:lnTo>
                  <a:pt x="698" y="236"/>
                </a:lnTo>
                <a:lnTo>
                  <a:pt x="714" y="202"/>
                </a:lnTo>
                <a:lnTo>
                  <a:pt x="734" y="170"/>
                </a:lnTo>
                <a:lnTo>
                  <a:pt x="756" y="140"/>
                </a:lnTo>
                <a:lnTo>
                  <a:pt x="780" y="114"/>
                </a:lnTo>
                <a:lnTo>
                  <a:pt x="808" y="88"/>
                </a:lnTo>
                <a:lnTo>
                  <a:pt x="838" y="66"/>
                </a:lnTo>
                <a:lnTo>
                  <a:pt x="868" y="48"/>
                </a:lnTo>
                <a:lnTo>
                  <a:pt x="902" y="30"/>
                </a:lnTo>
                <a:lnTo>
                  <a:pt x="938" y="18"/>
                </a:lnTo>
                <a:lnTo>
                  <a:pt x="974" y="8"/>
                </a:lnTo>
                <a:lnTo>
                  <a:pt x="1012" y="2"/>
                </a:lnTo>
                <a:lnTo>
                  <a:pt x="1052" y="0"/>
                </a:lnTo>
                <a:lnTo>
                  <a:pt x="1052" y="0"/>
                </a:lnTo>
                <a:lnTo>
                  <a:pt x="1076" y="2"/>
                </a:lnTo>
                <a:lnTo>
                  <a:pt x="1100" y="4"/>
                </a:lnTo>
                <a:lnTo>
                  <a:pt x="1122" y="8"/>
                </a:lnTo>
                <a:lnTo>
                  <a:pt x="1146" y="12"/>
                </a:lnTo>
                <a:lnTo>
                  <a:pt x="1168" y="18"/>
                </a:lnTo>
                <a:lnTo>
                  <a:pt x="1190" y="26"/>
                </a:lnTo>
                <a:lnTo>
                  <a:pt x="1210" y="36"/>
                </a:lnTo>
                <a:lnTo>
                  <a:pt x="1232" y="46"/>
                </a:lnTo>
                <a:lnTo>
                  <a:pt x="1252" y="56"/>
                </a:lnTo>
                <a:lnTo>
                  <a:pt x="1270" y="70"/>
                </a:lnTo>
                <a:lnTo>
                  <a:pt x="1288" y="82"/>
                </a:lnTo>
                <a:lnTo>
                  <a:pt x="1306" y="98"/>
                </a:lnTo>
                <a:lnTo>
                  <a:pt x="1322" y="114"/>
                </a:lnTo>
                <a:lnTo>
                  <a:pt x="1338" y="130"/>
                </a:lnTo>
                <a:lnTo>
                  <a:pt x="1352" y="146"/>
                </a:lnTo>
                <a:lnTo>
                  <a:pt x="1366" y="166"/>
                </a:lnTo>
                <a:lnTo>
                  <a:pt x="1366" y="166"/>
                </a:lnTo>
                <a:lnTo>
                  <a:pt x="1380" y="146"/>
                </a:lnTo>
                <a:lnTo>
                  <a:pt x="1394" y="130"/>
                </a:lnTo>
                <a:lnTo>
                  <a:pt x="1410" y="114"/>
                </a:lnTo>
                <a:lnTo>
                  <a:pt x="1426" y="98"/>
                </a:lnTo>
                <a:lnTo>
                  <a:pt x="1444" y="82"/>
                </a:lnTo>
                <a:lnTo>
                  <a:pt x="1462" y="70"/>
                </a:lnTo>
                <a:lnTo>
                  <a:pt x="1480" y="56"/>
                </a:lnTo>
                <a:lnTo>
                  <a:pt x="1500" y="46"/>
                </a:lnTo>
                <a:lnTo>
                  <a:pt x="1522" y="36"/>
                </a:lnTo>
                <a:lnTo>
                  <a:pt x="1542" y="26"/>
                </a:lnTo>
                <a:lnTo>
                  <a:pt x="1564" y="18"/>
                </a:lnTo>
                <a:lnTo>
                  <a:pt x="1586" y="12"/>
                </a:lnTo>
                <a:lnTo>
                  <a:pt x="1610" y="8"/>
                </a:lnTo>
                <a:lnTo>
                  <a:pt x="1632" y="4"/>
                </a:lnTo>
                <a:lnTo>
                  <a:pt x="1656" y="2"/>
                </a:lnTo>
                <a:lnTo>
                  <a:pt x="1680" y="0"/>
                </a:lnTo>
                <a:lnTo>
                  <a:pt x="1680" y="0"/>
                </a:lnTo>
                <a:lnTo>
                  <a:pt x="1720" y="2"/>
                </a:lnTo>
                <a:lnTo>
                  <a:pt x="1758" y="8"/>
                </a:lnTo>
                <a:lnTo>
                  <a:pt x="1794" y="18"/>
                </a:lnTo>
                <a:lnTo>
                  <a:pt x="1830" y="30"/>
                </a:lnTo>
                <a:lnTo>
                  <a:pt x="1864" y="48"/>
                </a:lnTo>
                <a:lnTo>
                  <a:pt x="1894" y="66"/>
                </a:lnTo>
                <a:lnTo>
                  <a:pt x="1924" y="88"/>
                </a:lnTo>
                <a:lnTo>
                  <a:pt x="1952" y="114"/>
                </a:lnTo>
                <a:lnTo>
                  <a:pt x="1976" y="140"/>
                </a:lnTo>
                <a:lnTo>
                  <a:pt x="1998" y="170"/>
                </a:lnTo>
                <a:lnTo>
                  <a:pt x="2018" y="202"/>
                </a:lnTo>
                <a:lnTo>
                  <a:pt x="2034" y="236"/>
                </a:lnTo>
                <a:lnTo>
                  <a:pt x="2046" y="270"/>
                </a:lnTo>
                <a:lnTo>
                  <a:pt x="2056" y="308"/>
                </a:lnTo>
                <a:lnTo>
                  <a:pt x="2062" y="346"/>
                </a:lnTo>
                <a:lnTo>
                  <a:pt x="2064" y="384"/>
                </a:lnTo>
                <a:lnTo>
                  <a:pt x="2064" y="384"/>
                </a:lnTo>
                <a:close/>
                <a:moveTo>
                  <a:pt x="2382" y="808"/>
                </a:moveTo>
                <a:lnTo>
                  <a:pt x="2382" y="808"/>
                </a:lnTo>
                <a:lnTo>
                  <a:pt x="2382" y="788"/>
                </a:lnTo>
                <a:lnTo>
                  <a:pt x="2384" y="770"/>
                </a:lnTo>
                <a:lnTo>
                  <a:pt x="2388" y="752"/>
                </a:lnTo>
                <a:lnTo>
                  <a:pt x="2394" y="734"/>
                </a:lnTo>
                <a:lnTo>
                  <a:pt x="2402" y="718"/>
                </a:lnTo>
                <a:lnTo>
                  <a:pt x="2410" y="702"/>
                </a:lnTo>
                <a:lnTo>
                  <a:pt x="2420" y="686"/>
                </a:lnTo>
                <a:lnTo>
                  <a:pt x="2432" y="672"/>
                </a:lnTo>
                <a:lnTo>
                  <a:pt x="2444" y="658"/>
                </a:lnTo>
                <a:lnTo>
                  <a:pt x="2458" y="646"/>
                </a:lnTo>
                <a:lnTo>
                  <a:pt x="2472" y="636"/>
                </a:lnTo>
                <a:lnTo>
                  <a:pt x="2488" y="626"/>
                </a:lnTo>
                <a:lnTo>
                  <a:pt x="2504" y="618"/>
                </a:lnTo>
                <a:lnTo>
                  <a:pt x="2522" y="612"/>
                </a:lnTo>
                <a:lnTo>
                  <a:pt x="2538" y="606"/>
                </a:lnTo>
                <a:lnTo>
                  <a:pt x="2558" y="602"/>
                </a:lnTo>
                <a:lnTo>
                  <a:pt x="2558" y="602"/>
                </a:lnTo>
                <a:lnTo>
                  <a:pt x="2548" y="582"/>
                </a:lnTo>
                <a:lnTo>
                  <a:pt x="2536" y="564"/>
                </a:lnTo>
                <a:lnTo>
                  <a:pt x="2522" y="548"/>
                </a:lnTo>
                <a:lnTo>
                  <a:pt x="2506" y="536"/>
                </a:lnTo>
                <a:lnTo>
                  <a:pt x="2488" y="524"/>
                </a:lnTo>
                <a:lnTo>
                  <a:pt x="2468" y="516"/>
                </a:lnTo>
                <a:lnTo>
                  <a:pt x="2448" y="512"/>
                </a:lnTo>
                <a:lnTo>
                  <a:pt x="2424" y="510"/>
                </a:lnTo>
                <a:lnTo>
                  <a:pt x="2424" y="510"/>
                </a:lnTo>
                <a:lnTo>
                  <a:pt x="2410" y="510"/>
                </a:lnTo>
                <a:lnTo>
                  <a:pt x="2396" y="512"/>
                </a:lnTo>
                <a:lnTo>
                  <a:pt x="2382" y="516"/>
                </a:lnTo>
                <a:lnTo>
                  <a:pt x="2370" y="520"/>
                </a:lnTo>
                <a:lnTo>
                  <a:pt x="2358" y="526"/>
                </a:lnTo>
                <a:lnTo>
                  <a:pt x="2346" y="534"/>
                </a:lnTo>
                <a:lnTo>
                  <a:pt x="2334" y="542"/>
                </a:lnTo>
                <a:lnTo>
                  <a:pt x="2324" y="550"/>
                </a:lnTo>
                <a:lnTo>
                  <a:pt x="2316" y="560"/>
                </a:lnTo>
                <a:lnTo>
                  <a:pt x="2308" y="572"/>
                </a:lnTo>
                <a:lnTo>
                  <a:pt x="2300" y="584"/>
                </a:lnTo>
                <a:lnTo>
                  <a:pt x="2294" y="596"/>
                </a:lnTo>
                <a:lnTo>
                  <a:pt x="2290" y="608"/>
                </a:lnTo>
                <a:lnTo>
                  <a:pt x="2286" y="622"/>
                </a:lnTo>
                <a:lnTo>
                  <a:pt x="2284" y="636"/>
                </a:lnTo>
                <a:lnTo>
                  <a:pt x="2284" y="650"/>
                </a:lnTo>
                <a:lnTo>
                  <a:pt x="2284" y="1050"/>
                </a:lnTo>
                <a:lnTo>
                  <a:pt x="2284" y="1050"/>
                </a:lnTo>
                <a:lnTo>
                  <a:pt x="2308" y="1050"/>
                </a:lnTo>
                <a:lnTo>
                  <a:pt x="2334" y="1052"/>
                </a:lnTo>
                <a:lnTo>
                  <a:pt x="2358" y="1058"/>
                </a:lnTo>
                <a:lnTo>
                  <a:pt x="2382" y="1066"/>
                </a:lnTo>
                <a:lnTo>
                  <a:pt x="2382" y="808"/>
                </a:lnTo>
                <a:close/>
                <a:moveTo>
                  <a:pt x="2590" y="668"/>
                </a:moveTo>
                <a:lnTo>
                  <a:pt x="2590" y="668"/>
                </a:lnTo>
                <a:lnTo>
                  <a:pt x="2576" y="668"/>
                </a:lnTo>
                <a:lnTo>
                  <a:pt x="2562" y="670"/>
                </a:lnTo>
                <a:lnTo>
                  <a:pt x="2550" y="674"/>
                </a:lnTo>
                <a:lnTo>
                  <a:pt x="2536" y="678"/>
                </a:lnTo>
                <a:lnTo>
                  <a:pt x="2524" y="684"/>
                </a:lnTo>
                <a:lnTo>
                  <a:pt x="2512" y="692"/>
                </a:lnTo>
                <a:lnTo>
                  <a:pt x="2502" y="700"/>
                </a:lnTo>
                <a:lnTo>
                  <a:pt x="2492" y="708"/>
                </a:lnTo>
                <a:lnTo>
                  <a:pt x="2482" y="718"/>
                </a:lnTo>
                <a:lnTo>
                  <a:pt x="2474" y="730"/>
                </a:lnTo>
                <a:lnTo>
                  <a:pt x="2468" y="742"/>
                </a:lnTo>
                <a:lnTo>
                  <a:pt x="2462" y="754"/>
                </a:lnTo>
                <a:lnTo>
                  <a:pt x="2456" y="766"/>
                </a:lnTo>
                <a:lnTo>
                  <a:pt x="2454" y="780"/>
                </a:lnTo>
                <a:lnTo>
                  <a:pt x="2450" y="794"/>
                </a:lnTo>
                <a:lnTo>
                  <a:pt x="2450" y="808"/>
                </a:lnTo>
                <a:lnTo>
                  <a:pt x="2450" y="1108"/>
                </a:lnTo>
                <a:lnTo>
                  <a:pt x="2450" y="1108"/>
                </a:lnTo>
                <a:lnTo>
                  <a:pt x="2452" y="1110"/>
                </a:lnTo>
                <a:lnTo>
                  <a:pt x="2452" y="1110"/>
                </a:lnTo>
                <a:lnTo>
                  <a:pt x="2468" y="1126"/>
                </a:lnTo>
                <a:lnTo>
                  <a:pt x="2480" y="1144"/>
                </a:lnTo>
                <a:lnTo>
                  <a:pt x="2492" y="1162"/>
                </a:lnTo>
                <a:lnTo>
                  <a:pt x="2500" y="1182"/>
                </a:lnTo>
                <a:lnTo>
                  <a:pt x="2508" y="1202"/>
                </a:lnTo>
                <a:lnTo>
                  <a:pt x="2514" y="1224"/>
                </a:lnTo>
                <a:lnTo>
                  <a:pt x="2516" y="1246"/>
                </a:lnTo>
                <a:lnTo>
                  <a:pt x="2518" y="1268"/>
                </a:lnTo>
                <a:lnTo>
                  <a:pt x="2518" y="1268"/>
                </a:lnTo>
                <a:lnTo>
                  <a:pt x="2516" y="1290"/>
                </a:lnTo>
                <a:lnTo>
                  <a:pt x="2514" y="1310"/>
                </a:lnTo>
                <a:lnTo>
                  <a:pt x="2508" y="1332"/>
                </a:lnTo>
                <a:lnTo>
                  <a:pt x="2500" y="1352"/>
                </a:lnTo>
                <a:lnTo>
                  <a:pt x="2492" y="1372"/>
                </a:lnTo>
                <a:lnTo>
                  <a:pt x="2480" y="1390"/>
                </a:lnTo>
                <a:lnTo>
                  <a:pt x="2468" y="1408"/>
                </a:lnTo>
                <a:lnTo>
                  <a:pt x="2452" y="1424"/>
                </a:lnTo>
                <a:lnTo>
                  <a:pt x="2176" y="1700"/>
                </a:lnTo>
                <a:lnTo>
                  <a:pt x="2176" y="1700"/>
                </a:lnTo>
                <a:lnTo>
                  <a:pt x="2170" y="1678"/>
                </a:lnTo>
                <a:lnTo>
                  <a:pt x="2160" y="1658"/>
                </a:lnTo>
                <a:lnTo>
                  <a:pt x="2152" y="1638"/>
                </a:lnTo>
                <a:lnTo>
                  <a:pt x="2140" y="1618"/>
                </a:lnTo>
                <a:lnTo>
                  <a:pt x="2394" y="1366"/>
                </a:lnTo>
                <a:lnTo>
                  <a:pt x="2394" y="1366"/>
                </a:lnTo>
                <a:lnTo>
                  <a:pt x="2404" y="1354"/>
                </a:lnTo>
                <a:lnTo>
                  <a:pt x="2412" y="1344"/>
                </a:lnTo>
                <a:lnTo>
                  <a:pt x="2418" y="1332"/>
                </a:lnTo>
                <a:lnTo>
                  <a:pt x="2424" y="1320"/>
                </a:lnTo>
                <a:lnTo>
                  <a:pt x="2430" y="1306"/>
                </a:lnTo>
                <a:lnTo>
                  <a:pt x="2432" y="1294"/>
                </a:lnTo>
                <a:lnTo>
                  <a:pt x="2434" y="1280"/>
                </a:lnTo>
                <a:lnTo>
                  <a:pt x="2434" y="1268"/>
                </a:lnTo>
                <a:lnTo>
                  <a:pt x="2434" y="1254"/>
                </a:lnTo>
                <a:lnTo>
                  <a:pt x="2432" y="1240"/>
                </a:lnTo>
                <a:lnTo>
                  <a:pt x="2430" y="1228"/>
                </a:lnTo>
                <a:lnTo>
                  <a:pt x="2424" y="1214"/>
                </a:lnTo>
                <a:lnTo>
                  <a:pt x="2418" y="1202"/>
                </a:lnTo>
                <a:lnTo>
                  <a:pt x="2412" y="1190"/>
                </a:lnTo>
                <a:lnTo>
                  <a:pt x="2404" y="1180"/>
                </a:lnTo>
                <a:lnTo>
                  <a:pt x="2394" y="1170"/>
                </a:lnTo>
                <a:lnTo>
                  <a:pt x="2394" y="1170"/>
                </a:lnTo>
                <a:lnTo>
                  <a:pt x="2384" y="1160"/>
                </a:lnTo>
                <a:lnTo>
                  <a:pt x="2372" y="1152"/>
                </a:lnTo>
                <a:lnTo>
                  <a:pt x="2360" y="1144"/>
                </a:lnTo>
                <a:lnTo>
                  <a:pt x="2348" y="1138"/>
                </a:lnTo>
                <a:lnTo>
                  <a:pt x="2336" y="1134"/>
                </a:lnTo>
                <a:lnTo>
                  <a:pt x="2322" y="1132"/>
                </a:lnTo>
                <a:lnTo>
                  <a:pt x="2310" y="1130"/>
                </a:lnTo>
                <a:lnTo>
                  <a:pt x="2296" y="1128"/>
                </a:lnTo>
                <a:lnTo>
                  <a:pt x="2282" y="1130"/>
                </a:lnTo>
                <a:lnTo>
                  <a:pt x="2270" y="1132"/>
                </a:lnTo>
                <a:lnTo>
                  <a:pt x="2256" y="1134"/>
                </a:lnTo>
                <a:lnTo>
                  <a:pt x="2244" y="1138"/>
                </a:lnTo>
                <a:lnTo>
                  <a:pt x="2232" y="1144"/>
                </a:lnTo>
                <a:lnTo>
                  <a:pt x="2220" y="1152"/>
                </a:lnTo>
                <a:lnTo>
                  <a:pt x="2208" y="1160"/>
                </a:lnTo>
                <a:lnTo>
                  <a:pt x="2198" y="1170"/>
                </a:lnTo>
                <a:lnTo>
                  <a:pt x="1922" y="1446"/>
                </a:lnTo>
                <a:lnTo>
                  <a:pt x="1922" y="1446"/>
                </a:lnTo>
                <a:lnTo>
                  <a:pt x="1896" y="1438"/>
                </a:lnTo>
                <a:lnTo>
                  <a:pt x="1870" y="1434"/>
                </a:lnTo>
                <a:lnTo>
                  <a:pt x="1846" y="1430"/>
                </a:lnTo>
                <a:lnTo>
                  <a:pt x="1820" y="1428"/>
                </a:lnTo>
                <a:lnTo>
                  <a:pt x="1794" y="1428"/>
                </a:lnTo>
                <a:lnTo>
                  <a:pt x="1768" y="1430"/>
                </a:lnTo>
                <a:lnTo>
                  <a:pt x="1742" y="1434"/>
                </a:lnTo>
                <a:lnTo>
                  <a:pt x="1716" y="1440"/>
                </a:lnTo>
                <a:lnTo>
                  <a:pt x="1692" y="1446"/>
                </a:lnTo>
                <a:lnTo>
                  <a:pt x="1666" y="1454"/>
                </a:lnTo>
                <a:lnTo>
                  <a:pt x="1642" y="1464"/>
                </a:lnTo>
                <a:lnTo>
                  <a:pt x="1618" y="1476"/>
                </a:lnTo>
                <a:lnTo>
                  <a:pt x="1596" y="1490"/>
                </a:lnTo>
                <a:lnTo>
                  <a:pt x="1574" y="1506"/>
                </a:lnTo>
                <a:lnTo>
                  <a:pt x="1552" y="1524"/>
                </a:lnTo>
                <a:lnTo>
                  <a:pt x="1532" y="1542"/>
                </a:lnTo>
                <a:lnTo>
                  <a:pt x="1532" y="1542"/>
                </a:lnTo>
                <a:lnTo>
                  <a:pt x="1506" y="1572"/>
                </a:lnTo>
                <a:lnTo>
                  <a:pt x="1482" y="1602"/>
                </a:lnTo>
                <a:lnTo>
                  <a:pt x="1462" y="1636"/>
                </a:lnTo>
                <a:lnTo>
                  <a:pt x="1446" y="1670"/>
                </a:lnTo>
                <a:lnTo>
                  <a:pt x="1434" y="1706"/>
                </a:lnTo>
                <a:lnTo>
                  <a:pt x="1426" y="1742"/>
                </a:lnTo>
                <a:lnTo>
                  <a:pt x="1420" y="1780"/>
                </a:lnTo>
                <a:lnTo>
                  <a:pt x="1418" y="1816"/>
                </a:lnTo>
                <a:lnTo>
                  <a:pt x="1420" y="1854"/>
                </a:lnTo>
                <a:lnTo>
                  <a:pt x="1426" y="1890"/>
                </a:lnTo>
                <a:lnTo>
                  <a:pt x="1434" y="1928"/>
                </a:lnTo>
                <a:lnTo>
                  <a:pt x="1446" y="1962"/>
                </a:lnTo>
                <a:lnTo>
                  <a:pt x="1462" y="1998"/>
                </a:lnTo>
                <a:lnTo>
                  <a:pt x="1482" y="2030"/>
                </a:lnTo>
                <a:lnTo>
                  <a:pt x="1506" y="2062"/>
                </a:lnTo>
                <a:lnTo>
                  <a:pt x="1532" y="2092"/>
                </a:lnTo>
                <a:lnTo>
                  <a:pt x="1532" y="2092"/>
                </a:lnTo>
                <a:lnTo>
                  <a:pt x="1806" y="2366"/>
                </a:lnTo>
                <a:lnTo>
                  <a:pt x="1880" y="2292"/>
                </a:lnTo>
                <a:lnTo>
                  <a:pt x="1878" y="2292"/>
                </a:lnTo>
                <a:lnTo>
                  <a:pt x="2058" y="2112"/>
                </a:lnTo>
                <a:lnTo>
                  <a:pt x="2058" y="2112"/>
                </a:lnTo>
                <a:lnTo>
                  <a:pt x="2082" y="2092"/>
                </a:lnTo>
                <a:lnTo>
                  <a:pt x="2082" y="2092"/>
                </a:lnTo>
                <a:lnTo>
                  <a:pt x="2102" y="2068"/>
                </a:lnTo>
                <a:lnTo>
                  <a:pt x="2690" y="1480"/>
                </a:lnTo>
                <a:lnTo>
                  <a:pt x="2690" y="1480"/>
                </a:lnTo>
                <a:lnTo>
                  <a:pt x="2698" y="1470"/>
                </a:lnTo>
                <a:lnTo>
                  <a:pt x="2706" y="1460"/>
                </a:lnTo>
                <a:lnTo>
                  <a:pt x="2714" y="1448"/>
                </a:lnTo>
                <a:lnTo>
                  <a:pt x="2720" y="1436"/>
                </a:lnTo>
                <a:lnTo>
                  <a:pt x="2726" y="1422"/>
                </a:lnTo>
                <a:lnTo>
                  <a:pt x="2728" y="1408"/>
                </a:lnTo>
                <a:lnTo>
                  <a:pt x="2730" y="1394"/>
                </a:lnTo>
                <a:lnTo>
                  <a:pt x="2732" y="1380"/>
                </a:lnTo>
                <a:lnTo>
                  <a:pt x="2732" y="808"/>
                </a:lnTo>
                <a:lnTo>
                  <a:pt x="2732" y="808"/>
                </a:lnTo>
                <a:lnTo>
                  <a:pt x="2730" y="794"/>
                </a:lnTo>
                <a:lnTo>
                  <a:pt x="2728" y="780"/>
                </a:lnTo>
                <a:lnTo>
                  <a:pt x="2726" y="766"/>
                </a:lnTo>
                <a:lnTo>
                  <a:pt x="2720" y="754"/>
                </a:lnTo>
                <a:lnTo>
                  <a:pt x="2714" y="742"/>
                </a:lnTo>
                <a:lnTo>
                  <a:pt x="2708" y="730"/>
                </a:lnTo>
                <a:lnTo>
                  <a:pt x="2700" y="718"/>
                </a:lnTo>
                <a:lnTo>
                  <a:pt x="2690" y="708"/>
                </a:lnTo>
                <a:lnTo>
                  <a:pt x="2680" y="700"/>
                </a:lnTo>
                <a:lnTo>
                  <a:pt x="2670" y="692"/>
                </a:lnTo>
                <a:lnTo>
                  <a:pt x="2658" y="684"/>
                </a:lnTo>
                <a:lnTo>
                  <a:pt x="2646" y="678"/>
                </a:lnTo>
                <a:lnTo>
                  <a:pt x="2632" y="674"/>
                </a:lnTo>
                <a:lnTo>
                  <a:pt x="2620" y="670"/>
                </a:lnTo>
                <a:lnTo>
                  <a:pt x="2606" y="668"/>
                </a:lnTo>
                <a:lnTo>
                  <a:pt x="2590" y="668"/>
                </a:lnTo>
                <a:lnTo>
                  <a:pt x="2590" y="668"/>
                </a:lnTo>
                <a:close/>
                <a:moveTo>
                  <a:pt x="2214" y="1064"/>
                </a:moveTo>
                <a:lnTo>
                  <a:pt x="2214" y="680"/>
                </a:lnTo>
                <a:lnTo>
                  <a:pt x="2214" y="680"/>
                </a:lnTo>
                <a:lnTo>
                  <a:pt x="2196" y="688"/>
                </a:lnTo>
                <a:lnTo>
                  <a:pt x="2180" y="700"/>
                </a:lnTo>
                <a:lnTo>
                  <a:pt x="2166" y="714"/>
                </a:lnTo>
                <a:lnTo>
                  <a:pt x="2152" y="730"/>
                </a:lnTo>
                <a:lnTo>
                  <a:pt x="2142" y="748"/>
                </a:lnTo>
                <a:lnTo>
                  <a:pt x="2136" y="766"/>
                </a:lnTo>
                <a:lnTo>
                  <a:pt x="2130" y="786"/>
                </a:lnTo>
                <a:lnTo>
                  <a:pt x="2130" y="808"/>
                </a:lnTo>
                <a:lnTo>
                  <a:pt x="2130" y="1120"/>
                </a:lnTo>
                <a:lnTo>
                  <a:pt x="2140" y="1110"/>
                </a:lnTo>
                <a:lnTo>
                  <a:pt x="2140" y="1110"/>
                </a:lnTo>
                <a:lnTo>
                  <a:pt x="2156" y="1096"/>
                </a:lnTo>
                <a:lnTo>
                  <a:pt x="2174" y="1082"/>
                </a:lnTo>
                <a:lnTo>
                  <a:pt x="2194" y="1072"/>
                </a:lnTo>
                <a:lnTo>
                  <a:pt x="2214" y="1064"/>
                </a:lnTo>
                <a:lnTo>
                  <a:pt x="2214" y="1064"/>
                </a:lnTo>
                <a:close/>
                <a:moveTo>
                  <a:pt x="350" y="1066"/>
                </a:moveTo>
                <a:lnTo>
                  <a:pt x="350" y="1066"/>
                </a:lnTo>
                <a:lnTo>
                  <a:pt x="374" y="1058"/>
                </a:lnTo>
                <a:lnTo>
                  <a:pt x="398" y="1052"/>
                </a:lnTo>
                <a:lnTo>
                  <a:pt x="424" y="1050"/>
                </a:lnTo>
                <a:lnTo>
                  <a:pt x="448" y="1050"/>
                </a:lnTo>
                <a:lnTo>
                  <a:pt x="448" y="650"/>
                </a:lnTo>
                <a:lnTo>
                  <a:pt x="448" y="650"/>
                </a:lnTo>
                <a:lnTo>
                  <a:pt x="448" y="636"/>
                </a:lnTo>
                <a:lnTo>
                  <a:pt x="446" y="622"/>
                </a:lnTo>
                <a:lnTo>
                  <a:pt x="442" y="608"/>
                </a:lnTo>
                <a:lnTo>
                  <a:pt x="438" y="596"/>
                </a:lnTo>
                <a:lnTo>
                  <a:pt x="432" y="584"/>
                </a:lnTo>
                <a:lnTo>
                  <a:pt x="424" y="572"/>
                </a:lnTo>
                <a:lnTo>
                  <a:pt x="416" y="560"/>
                </a:lnTo>
                <a:lnTo>
                  <a:pt x="408" y="550"/>
                </a:lnTo>
                <a:lnTo>
                  <a:pt x="398" y="542"/>
                </a:lnTo>
                <a:lnTo>
                  <a:pt x="386" y="534"/>
                </a:lnTo>
                <a:lnTo>
                  <a:pt x="374" y="526"/>
                </a:lnTo>
                <a:lnTo>
                  <a:pt x="362" y="520"/>
                </a:lnTo>
                <a:lnTo>
                  <a:pt x="350" y="516"/>
                </a:lnTo>
                <a:lnTo>
                  <a:pt x="336" y="512"/>
                </a:lnTo>
                <a:lnTo>
                  <a:pt x="322" y="510"/>
                </a:lnTo>
                <a:lnTo>
                  <a:pt x="308" y="510"/>
                </a:lnTo>
                <a:lnTo>
                  <a:pt x="308" y="510"/>
                </a:lnTo>
                <a:lnTo>
                  <a:pt x="284" y="512"/>
                </a:lnTo>
                <a:lnTo>
                  <a:pt x="264" y="516"/>
                </a:lnTo>
                <a:lnTo>
                  <a:pt x="244" y="524"/>
                </a:lnTo>
                <a:lnTo>
                  <a:pt x="226" y="536"/>
                </a:lnTo>
                <a:lnTo>
                  <a:pt x="210" y="548"/>
                </a:lnTo>
                <a:lnTo>
                  <a:pt x="196" y="564"/>
                </a:lnTo>
                <a:lnTo>
                  <a:pt x="184" y="582"/>
                </a:lnTo>
                <a:lnTo>
                  <a:pt x="174" y="602"/>
                </a:lnTo>
                <a:lnTo>
                  <a:pt x="174" y="602"/>
                </a:lnTo>
                <a:lnTo>
                  <a:pt x="194" y="606"/>
                </a:lnTo>
                <a:lnTo>
                  <a:pt x="210" y="612"/>
                </a:lnTo>
                <a:lnTo>
                  <a:pt x="228" y="618"/>
                </a:lnTo>
                <a:lnTo>
                  <a:pt x="244" y="626"/>
                </a:lnTo>
                <a:lnTo>
                  <a:pt x="260" y="636"/>
                </a:lnTo>
                <a:lnTo>
                  <a:pt x="274" y="646"/>
                </a:lnTo>
                <a:lnTo>
                  <a:pt x="288" y="658"/>
                </a:lnTo>
                <a:lnTo>
                  <a:pt x="300" y="672"/>
                </a:lnTo>
                <a:lnTo>
                  <a:pt x="312" y="686"/>
                </a:lnTo>
                <a:lnTo>
                  <a:pt x="322" y="702"/>
                </a:lnTo>
                <a:lnTo>
                  <a:pt x="330" y="718"/>
                </a:lnTo>
                <a:lnTo>
                  <a:pt x="338" y="734"/>
                </a:lnTo>
                <a:lnTo>
                  <a:pt x="344" y="752"/>
                </a:lnTo>
                <a:lnTo>
                  <a:pt x="348" y="770"/>
                </a:lnTo>
                <a:lnTo>
                  <a:pt x="350" y="788"/>
                </a:lnTo>
                <a:lnTo>
                  <a:pt x="350" y="808"/>
                </a:lnTo>
                <a:lnTo>
                  <a:pt x="350" y="1066"/>
                </a:lnTo>
                <a:close/>
                <a:moveTo>
                  <a:pt x="0" y="808"/>
                </a:moveTo>
                <a:lnTo>
                  <a:pt x="0" y="1380"/>
                </a:lnTo>
                <a:lnTo>
                  <a:pt x="0" y="1380"/>
                </a:lnTo>
                <a:lnTo>
                  <a:pt x="2" y="1394"/>
                </a:lnTo>
                <a:lnTo>
                  <a:pt x="4" y="1408"/>
                </a:lnTo>
                <a:lnTo>
                  <a:pt x="6" y="1422"/>
                </a:lnTo>
                <a:lnTo>
                  <a:pt x="12" y="1436"/>
                </a:lnTo>
                <a:lnTo>
                  <a:pt x="18" y="1448"/>
                </a:lnTo>
                <a:lnTo>
                  <a:pt x="26" y="1460"/>
                </a:lnTo>
                <a:lnTo>
                  <a:pt x="34" y="1470"/>
                </a:lnTo>
                <a:lnTo>
                  <a:pt x="42" y="1480"/>
                </a:lnTo>
                <a:lnTo>
                  <a:pt x="630" y="2068"/>
                </a:lnTo>
                <a:lnTo>
                  <a:pt x="630" y="2068"/>
                </a:lnTo>
                <a:lnTo>
                  <a:pt x="650" y="2092"/>
                </a:lnTo>
                <a:lnTo>
                  <a:pt x="650" y="2092"/>
                </a:lnTo>
                <a:lnTo>
                  <a:pt x="674" y="2112"/>
                </a:lnTo>
                <a:lnTo>
                  <a:pt x="854" y="2292"/>
                </a:lnTo>
                <a:lnTo>
                  <a:pt x="852" y="2292"/>
                </a:lnTo>
                <a:lnTo>
                  <a:pt x="926" y="2366"/>
                </a:lnTo>
                <a:lnTo>
                  <a:pt x="1200" y="2092"/>
                </a:lnTo>
                <a:lnTo>
                  <a:pt x="1200" y="2092"/>
                </a:lnTo>
                <a:lnTo>
                  <a:pt x="1200" y="2092"/>
                </a:lnTo>
                <a:lnTo>
                  <a:pt x="1226" y="2062"/>
                </a:lnTo>
                <a:lnTo>
                  <a:pt x="1250" y="2030"/>
                </a:lnTo>
                <a:lnTo>
                  <a:pt x="1270" y="1998"/>
                </a:lnTo>
                <a:lnTo>
                  <a:pt x="1286" y="1962"/>
                </a:lnTo>
                <a:lnTo>
                  <a:pt x="1298" y="1928"/>
                </a:lnTo>
                <a:lnTo>
                  <a:pt x="1306" y="1890"/>
                </a:lnTo>
                <a:lnTo>
                  <a:pt x="1312" y="1854"/>
                </a:lnTo>
                <a:lnTo>
                  <a:pt x="1314" y="1816"/>
                </a:lnTo>
                <a:lnTo>
                  <a:pt x="1312" y="1780"/>
                </a:lnTo>
                <a:lnTo>
                  <a:pt x="1306" y="1742"/>
                </a:lnTo>
                <a:lnTo>
                  <a:pt x="1298" y="1706"/>
                </a:lnTo>
                <a:lnTo>
                  <a:pt x="1286" y="1670"/>
                </a:lnTo>
                <a:lnTo>
                  <a:pt x="1270" y="1636"/>
                </a:lnTo>
                <a:lnTo>
                  <a:pt x="1250" y="1602"/>
                </a:lnTo>
                <a:lnTo>
                  <a:pt x="1226" y="1572"/>
                </a:lnTo>
                <a:lnTo>
                  <a:pt x="1200" y="1542"/>
                </a:lnTo>
                <a:lnTo>
                  <a:pt x="1200" y="1542"/>
                </a:lnTo>
                <a:lnTo>
                  <a:pt x="1180" y="1524"/>
                </a:lnTo>
                <a:lnTo>
                  <a:pt x="1158" y="1506"/>
                </a:lnTo>
                <a:lnTo>
                  <a:pt x="1136" y="1490"/>
                </a:lnTo>
                <a:lnTo>
                  <a:pt x="1114" y="1476"/>
                </a:lnTo>
                <a:lnTo>
                  <a:pt x="1090" y="1464"/>
                </a:lnTo>
                <a:lnTo>
                  <a:pt x="1066" y="1454"/>
                </a:lnTo>
                <a:lnTo>
                  <a:pt x="1040" y="1446"/>
                </a:lnTo>
                <a:lnTo>
                  <a:pt x="1016" y="1440"/>
                </a:lnTo>
                <a:lnTo>
                  <a:pt x="990" y="1434"/>
                </a:lnTo>
                <a:lnTo>
                  <a:pt x="964" y="1430"/>
                </a:lnTo>
                <a:lnTo>
                  <a:pt x="938" y="1428"/>
                </a:lnTo>
                <a:lnTo>
                  <a:pt x="912" y="1428"/>
                </a:lnTo>
                <a:lnTo>
                  <a:pt x="888" y="1430"/>
                </a:lnTo>
                <a:lnTo>
                  <a:pt x="862" y="1434"/>
                </a:lnTo>
                <a:lnTo>
                  <a:pt x="836" y="1438"/>
                </a:lnTo>
                <a:lnTo>
                  <a:pt x="810" y="1446"/>
                </a:lnTo>
                <a:lnTo>
                  <a:pt x="534" y="1170"/>
                </a:lnTo>
                <a:lnTo>
                  <a:pt x="534" y="1170"/>
                </a:lnTo>
                <a:lnTo>
                  <a:pt x="524" y="1160"/>
                </a:lnTo>
                <a:lnTo>
                  <a:pt x="512" y="1152"/>
                </a:lnTo>
                <a:lnTo>
                  <a:pt x="500" y="1144"/>
                </a:lnTo>
                <a:lnTo>
                  <a:pt x="488" y="1138"/>
                </a:lnTo>
                <a:lnTo>
                  <a:pt x="476" y="1134"/>
                </a:lnTo>
                <a:lnTo>
                  <a:pt x="462" y="1132"/>
                </a:lnTo>
                <a:lnTo>
                  <a:pt x="450" y="1130"/>
                </a:lnTo>
                <a:lnTo>
                  <a:pt x="436" y="1128"/>
                </a:lnTo>
                <a:lnTo>
                  <a:pt x="422" y="1130"/>
                </a:lnTo>
                <a:lnTo>
                  <a:pt x="410" y="1132"/>
                </a:lnTo>
                <a:lnTo>
                  <a:pt x="396" y="1134"/>
                </a:lnTo>
                <a:lnTo>
                  <a:pt x="384" y="1138"/>
                </a:lnTo>
                <a:lnTo>
                  <a:pt x="372" y="1144"/>
                </a:lnTo>
                <a:lnTo>
                  <a:pt x="360" y="1152"/>
                </a:lnTo>
                <a:lnTo>
                  <a:pt x="348" y="1160"/>
                </a:lnTo>
                <a:lnTo>
                  <a:pt x="338" y="1170"/>
                </a:lnTo>
                <a:lnTo>
                  <a:pt x="338" y="1170"/>
                </a:lnTo>
                <a:lnTo>
                  <a:pt x="328" y="1180"/>
                </a:lnTo>
                <a:lnTo>
                  <a:pt x="320" y="1190"/>
                </a:lnTo>
                <a:lnTo>
                  <a:pt x="314" y="1202"/>
                </a:lnTo>
                <a:lnTo>
                  <a:pt x="308" y="1214"/>
                </a:lnTo>
                <a:lnTo>
                  <a:pt x="302" y="1228"/>
                </a:lnTo>
                <a:lnTo>
                  <a:pt x="300" y="1240"/>
                </a:lnTo>
                <a:lnTo>
                  <a:pt x="298" y="1254"/>
                </a:lnTo>
                <a:lnTo>
                  <a:pt x="298" y="1268"/>
                </a:lnTo>
                <a:lnTo>
                  <a:pt x="298" y="1280"/>
                </a:lnTo>
                <a:lnTo>
                  <a:pt x="300" y="1294"/>
                </a:lnTo>
                <a:lnTo>
                  <a:pt x="302" y="1306"/>
                </a:lnTo>
                <a:lnTo>
                  <a:pt x="308" y="1320"/>
                </a:lnTo>
                <a:lnTo>
                  <a:pt x="314" y="1332"/>
                </a:lnTo>
                <a:lnTo>
                  <a:pt x="320" y="1344"/>
                </a:lnTo>
                <a:lnTo>
                  <a:pt x="328" y="1354"/>
                </a:lnTo>
                <a:lnTo>
                  <a:pt x="338" y="1366"/>
                </a:lnTo>
                <a:lnTo>
                  <a:pt x="592" y="1618"/>
                </a:lnTo>
                <a:lnTo>
                  <a:pt x="592" y="1618"/>
                </a:lnTo>
                <a:lnTo>
                  <a:pt x="580" y="1638"/>
                </a:lnTo>
                <a:lnTo>
                  <a:pt x="572" y="1658"/>
                </a:lnTo>
                <a:lnTo>
                  <a:pt x="562" y="1678"/>
                </a:lnTo>
                <a:lnTo>
                  <a:pt x="556" y="1700"/>
                </a:lnTo>
                <a:lnTo>
                  <a:pt x="280" y="1424"/>
                </a:lnTo>
                <a:lnTo>
                  <a:pt x="280" y="1424"/>
                </a:lnTo>
                <a:lnTo>
                  <a:pt x="264" y="1408"/>
                </a:lnTo>
                <a:lnTo>
                  <a:pt x="252" y="1390"/>
                </a:lnTo>
                <a:lnTo>
                  <a:pt x="240" y="1372"/>
                </a:lnTo>
                <a:lnTo>
                  <a:pt x="232" y="1352"/>
                </a:lnTo>
                <a:lnTo>
                  <a:pt x="224" y="1332"/>
                </a:lnTo>
                <a:lnTo>
                  <a:pt x="218" y="1310"/>
                </a:lnTo>
                <a:lnTo>
                  <a:pt x="216" y="1290"/>
                </a:lnTo>
                <a:lnTo>
                  <a:pt x="214" y="1268"/>
                </a:lnTo>
                <a:lnTo>
                  <a:pt x="214" y="1268"/>
                </a:lnTo>
                <a:lnTo>
                  <a:pt x="216" y="1246"/>
                </a:lnTo>
                <a:lnTo>
                  <a:pt x="218" y="1224"/>
                </a:lnTo>
                <a:lnTo>
                  <a:pt x="224" y="1202"/>
                </a:lnTo>
                <a:lnTo>
                  <a:pt x="232" y="1182"/>
                </a:lnTo>
                <a:lnTo>
                  <a:pt x="240" y="1162"/>
                </a:lnTo>
                <a:lnTo>
                  <a:pt x="252" y="1144"/>
                </a:lnTo>
                <a:lnTo>
                  <a:pt x="264" y="1126"/>
                </a:lnTo>
                <a:lnTo>
                  <a:pt x="280" y="1110"/>
                </a:lnTo>
                <a:lnTo>
                  <a:pt x="280" y="1110"/>
                </a:lnTo>
                <a:lnTo>
                  <a:pt x="282" y="1108"/>
                </a:lnTo>
                <a:lnTo>
                  <a:pt x="282" y="808"/>
                </a:lnTo>
                <a:lnTo>
                  <a:pt x="282" y="808"/>
                </a:lnTo>
                <a:lnTo>
                  <a:pt x="282" y="794"/>
                </a:lnTo>
                <a:lnTo>
                  <a:pt x="278" y="780"/>
                </a:lnTo>
                <a:lnTo>
                  <a:pt x="276" y="766"/>
                </a:lnTo>
                <a:lnTo>
                  <a:pt x="270" y="754"/>
                </a:lnTo>
                <a:lnTo>
                  <a:pt x="264" y="742"/>
                </a:lnTo>
                <a:lnTo>
                  <a:pt x="258" y="730"/>
                </a:lnTo>
                <a:lnTo>
                  <a:pt x="250" y="718"/>
                </a:lnTo>
                <a:lnTo>
                  <a:pt x="240" y="708"/>
                </a:lnTo>
                <a:lnTo>
                  <a:pt x="230" y="700"/>
                </a:lnTo>
                <a:lnTo>
                  <a:pt x="220" y="692"/>
                </a:lnTo>
                <a:lnTo>
                  <a:pt x="208" y="684"/>
                </a:lnTo>
                <a:lnTo>
                  <a:pt x="196" y="678"/>
                </a:lnTo>
                <a:lnTo>
                  <a:pt x="182" y="674"/>
                </a:lnTo>
                <a:lnTo>
                  <a:pt x="170" y="670"/>
                </a:lnTo>
                <a:lnTo>
                  <a:pt x="156" y="668"/>
                </a:lnTo>
                <a:lnTo>
                  <a:pt x="142" y="668"/>
                </a:lnTo>
                <a:lnTo>
                  <a:pt x="142" y="668"/>
                </a:lnTo>
                <a:lnTo>
                  <a:pt x="126" y="668"/>
                </a:lnTo>
                <a:lnTo>
                  <a:pt x="112" y="670"/>
                </a:lnTo>
                <a:lnTo>
                  <a:pt x="100" y="674"/>
                </a:lnTo>
                <a:lnTo>
                  <a:pt x="86" y="678"/>
                </a:lnTo>
                <a:lnTo>
                  <a:pt x="74" y="684"/>
                </a:lnTo>
                <a:lnTo>
                  <a:pt x="62" y="692"/>
                </a:lnTo>
                <a:lnTo>
                  <a:pt x="52" y="700"/>
                </a:lnTo>
                <a:lnTo>
                  <a:pt x="42" y="708"/>
                </a:lnTo>
                <a:lnTo>
                  <a:pt x="32" y="718"/>
                </a:lnTo>
                <a:lnTo>
                  <a:pt x="24" y="730"/>
                </a:lnTo>
                <a:lnTo>
                  <a:pt x="18" y="742"/>
                </a:lnTo>
                <a:lnTo>
                  <a:pt x="12" y="754"/>
                </a:lnTo>
                <a:lnTo>
                  <a:pt x="6" y="766"/>
                </a:lnTo>
                <a:lnTo>
                  <a:pt x="4" y="780"/>
                </a:lnTo>
                <a:lnTo>
                  <a:pt x="2" y="794"/>
                </a:lnTo>
                <a:lnTo>
                  <a:pt x="0" y="808"/>
                </a:lnTo>
                <a:lnTo>
                  <a:pt x="0" y="808"/>
                </a:lnTo>
                <a:close/>
                <a:moveTo>
                  <a:pt x="592" y="1110"/>
                </a:moveTo>
                <a:lnTo>
                  <a:pt x="602" y="1120"/>
                </a:lnTo>
                <a:lnTo>
                  <a:pt x="602" y="808"/>
                </a:lnTo>
                <a:lnTo>
                  <a:pt x="602" y="808"/>
                </a:lnTo>
                <a:lnTo>
                  <a:pt x="602" y="786"/>
                </a:lnTo>
                <a:lnTo>
                  <a:pt x="596" y="766"/>
                </a:lnTo>
                <a:lnTo>
                  <a:pt x="590" y="748"/>
                </a:lnTo>
                <a:lnTo>
                  <a:pt x="580" y="730"/>
                </a:lnTo>
                <a:lnTo>
                  <a:pt x="566" y="714"/>
                </a:lnTo>
                <a:lnTo>
                  <a:pt x="552" y="700"/>
                </a:lnTo>
                <a:lnTo>
                  <a:pt x="536" y="688"/>
                </a:lnTo>
                <a:lnTo>
                  <a:pt x="518" y="680"/>
                </a:lnTo>
                <a:lnTo>
                  <a:pt x="518" y="1064"/>
                </a:lnTo>
                <a:lnTo>
                  <a:pt x="518" y="1064"/>
                </a:lnTo>
                <a:lnTo>
                  <a:pt x="538" y="1072"/>
                </a:lnTo>
                <a:lnTo>
                  <a:pt x="558" y="1082"/>
                </a:lnTo>
                <a:lnTo>
                  <a:pt x="576" y="1096"/>
                </a:lnTo>
                <a:lnTo>
                  <a:pt x="592" y="1110"/>
                </a:lnTo>
                <a:lnTo>
                  <a:pt x="592" y="1110"/>
                </a:lnTo>
                <a:close/>
              </a:path>
            </a:pathLst>
          </a:custGeom>
          <a:solidFill>
            <a:srgbClr val="A5A5A5"/>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Arial"/>
              <a:ea typeface="Arial"/>
              <a:cs typeface="Arial"/>
              <a:sym typeface="Arial"/>
            </a:endParaRPr>
          </a:p>
        </p:txBody>
      </p:sp>
      <p:cxnSp>
        <p:nvCxnSpPr>
          <p:cNvPr id="4035" name="Google Shape;4035;p480"/>
          <p:cNvCxnSpPr/>
          <p:nvPr/>
        </p:nvCxnSpPr>
        <p:spPr>
          <a:xfrm>
            <a:off x="7426924" y="2343092"/>
            <a:ext cx="247800" cy="0"/>
          </a:xfrm>
          <a:prstGeom prst="straightConnector1">
            <a:avLst/>
          </a:prstGeom>
          <a:noFill/>
          <a:ln w="15875" cap="flat" cmpd="sng">
            <a:solidFill>
              <a:srgbClr val="DE2A18"/>
            </a:solidFill>
            <a:prstDash val="solid"/>
            <a:round/>
            <a:headEnd type="none" w="sm" len="sm"/>
            <a:tailEnd type="none" w="sm" len="sm"/>
          </a:ln>
        </p:spPr>
      </p:cxnSp>
      <p:sp>
        <p:nvSpPr>
          <p:cNvPr id="4036" name="Google Shape;4036;p480"/>
          <p:cNvSpPr/>
          <p:nvPr/>
        </p:nvSpPr>
        <p:spPr>
          <a:xfrm>
            <a:off x="235884" y="1813081"/>
            <a:ext cx="368409" cy="355624"/>
          </a:xfrm>
          <a:custGeom>
            <a:avLst/>
            <a:gdLst/>
            <a:ahLst/>
            <a:cxnLst/>
            <a:rect l="l" t="t" r="r" b="b"/>
            <a:pathLst>
              <a:path w="2518" h="2430" extrusionOk="0">
                <a:moveTo>
                  <a:pt x="2420" y="1396"/>
                </a:moveTo>
                <a:lnTo>
                  <a:pt x="2420" y="1396"/>
                </a:lnTo>
                <a:lnTo>
                  <a:pt x="2420" y="1388"/>
                </a:lnTo>
                <a:lnTo>
                  <a:pt x="2104" y="338"/>
                </a:lnTo>
                <a:lnTo>
                  <a:pt x="2104" y="338"/>
                </a:lnTo>
                <a:lnTo>
                  <a:pt x="2102" y="336"/>
                </a:lnTo>
                <a:lnTo>
                  <a:pt x="2102" y="336"/>
                </a:lnTo>
                <a:lnTo>
                  <a:pt x="2100" y="328"/>
                </a:lnTo>
                <a:lnTo>
                  <a:pt x="2100" y="328"/>
                </a:lnTo>
                <a:lnTo>
                  <a:pt x="2094" y="320"/>
                </a:lnTo>
                <a:lnTo>
                  <a:pt x="2094" y="320"/>
                </a:lnTo>
                <a:lnTo>
                  <a:pt x="2088" y="312"/>
                </a:lnTo>
                <a:lnTo>
                  <a:pt x="2088" y="312"/>
                </a:lnTo>
                <a:lnTo>
                  <a:pt x="2084" y="306"/>
                </a:lnTo>
                <a:lnTo>
                  <a:pt x="2084" y="306"/>
                </a:lnTo>
                <a:lnTo>
                  <a:pt x="2074" y="300"/>
                </a:lnTo>
                <a:lnTo>
                  <a:pt x="2074" y="300"/>
                </a:lnTo>
                <a:lnTo>
                  <a:pt x="2066" y="296"/>
                </a:lnTo>
                <a:lnTo>
                  <a:pt x="2066" y="296"/>
                </a:lnTo>
                <a:lnTo>
                  <a:pt x="2060" y="292"/>
                </a:lnTo>
                <a:lnTo>
                  <a:pt x="2060" y="292"/>
                </a:lnTo>
                <a:lnTo>
                  <a:pt x="2056" y="290"/>
                </a:lnTo>
                <a:lnTo>
                  <a:pt x="2056" y="290"/>
                </a:lnTo>
                <a:lnTo>
                  <a:pt x="2050" y="290"/>
                </a:lnTo>
                <a:lnTo>
                  <a:pt x="2050" y="290"/>
                </a:lnTo>
                <a:lnTo>
                  <a:pt x="2038" y="288"/>
                </a:lnTo>
                <a:lnTo>
                  <a:pt x="2038" y="288"/>
                </a:lnTo>
                <a:lnTo>
                  <a:pt x="2034" y="288"/>
                </a:lnTo>
                <a:lnTo>
                  <a:pt x="1452" y="288"/>
                </a:lnTo>
                <a:lnTo>
                  <a:pt x="1452" y="288"/>
                </a:lnTo>
                <a:lnTo>
                  <a:pt x="1442" y="268"/>
                </a:lnTo>
                <a:lnTo>
                  <a:pt x="1432" y="248"/>
                </a:lnTo>
                <a:lnTo>
                  <a:pt x="1418" y="230"/>
                </a:lnTo>
                <a:lnTo>
                  <a:pt x="1404" y="214"/>
                </a:lnTo>
                <a:lnTo>
                  <a:pt x="1388" y="198"/>
                </a:lnTo>
                <a:lnTo>
                  <a:pt x="1370" y="186"/>
                </a:lnTo>
                <a:lnTo>
                  <a:pt x="1350" y="174"/>
                </a:lnTo>
                <a:lnTo>
                  <a:pt x="1330" y="166"/>
                </a:lnTo>
                <a:lnTo>
                  <a:pt x="1330" y="72"/>
                </a:lnTo>
                <a:lnTo>
                  <a:pt x="1330" y="72"/>
                </a:lnTo>
                <a:lnTo>
                  <a:pt x="1328" y="58"/>
                </a:lnTo>
                <a:lnTo>
                  <a:pt x="1324" y="44"/>
                </a:lnTo>
                <a:lnTo>
                  <a:pt x="1318" y="32"/>
                </a:lnTo>
                <a:lnTo>
                  <a:pt x="1310" y="20"/>
                </a:lnTo>
                <a:lnTo>
                  <a:pt x="1298" y="12"/>
                </a:lnTo>
                <a:lnTo>
                  <a:pt x="1286" y="6"/>
                </a:lnTo>
                <a:lnTo>
                  <a:pt x="1272" y="2"/>
                </a:lnTo>
                <a:lnTo>
                  <a:pt x="1258" y="0"/>
                </a:lnTo>
                <a:lnTo>
                  <a:pt x="1258" y="0"/>
                </a:lnTo>
                <a:lnTo>
                  <a:pt x="1244" y="2"/>
                </a:lnTo>
                <a:lnTo>
                  <a:pt x="1230" y="6"/>
                </a:lnTo>
                <a:lnTo>
                  <a:pt x="1218" y="12"/>
                </a:lnTo>
                <a:lnTo>
                  <a:pt x="1208" y="20"/>
                </a:lnTo>
                <a:lnTo>
                  <a:pt x="1198" y="32"/>
                </a:lnTo>
                <a:lnTo>
                  <a:pt x="1192" y="44"/>
                </a:lnTo>
                <a:lnTo>
                  <a:pt x="1188" y="58"/>
                </a:lnTo>
                <a:lnTo>
                  <a:pt x="1186" y="72"/>
                </a:lnTo>
                <a:lnTo>
                  <a:pt x="1186" y="166"/>
                </a:lnTo>
                <a:lnTo>
                  <a:pt x="1186" y="166"/>
                </a:lnTo>
                <a:lnTo>
                  <a:pt x="1166" y="174"/>
                </a:lnTo>
                <a:lnTo>
                  <a:pt x="1146" y="186"/>
                </a:lnTo>
                <a:lnTo>
                  <a:pt x="1128" y="198"/>
                </a:lnTo>
                <a:lnTo>
                  <a:pt x="1112" y="214"/>
                </a:lnTo>
                <a:lnTo>
                  <a:pt x="1098" y="230"/>
                </a:lnTo>
                <a:lnTo>
                  <a:pt x="1084" y="248"/>
                </a:lnTo>
                <a:lnTo>
                  <a:pt x="1074" y="266"/>
                </a:lnTo>
                <a:lnTo>
                  <a:pt x="1064" y="288"/>
                </a:lnTo>
                <a:lnTo>
                  <a:pt x="482" y="288"/>
                </a:lnTo>
                <a:lnTo>
                  <a:pt x="482" y="288"/>
                </a:lnTo>
                <a:lnTo>
                  <a:pt x="478" y="288"/>
                </a:lnTo>
                <a:lnTo>
                  <a:pt x="478" y="288"/>
                </a:lnTo>
                <a:lnTo>
                  <a:pt x="468" y="290"/>
                </a:lnTo>
                <a:lnTo>
                  <a:pt x="468" y="290"/>
                </a:lnTo>
                <a:lnTo>
                  <a:pt x="460" y="290"/>
                </a:lnTo>
                <a:lnTo>
                  <a:pt x="460" y="290"/>
                </a:lnTo>
                <a:lnTo>
                  <a:pt x="458" y="292"/>
                </a:lnTo>
                <a:lnTo>
                  <a:pt x="458" y="292"/>
                </a:lnTo>
                <a:lnTo>
                  <a:pt x="450" y="296"/>
                </a:lnTo>
                <a:lnTo>
                  <a:pt x="450" y="296"/>
                </a:lnTo>
                <a:lnTo>
                  <a:pt x="442" y="300"/>
                </a:lnTo>
                <a:lnTo>
                  <a:pt x="442" y="300"/>
                </a:lnTo>
                <a:lnTo>
                  <a:pt x="434" y="306"/>
                </a:lnTo>
                <a:lnTo>
                  <a:pt x="434" y="306"/>
                </a:lnTo>
                <a:lnTo>
                  <a:pt x="428" y="312"/>
                </a:lnTo>
                <a:lnTo>
                  <a:pt x="428" y="312"/>
                </a:lnTo>
                <a:lnTo>
                  <a:pt x="422" y="320"/>
                </a:lnTo>
                <a:lnTo>
                  <a:pt x="422" y="320"/>
                </a:lnTo>
                <a:lnTo>
                  <a:pt x="418" y="328"/>
                </a:lnTo>
                <a:lnTo>
                  <a:pt x="418" y="328"/>
                </a:lnTo>
                <a:lnTo>
                  <a:pt x="414" y="336"/>
                </a:lnTo>
                <a:lnTo>
                  <a:pt x="414" y="336"/>
                </a:lnTo>
                <a:lnTo>
                  <a:pt x="412" y="338"/>
                </a:lnTo>
                <a:lnTo>
                  <a:pt x="96" y="1388"/>
                </a:lnTo>
                <a:lnTo>
                  <a:pt x="96" y="1388"/>
                </a:lnTo>
                <a:lnTo>
                  <a:pt x="96" y="1396"/>
                </a:lnTo>
                <a:lnTo>
                  <a:pt x="0" y="1396"/>
                </a:lnTo>
                <a:lnTo>
                  <a:pt x="0" y="1396"/>
                </a:lnTo>
                <a:lnTo>
                  <a:pt x="14" y="1430"/>
                </a:lnTo>
                <a:lnTo>
                  <a:pt x="32" y="1464"/>
                </a:lnTo>
                <a:lnTo>
                  <a:pt x="52" y="1498"/>
                </a:lnTo>
                <a:lnTo>
                  <a:pt x="76" y="1528"/>
                </a:lnTo>
                <a:lnTo>
                  <a:pt x="100" y="1558"/>
                </a:lnTo>
                <a:lnTo>
                  <a:pt x="126" y="1584"/>
                </a:lnTo>
                <a:lnTo>
                  <a:pt x="156" y="1610"/>
                </a:lnTo>
                <a:lnTo>
                  <a:pt x="186" y="1632"/>
                </a:lnTo>
                <a:lnTo>
                  <a:pt x="218" y="1654"/>
                </a:lnTo>
                <a:lnTo>
                  <a:pt x="252" y="1672"/>
                </a:lnTo>
                <a:lnTo>
                  <a:pt x="288" y="1688"/>
                </a:lnTo>
                <a:lnTo>
                  <a:pt x="324" y="1702"/>
                </a:lnTo>
                <a:lnTo>
                  <a:pt x="362" y="1712"/>
                </a:lnTo>
                <a:lnTo>
                  <a:pt x="400" y="1720"/>
                </a:lnTo>
                <a:lnTo>
                  <a:pt x="440" y="1724"/>
                </a:lnTo>
                <a:lnTo>
                  <a:pt x="482" y="1726"/>
                </a:lnTo>
                <a:lnTo>
                  <a:pt x="482" y="1726"/>
                </a:lnTo>
                <a:lnTo>
                  <a:pt x="522" y="1724"/>
                </a:lnTo>
                <a:lnTo>
                  <a:pt x="562" y="1720"/>
                </a:lnTo>
                <a:lnTo>
                  <a:pt x="602" y="1712"/>
                </a:lnTo>
                <a:lnTo>
                  <a:pt x="640" y="1702"/>
                </a:lnTo>
                <a:lnTo>
                  <a:pt x="676" y="1688"/>
                </a:lnTo>
                <a:lnTo>
                  <a:pt x="712" y="1672"/>
                </a:lnTo>
                <a:lnTo>
                  <a:pt x="744" y="1654"/>
                </a:lnTo>
                <a:lnTo>
                  <a:pt x="778" y="1632"/>
                </a:lnTo>
                <a:lnTo>
                  <a:pt x="808" y="1610"/>
                </a:lnTo>
                <a:lnTo>
                  <a:pt x="836" y="1584"/>
                </a:lnTo>
                <a:lnTo>
                  <a:pt x="864" y="1558"/>
                </a:lnTo>
                <a:lnTo>
                  <a:pt x="888" y="1528"/>
                </a:lnTo>
                <a:lnTo>
                  <a:pt x="910" y="1498"/>
                </a:lnTo>
                <a:lnTo>
                  <a:pt x="930" y="1464"/>
                </a:lnTo>
                <a:lnTo>
                  <a:pt x="948" y="1430"/>
                </a:lnTo>
                <a:lnTo>
                  <a:pt x="964" y="1396"/>
                </a:lnTo>
                <a:lnTo>
                  <a:pt x="868" y="1396"/>
                </a:lnTo>
                <a:lnTo>
                  <a:pt x="868" y="1396"/>
                </a:lnTo>
                <a:lnTo>
                  <a:pt x="866" y="1388"/>
                </a:lnTo>
                <a:lnTo>
                  <a:pt x="578" y="432"/>
                </a:lnTo>
                <a:lnTo>
                  <a:pt x="1064" y="432"/>
                </a:lnTo>
                <a:lnTo>
                  <a:pt x="1064" y="432"/>
                </a:lnTo>
                <a:lnTo>
                  <a:pt x="1074" y="452"/>
                </a:lnTo>
                <a:lnTo>
                  <a:pt x="1084" y="472"/>
                </a:lnTo>
                <a:lnTo>
                  <a:pt x="1098" y="490"/>
                </a:lnTo>
                <a:lnTo>
                  <a:pt x="1112" y="506"/>
                </a:lnTo>
                <a:lnTo>
                  <a:pt x="1128" y="520"/>
                </a:lnTo>
                <a:lnTo>
                  <a:pt x="1146" y="534"/>
                </a:lnTo>
                <a:lnTo>
                  <a:pt x="1166" y="544"/>
                </a:lnTo>
                <a:lnTo>
                  <a:pt x="1186" y="552"/>
                </a:lnTo>
                <a:lnTo>
                  <a:pt x="1186" y="2200"/>
                </a:lnTo>
                <a:lnTo>
                  <a:pt x="870" y="2200"/>
                </a:lnTo>
                <a:lnTo>
                  <a:pt x="870" y="2200"/>
                </a:lnTo>
                <a:lnTo>
                  <a:pt x="846" y="2202"/>
                </a:lnTo>
                <a:lnTo>
                  <a:pt x="826" y="2210"/>
                </a:lnTo>
                <a:lnTo>
                  <a:pt x="806" y="2220"/>
                </a:lnTo>
                <a:lnTo>
                  <a:pt x="788" y="2234"/>
                </a:lnTo>
                <a:lnTo>
                  <a:pt x="774" y="2252"/>
                </a:lnTo>
                <a:lnTo>
                  <a:pt x="764" y="2270"/>
                </a:lnTo>
                <a:lnTo>
                  <a:pt x="758" y="2292"/>
                </a:lnTo>
                <a:lnTo>
                  <a:pt x="754" y="2316"/>
                </a:lnTo>
                <a:lnTo>
                  <a:pt x="754" y="2316"/>
                </a:lnTo>
                <a:lnTo>
                  <a:pt x="758" y="2338"/>
                </a:lnTo>
                <a:lnTo>
                  <a:pt x="764" y="2360"/>
                </a:lnTo>
                <a:lnTo>
                  <a:pt x="774" y="2380"/>
                </a:lnTo>
                <a:lnTo>
                  <a:pt x="788" y="2396"/>
                </a:lnTo>
                <a:lnTo>
                  <a:pt x="806" y="2410"/>
                </a:lnTo>
                <a:lnTo>
                  <a:pt x="826" y="2422"/>
                </a:lnTo>
                <a:lnTo>
                  <a:pt x="846" y="2428"/>
                </a:lnTo>
                <a:lnTo>
                  <a:pt x="870" y="2430"/>
                </a:lnTo>
                <a:lnTo>
                  <a:pt x="1646" y="2430"/>
                </a:lnTo>
                <a:lnTo>
                  <a:pt x="1646" y="2430"/>
                </a:lnTo>
                <a:lnTo>
                  <a:pt x="1670" y="2428"/>
                </a:lnTo>
                <a:lnTo>
                  <a:pt x="1692" y="2422"/>
                </a:lnTo>
                <a:lnTo>
                  <a:pt x="1710" y="2410"/>
                </a:lnTo>
                <a:lnTo>
                  <a:pt x="1728" y="2396"/>
                </a:lnTo>
                <a:lnTo>
                  <a:pt x="1742" y="2380"/>
                </a:lnTo>
                <a:lnTo>
                  <a:pt x="1752" y="2360"/>
                </a:lnTo>
                <a:lnTo>
                  <a:pt x="1760" y="2338"/>
                </a:lnTo>
                <a:lnTo>
                  <a:pt x="1762" y="2316"/>
                </a:lnTo>
                <a:lnTo>
                  <a:pt x="1762" y="2316"/>
                </a:lnTo>
                <a:lnTo>
                  <a:pt x="1760" y="2292"/>
                </a:lnTo>
                <a:lnTo>
                  <a:pt x="1752" y="2270"/>
                </a:lnTo>
                <a:lnTo>
                  <a:pt x="1742" y="2252"/>
                </a:lnTo>
                <a:lnTo>
                  <a:pt x="1728" y="2234"/>
                </a:lnTo>
                <a:lnTo>
                  <a:pt x="1710" y="2220"/>
                </a:lnTo>
                <a:lnTo>
                  <a:pt x="1692" y="2210"/>
                </a:lnTo>
                <a:lnTo>
                  <a:pt x="1670" y="2202"/>
                </a:lnTo>
                <a:lnTo>
                  <a:pt x="1646" y="2200"/>
                </a:lnTo>
                <a:lnTo>
                  <a:pt x="1330" y="2200"/>
                </a:lnTo>
                <a:lnTo>
                  <a:pt x="1330" y="552"/>
                </a:lnTo>
                <a:lnTo>
                  <a:pt x="1330" y="552"/>
                </a:lnTo>
                <a:lnTo>
                  <a:pt x="1350" y="544"/>
                </a:lnTo>
                <a:lnTo>
                  <a:pt x="1370" y="534"/>
                </a:lnTo>
                <a:lnTo>
                  <a:pt x="1388" y="520"/>
                </a:lnTo>
                <a:lnTo>
                  <a:pt x="1404" y="506"/>
                </a:lnTo>
                <a:lnTo>
                  <a:pt x="1418" y="490"/>
                </a:lnTo>
                <a:lnTo>
                  <a:pt x="1432" y="472"/>
                </a:lnTo>
                <a:lnTo>
                  <a:pt x="1442" y="452"/>
                </a:lnTo>
                <a:lnTo>
                  <a:pt x="1452" y="432"/>
                </a:lnTo>
                <a:lnTo>
                  <a:pt x="1938" y="432"/>
                </a:lnTo>
                <a:lnTo>
                  <a:pt x="1650" y="1388"/>
                </a:lnTo>
                <a:lnTo>
                  <a:pt x="1650" y="1388"/>
                </a:lnTo>
                <a:lnTo>
                  <a:pt x="1648" y="1396"/>
                </a:lnTo>
                <a:lnTo>
                  <a:pt x="1552" y="1396"/>
                </a:lnTo>
                <a:lnTo>
                  <a:pt x="1552" y="1396"/>
                </a:lnTo>
                <a:lnTo>
                  <a:pt x="1568" y="1430"/>
                </a:lnTo>
                <a:lnTo>
                  <a:pt x="1586" y="1464"/>
                </a:lnTo>
                <a:lnTo>
                  <a:pt x="1606" y="1498"/>
                </a:lnTo>
                <a:lnTo>
                  <a:pt x="1628" y="1528"/>
                </a:lnTo>
                <a:lnTo>
                  <a:pt x="1654" y="1558"/>
                </a:lnTo>
                <a:lnTo>
                  <a:pt x="1680" y="1584"/>
                </a:lnTo>
                <a:lnTo>
                  <a:pt x="1708" y="1610"/>
                </a:lnTo>
                <a:lnTo>
                  <a:pt x="1740" y="1632"/>
                </a:lnTo>
                <a:lnTo>
                  <a:pt x="1772" y="1654"/>
                </a:lnTo>
                <a:lnTo>
                  <a:pt x="1806" y="1672"/>
                </a:lnTo>
                <a:lnTo>
                  <a:pt x="1840" y="1688"/>
                </a:lnTo>
                <a:lnTo>
                  <a:pt x="1878" y="1702"/>
                </a:lnTo>
                <a:lnTo>
                  <a:pt x="1916" y="1712"/>
                </a:lnTo>
                <a:lnTo>
                  <a:pt x="1954" y="1720"/>
                </a:lnTo>
                <a:lnTo>
                  <a:pt x="1994" y="1724"/>
                </a:lnTo>
                <a:lnTo>
                  <a:pt x="2034" y="1726"/>
                </a:lnTo>
                <a:lnTo>
                  <a:pt x="2034" y="1726"/>
                </a:lnTo>
                <a:lnTo>
                  <a:pt x="2076" y="1724"/>
                </a:lnTo>
                <a:lnTo>
                  <a:pt x="2116" y="1720"/>
                </a:lnTo>
                <a:lnTo>
                  <a:pt x="2154" y="1712"/>
                </a:lnTo>
                <a:lnTo>
                  <a:pt x="2192" y="1702"/>
                </a:lnTo>
                <a:lnTo>
                  <a:pt x="2230" y="1688"/>
                </a:lnTo>
                <a:lnTo>
                  <a:pt x="2264" y="1672"/>
                </a:lnTo>
                <a:lnTo>
                  <a:pt x="2298" y="1654"/>
                </a:lnTo>
                <a:lnTo>
                  <a:pt x="2330" y="1632"/>
                </a:lnTo>
                <a:lnTo>
                  <a:pt x="2362" y="1610"/>
                </a:lnTo>
                <a:lnTo>
                  <a:pt x="2390" y="1584"/>
                </a:lnTo>
                <a:lnTo>
                  <a:pt x="2416" y="1558"/>
                </a:lnTo>
                <a:lnTo>
                  <a:pt x="2442" y="1528"/>
                </a:lnTo>
                <a:lnTo>
                  <a:pt x="2464" y="1498"/>
                </a:lnTo>
                <a:lnTo>
                  <a:pt x="2484" y="1464"/>
                </a:lnTo>
                <a:lnTo>
                  <a:pt x="2502" y="1430"/>
                </a:lnTo>
                <a:lnTo>
                  <a:pt x="2518" y="1396"/>
                </a:lnTo>
                <a:lnTo>
                  <a:pt x="2420" y="1396"/>
                </a:lnTo>
                <a:close/>
                <a:moveTo>
                  <a:pt x="244" y="1396"/>
                </a:moveTo>
                <a:lnTo>
                  <a:pt x="482" y="608"/>
                </a:lnTo>
                <a:lnTo>
                  <a:pt x="718" y="1396"/>
                </a:lnTo>
                <a:lnTo>
                  <a:pt x="244" y="1396"/>
                </a:lnTo>
                <a:close/>
                <a:moveTo>
                  <a:pt x="1798" y="1396"/>
                </a:moveTo>
                <a:lnTo>
                  <a:pt x="2034" y="608"/>
                </a:lnTo>
                <a:lnTo>
                  <a:pt x="2272" y="1396"/>
                </a:lnTo>
                <a:lnTo>
                  <a:pt x="1798" y="1396"/>
                </a:lnTo>
                <a:close/>
              </a:path>
            </a:pathLst>
          </a:custGeom>
          <a:solidFill>
            <a:srgbClr val="A5A5A5"/>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rgbClr val="000000"/>
              </a:solidFill>
              <a:latin typeface="Arial"/>
              <a:ea typeface="Arial"/>
              <a:cs typeface="Arial"/>
              <a:sym typeface="Arial"/>
            </a:endParaRPr>
          </a:p>
        </p:txBody>
      </p:sp>
      <p:cxnSp>
        <p:nvCxnSpPr>
          <p:cNvPr id="4037" name="Google Shape;4037;p480"/>
          <p:cNvCxnSpPr/>
          <p:nvPr/>
        </p:nvCxnSpPr>
        <p:spPr>
          <a:xfrm>
            <a:off x="235883" y="2343092"/>
            <a:ext cx="247800" cy="0"/>
          </a:xfrm>
          <a:prstGeom prst="straightConnector1">
            <a:avLst/>
          </a:prstGeom>
          <a:noFill/>
          <a:ln w="15875" cap="flat" cmpd="sng">
            <a:solidFill>
              <a:srgbClr val="DE2A18"/>
            </a:solidFill>
            <a:prstDash val="solid"/>
            <a:round/>
            <a:headEnd type="none" w="sm" len="sm"/>
            <a:tailEnd type="none" w="sm" len="sm"/>
          </a:ln>
        </p:spPr>
      </p:cxnSp>
      <p:sp>
        <p:nvSpPr>
          <p:cNvPr id="4038" name="Google Shape;4038;p480"/>
          <p:cNvSpPr/>
          <p:nvPr/>
        </p:nvSpPr>
        <p:spPr>
          <a:xfrm>
            <a:off x="2002568" y="1878419"/>
            <a:ext cx="351942" cy="241115"/>
          </a:xfrm>
          <a:custGeom>
            <a:avLst/>
            <a:gdLst/>
            <a:ahLst/>
            <a:cxnLst/>
            <a:rect l="l" t="t" r="r" b="b"/>
            <a:pathLst>
              <a:path w="5172" h="3527" extrusionOk="0">
                <a:moveTo>
                  <a:pt x="2586" y="1058"/>
                </a:moveTo>
                <a:cubicBezTo>
                  <a:pt x="2186" y="1058"/>
                  <a:pt x="1881" y="1364"/>
                  <a:pt x="1881" y="1764"/>
                </a:cubicBezTo>
                <a:cubicBezTo>
                  <a:pt x="1881" y="2163"/>
                  <a:pt x="2186" y="2469"/>
                  <a:pt x="2586" y="2469"/>
                </a:cubicBezTo>
                <a:cubicBezTo>
                  <a:pt x="2986" y="2469"/>
                  <a:pt x="3292" y="2163"/>
                  <a:pt x="3292" y="1764"/>
                </a:cubicBezTo>
                <a:cubicBezTo>
                  <a:pt x="3292" y="1364"/>
                  <a:pt x="2986" y="1058"/>
                  <a:pt x="2586" y="1058"/>
                </a:cubicBezTo>
                <a:moveTo>
                  <a:pt x="2586" y="2939"/>
                </a:moveTo>
                <a:cubicBezTo>
                  <a:pt x="1928" y="2939"/>
                  <a:pt x="1411" y="2422"/>
                  <a:pt x="1411" y="1764"/>
                </a:cubicBezTo>
                <a:cubicBezTo>
                  <a:pt x="1411" y="1105"/>
                  <a:pt x="1928" y="588"/>
                  <a:pt x="2586" y="588"/>
                </a:cubicBezTo>
                <a:cubicBezTo>
                  <a:pt x="3245" y="588"/>
                  <a:pt x="3762" y="1105"/>
                  <a:pt x="3762" y="1764"/>
                </a:cubicBezTo>
                <a:cubicBezTo>
                  <a:pt x="3762" y="2422"/>
                  <a:pt x="3245" y="2939"/>
                  <a:pt x="2586" y="2939"/>
                </a:cubicBezTo>
                <a:moveTo>
                  <a:pt x="2586" y="0"/>
                </a:moveTo>
                <a:cubicBezTo>
                  <a:pt x="1411" y="0"/>
                  <a:pt x="400" y="729"/>
                  <a:pt x="0" y="1764"/>
                </a:cubicBezTo>
                <a:cubicBezTo>
                  <a:pt x="400" y="2798"/>
                  <a:pt x="1411" y="3527"/>
                  <a:pt x="2586" y="3527"/>
                </a:cubicBezTo>
                <a:cubicBezTo>
                  <a:pt x="3762" y="3527"/>
                  <a:pt x="4773" y="2798"/>
                  <a:pt x="5172" y="1764"/>
                </a:cubicBezTo>
                <a:cubicBezTo>
                  <a:pt x="4773" y="729"/>
                  <a:pt x="3762" y="0"/>
                  <a:pt x="2586" y="0"/>
                </a:cubicBezTo>
              </a:path>
            </a:pathLst>
          </a:custGeom>
          <a:solidFill>
            <a:srgbClr val="A5A5A5"/>
          </a:solidFill>
          <a:ln>
            <a:noFill/>
          </a:ln>
        </p:spPr>
        <p:txBody>
          <a:bodyPr spcFirstLastPara="1" wrap="square" lIns="80175" tIns="40075" rIns="80175" bIns="400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cxnSp>
        <p:nvCxnSpPr>
          <p:cNvPr id="4039" name="Google Shape;4039;p480"/>
          <p:cNvCxnSpPr/>
          <p:nvPr/>
        </p:nvCxnSpPr>
        <p:spPr>
          <a:xfrm>
            <a:off x="2002567" y="2343092"/>
            <a:ext cx="247800" cy="0"/>
          </a:xfrm>
          <a:prstGeom prst="straightConnector1">
            <a:avLst/>
          </a:prstGeom>
          <a:noFill/>
          <a:ln w="15875" cap="flat" cmpd="sng">
            <a:solidFill>
              <a:srgbClr val="DE2A18"/>
            </a:solidFill>
            <a:prstDash val="solid"/>
            <a:round/>
            <a:headEnd type="none" w="sm" len="sm"/>
            <a:tailEnd type="none" w="sm" len="sm"/>
          </a:ln>
        </p:spPr>
      </p:cxnSp>
      <p:cxnSp>
        <p:nvCxnSpPr>
          <p:cNvPr id="4040" name="Google Shape;4040;p480"/>
          <p:cNvCxnSpPr/>
          <p:nvPr/>
        </p:nvCxnSpPr>
        <p:spPr>
          <a:xfrm>
            <a:off x="3769251" y="2343092"/>
            <a:ext cx="247800" cy="0"/>
          </a:xfrm>
          <a:prstGeom prst="straightConnector1">
            <a:avLst/>
          </a:prstGeom>
          <a:noFill/>
          <a:ln w="15875" cap="flat" cmpd="sng">
            <a:solidFill>
              <a:srgbClr val="DE2A18"/>
            </a:solidFill>
            <a:prstDash val="solid"/>
            <a:round/>
            <a:headEnd type="none" w="sm" len="sm"/>
            <a:tailEnd type="none" w="sm" len="sm"/>
          </a:ln>
        </p:spPr>
      </p:cxnSp>
      <p:cxnSp>
        <p:nvCxnSpPr>
          <p:cNvPr id="4041" name="Google Shape;4041;p480"/>
          <p:cNvCxnSpPr/>
          <p:nvPr/>
        </p:nvCxnSpPr>
        <p:spPr>
          <a:xfrm>
            <a:off x="5612134" y="2343092"/>
            <a:ext cx="247800" cy="0"/>
          </a:xfrm>
          <a:prstGeom prst="straightConnector1">
            <a:avLst/>
          </a:prstGeom>
          <a:noFill/>
          <a:ln w="15875" cap="flat" cmpd="sng">
            <a:solidFill>
              <a:srgbClr val="DE2A18"/>
            </a:solidFill>
            <a:prstDash val="solid"/>
            <a:round/>
            <a:headEnd type="none" w="sm" len="sm"/>
            <a:tailEnd type="none" w="sm" len="sm"/>
          </a:ln>
        </p:spPr>
      </p:cxnSp>
      <p:sp>
        <p:nvSpPr>
          <p:cNvPr id="4042" name="Google Shape;4042;p480"/>
          <p:cNvSpPr/>
          <p:nvPr/>
        </p:nvSpPr>
        <p:spPr>
          <a:xfrm>
            <a:off x="3769252" y="1855998"/>
            <a:ext cx="217055" cy="285956"/>
          </a:xfrm>
          <a:custGeom>
            <a:avLst/>
            <a:gdLst/>
            <a:ahLst/>
            <a:cxnLst/>
            <a:rect l="l" t="t" r="r" b="b"/>
            <a:pathLst>
              <a:path w="3971" h="5212" extrusionOk="0">
                <a:moveTo>
                  <a:pt x="2482" y="3475"/>
                </a:moveTo>
                <a:cubicBezTo>
                  <a:pt x="2482" y="3748"/>
                  <a:pt x="2258" y="3971"/>
                  <a:pt x="1985" y="3971"/>
                </a:cubicBezTo>
                <a:cubicBezTo>
                  <a:pt x="1712" y="3971"/>
                  <a:pt x="1489" y="3748"/>
                  <a:pt x="1489" y="3475"/>
                </a:cubicBezTo>
                <a:cubicBezTo>
                  <a:pt x="1489" y="3202"/>
                  <a:pt x="1712" y="2978"/>
                  <a:pt x="1985" y="2978"/>
                </a:cubicBezTo>
                <a:cubicBezTo>
                  <a:pt x="2258" y="2978"/>
                  <a:pt x="2482" y="3202"/>
                  <a:pt x="2482" y="3475"/>
                </a:cubicBezTo>
                <a:moveTo>
                  <a:pt x="1216" y="1717"/>
                </a:moveTo>
                <a:cubicBezTo>
                  <a:pt x="1216" y="1241"/>
                  <a:pt x="1216" y="1241"/>
                  <a:pt x="1216" y="1241"/>
                </a:cubicBezTo>
                <a:cubicBezTo>
                  <a:pt x="1216" y="819"/>
                  <a:pt x="1563" y="471"/>
                  <a:pt x="1985" y="471"/>
                </a:cubicBezTo>
                <a:cubicBezTo>
                  <a:pt x="2354" y="471"/>
                  <a:pt x="2666" y="737"/>
                  <a:pt x="2739" y="1086"/>
                </a:cubicBezTo>
                <a:cubicBezTo>
                  <a:pt x="3164" y="866"/>
                  <a:pt x="3164" y="866"/>
                  <a:pt x="3164" y="866"/>
                </a:cubicBezTo>
                <a:cubicBezTo>
                  <a:pt x="3008" y="361"/>
                  <a:pt x="2548" y="0"/>
                  <a:pt x="1985" y="0"/>
                </a:cubicBezTo>
                <a:cubicBezTo>
                  <a:pt x="1290" y="0"/>
                  <a:pt x="744" y="546"/>
                  <a:pt x="744" y="1241"/>
                </a:cubicBezTo>
                <a:cubicBezTo>
                  <a:pt x="744" y="1717"/>
                  <a:pt x="744" y="1717"/>
                  <a:pt x="744" y="1717"/>
                </a:cubicBezTo>
                <a:cubicBezTo>
                  <a:pt x="45" y="1717"/>
                  <a:pt x="45" y="1717"/>
                  <a:pt x="45" y="1717"/>
                </a:cubicBezTo>
                <a:cubicBezTo>
                  <a:pt x="0" y="1717"/>
                  <a:pt x="0" y="1717"/>
                  <a:pt x="0" y="1717"/>
                </a:cubicBezTo>
                <a:cubicBezTo>
                  <a:pt x="0" y="4695"/>
                  <a:pt x="0" y="4695"/>
                  <a:pt x="0" y="4695"/>
                </a:cubicBezTo>
                <a:cubicBezTo>
                  <a:pt x="0" y="4716"/>
                  <a:pt x="0" y="4716"/>
                  <a:pt x="0" y="4716"/>
                </a:cubicBezTo>
                <a:cubicBezTo>
                  <a:pt x="0" y="5212"/>
                  <a:pt x="0" y="5212"/>
                  <a:pt x="0" y="5212"/>
                </a:cubicBezTo>
                <a:cubicBezTo>
                  <a:pt x="496" y="5212"/>
                  <a:pt x="496" y="5212"/>
                  <a:pt x="496" y="5212"/>
                </a:cubicBezTo>
                <a:cubicBezTo>
                  <a:pt x="3475" y="5212"/>
                  <a:pt x="3475" y="5212"/>
                  <a:pt x="3475" y="5212"/>
                </a:cubicBezTo>
                <a:cubicBezTo>
                  <a:pt x="3971" y="5212"/>
                  <a:pt x="3971" y="5212"/>
                  <a:pt x="3971" y="5212"/>
                </a:cubicBezTo>
                <a:cubicBezTo>
                  <a:pt x="3971" y="4716"/>
                  <a:pt x="3971" y="4716"/>
                  <a:pt x="3971" y="4716"/>
                </a:cubicBezTo>
                <a:cubicBezTo>
                  <a:pt x="3971" y="4695"/>
                  <a:pt x="3971" y="4695"/>
                  <a:pt x="3971" y="4695"/>
                </a:cubicBezTo>
                <a:cubicBezTo>
                  <a:pt x="3971" y="1717"/>
                  <a:pt x="3971" y="1717"/>
                  <a:pt x="3971" y="1717"/>
                </a:cubicBezTo>
                <a:cubicBezTo>
                  <a:pt x="3925" y="1717"/>
                  <a:pt x="3925" y="1717"/>
                  <a:pt x="3925" y="1717"/>
                </a:cubicBezTo>
                <a:lnTo>
                  <a:pt x="1216" y="1717"/>
                </a:lnTo>
                <a:close/>
              </a:path>
            </a:pathLst>
          </a:custGeom>
          <a:solidFill>
            <a:srgbClr val="A5A5A5"/>
          </a:solidFill>
          <a:ln>
            <a:noFill/>
          </a:ln>
        </p:spPr>
        <p:txBody>
          <a:bodyPr spcFirstLastPara="1" wrap="square" lIns="80175" tIns="40075" rIns="80175" bIns="400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grpSp>
        <p:nvGrpSpPr>
          <p:cNvPr id="4043" name="Google Shape;4043;p480"/>
          <p:cNvGrpSpPr/>
          <p:nvPr/>
        </p:nvGrpSpPr>
        <p:grpSpPr>
          <a:xfrm>
            <a:off x="5457884" y="1615805"/>
            <a:ext cx="1788504" cy="2970137"/>
            <a:chOff x="9631799" y="2158595"/>
            <a:chExt cx="2385309" cy="3691445"/>
          </a:xfrm>
        </p:grpSpPr>
        <p:cxnSp>
          <p:nvCxnSpPr>
            <p:cNvPr id="4044" name="Google Shape;4044;p480"/>
            <p:cNvCxnSpPr/>
            <p:nvPr/>
          </p:nvCxnSpPr>
          <p:spPr>
            <a:xfrm>
              <a:off x="12017108" y="2158595"/>
              <a:ext cx="0" cy="3668700"/>
            </a:xfrm>
            <a:prstGeom prst="straightConnector1">
              <a:avLst/>
            </a:prstGeom>
            <a:noFill/>
            <a:ln w="9525" cap="flat" cmpd="sng">
              <a:solidFill>
                <a:srgbClr val="BFBFBF"/>
              </a:solidFill>
              <a:prstDash val="solid"/>
              <a:round/>
              <a:headEnd type="none" w="sm" len="sm"/>
              <a:tailEnd type="none" w="sm" len="sm"/>
            </a:ln>
          </p:spPr>
        </p:cxnSp>
        <p:cxnSp>
          <p:nvCxnSpPr>
            <p:cNvPr id="4045" name="Google Shape;4045;p480"/>
            <p:cNvCxnSpPr/>
            <p:nvPr/>
          </p:nvCxnSpPr>
          <p:spPr>
            <a:xfrm>
              <a:off x="9631799" y="2181340"/>
              <a:ext cx="0" cy="3668700"/>
            </a:xfrm>
            <a:prstGeom prst="straightConnector1">
              <a:avLst/>
            </a:prstGeom>
            <a:noFill/>
            <a:ln w="9525" cap="flat" cmpd="sng">
              <a:solidFill>
                <a:srgbClr val="BFBFBF"/>
              </a:solidFill>
              <a:prstDash val="solid"/>
              <a:round/>
              <a:headEnd type="none" w="sm" len="sm"/>
              <a:tailEnd type="none" w="sm" len="sm"/>
            </a:ln>
          </p:spPr>
        </p:cxnSp>
      </p:grpSp>
      <p:sp>
        <p:nvSpPr>
          <p:cNvPr id="4046" name="Google Shape;4046;p480"/>
          <p:cNvSpPr/>
          <p:nvPr/>
        </p:nvSpPr>
        <p:spPr>
          <a:xfrm>
            <a:off x="5621565" y="1815427"/>
            <a:ext cx="250862" cy="346518"/>
          </a:xfrm>
          <a:custGeom>
            <a:avLst/>
            <a:gdLst/>
            <a:ahLst/>
            <a:cxnLst/>
            <a:rect l="l" t="t" r="r" b="b"/>
            <a:pathLst>
              <a:path w="252" h="348" extrusionOk="0">
                <a:moveTo>
                  <a:pt x="252" y="32"/>
                </a:moveTo>
                <a:lnTo>
                  <a:pt x="252" y="332"/>
                </a:lnTo>
                <a:lnTo>
                  <a:pt x="252" y="332"/>
                </a:lnTo>
                <a:lnTo>
                  <a:pt x="250" y="338"/>
                </a:lnTo>
                <a:lnTo>
                  <a:pt x="248" y="344"/>
                </a:lnTo>
                <a:lnTo>
                  <a:pt x="242" y="346"/>
                </a:lnTo>
                <a:lnTo>
                  <a:pt x="236" y="348"/>
                </a:lnTo>
                <a:lnTo>
                  <a:pt x="16" y="348"/>
                </a:lnTo>
                <a:lnTo>
                  <a:pt x="16" y="348"/>
                </a:lnTo>
                <a:lnTo>
                  <a:pt x="10" y="346"/>
                </a:lnTo>
                <a:lnTo>
                  <a:pt x="4" y="344"/>
                </a:lnTo>
                <a:lnTo>
                  <a:pt x="2" y="338"/>
                </a:lnTo>
                <a:lnTo>
                  <a:pt x="0" y="332"/>
                </a:lnTo>
                <a:lnTo>
                  <a:pt x="0" y="32"/>
                </a:lnTo>
                <a:lnTo>
                  <a:pt x="0" y="32"/>
                </a:lnTo>
                <a:lnTo>
                  <a:pt x="2" y="26"/>
                </a:lnTo>
                <a:lnTo>
                  <a:pt x="4" y="20"/>
                </a:lnTo>
                <a:lnTo>
                  <a:pt x="10" y="16"/>
                </a:lnTo>
                <a:lnTo>
                  <a:pt x="16" y="16"/>
                </a:lnTo>
                <a:lnTo>
                  <a:pt x="90" y="16"/>
                </a:lnTo>
                <a:lnTo>
                  <a:pt x="90" y="16"/>
                </a:lnTo>
                <a:lnTo>
                  <a:pt x="88" y="26"/>
                </a:lnTo>
                <a:lnTo>
                  <a:pt x="88" y="26"/>
                </a:lnTo>
                <a:lnTo>
                  <a:pt x="86" y="30"/>
                </a:lnTo>
                <a:lnTo>
                  <a:pt x="84" y="34"/>
                </a:lnTo>
                <a:lnTo>
                  <a:pt x="16" y="34"/>
                </a:lnTo>
                <a:lnTo>
                  <a:pt x="16" y="332"/>
                </a:lnTo>
                <a:lnTo>
                  <a:pt x="236" y="332"/>
                </a:lnTo>
                <a:lnTo>
                  <a:pt x="236" y="34"/>
                </a:lnTo>
                <a:lnTo>
                  <a:pt x="168" y="34"/>
                </a:lnTo>
                <a:lnTo>
                  <a:pt x="168" y="34"/>
                </a:lnTo>
                <a:lnTo>
                  <a:pt x="166" y="30"/>
                </a:lnTo>
                <a:lnTo>
                  <a:pt x="164" y="26"/>
                </a:lnTo>
                <a:lnTo>
                  <a:pt x="164" y="26"/>
                </a:lnTo>
                <a:lnTo>
                  <a:pt x="162" y="16"/>
                </a:lnTo>
                <a:lnTo>
                  <a:pt x="236" y="16"/>
                </a:lnTo>
                <a:lnTo>
                  <a:pt x="236" y="16"/>
                </a:lnTo>
                <a:lnTo>
                  <a:pt x="242" y="16"/>
                </a:lnTo>
                <a:lnTo>
                  <a:pt x="248" y="20"/>
                </a:lnTo>
                <a:lnTo>
                  <a:pt x="250" y="26"/>
                </a:lnTo>
                <a:lnTo>
                  <a:pt x="252" y="32"/>
                </a:lnTo>
                <a:lnTo>
                  <a:pt x="252" y="32"/>
                </a:lnTo>
                <a:close/>
                <a:moveTo>
                  <a:pt x="216" y="94"/>
                </a:moveTo>
                <a:lnTo>
                  <a:pt x="216" y="312"/>
                </a:lnTo>
                <a:lnTo>
                  <a:pt x="36" y="312"/>
                </a:lnTo>
                <a:lnTo>
                  <a:pt x="36" y="94"/>
                </a:lnTo>
                <a:lnTo>
                  <a:pt x="36" y="94"/>
                </a:lnTo>
                <a:lnTo>
                  <a:pt x="36" y="94"/>
                </a:lnTo>
                <a:lnTo>
                  <a:pt x="216" y="94"/>
                </a:lnTo>
                <a:lnTo>
                  <a:pt x="216" y="94"/>
                </a:lnTo>
                <a:lnTo>
                  <a:pt x="216" y="94"/>
                </a:lnTo>
                <a:lnTo>
                  <a:pt x="216" y="94"/>
                </a:lnTo>
                <a:close/>
                <a:moveTo>
                  <a:pt x="132" y="186"/>
                </a:moveTo>
                <a:lnTo>
                  <a:pt x="132" y="186"/>
                </a:lnTo>
                <a:lnTo>
                  <a:pt x="128" y="184"/>
                </a:lnTo>
                <a:lnTo>
                  <a:pt x="124" y="182"/>
                </a:lnTo>
                <a:lnTo>
                  <a:pt x="122" y="184"/>
                </a:lnTo>
                <a:lnTo>
                  <a:pt x="118" y="186"/>
                </a:lnTo>
                <a:lnTo>
                  <a:pt x="86" y="218"/>
                </a:lnTo>
                <a:lnTo>
                  <a:pt x="74" y="206"/>
                </a:lnTo>
                <a:lnTo>
                  <a:pt x="74" y="206"/>
                </a:lnTo>
                <a:lnTo>
                  <a:pt x="70" y="204"/>
                </a:lnTo>
                <a:lnTo>
                  <a:pt x="68" y="204"/>
                </a:lnTo>
                <a:lnTo>
                  <a:pt x="64" y="204"/>
                </a:lnTo>
                <a:lnTo>
                  <a:pt x="60" y="206"/>
                </a:lnTo>
                <a:lnTo>
                  <a:pt x="60" y="206"/>
                </a:lnTo>
                <a:lnTo>
                  <a:pt x="58" y="210"/>
                </a:lnTo>
                <a:lnTo>
                  <a:pt x="58" y="214"/>
                </a:lnTo>
                <a:lnTo>
                  <a:pt x="58" y="218"/>
                </a:lnTo>
                <a:lnTo>
                  <a:pt x="60" y="220"/>
                </a:lnTo>
                <a:lnTo>
                  <a:pt x="78" y="238"/>
                </a:lnTo>
                <a:lnTo>
                  <a:pt x="78" y="238"/>
                </a:lnTo>
                <a:lnTo>
                  <a:pt x="82" y="242"/>
                </a:lnTo>
                <a:lnTo>
                  <a:pt x="86" y="242"/>
                </a:lnTo>
                <a:lnTo>
                  <a:pt x="86" y="242"/>
                </a:lnTo>
                <a:lnTo>
                  <a:pt x="90" y="242"/>
                </a:lnTo>
                <a:lnTo>
                  <a:pt x="92" y="238"/>
                </a:lnTo>
                <a:lnTo>
                  <a:pt x="132" y="200"/>
                </a:lnTo>
                <a:lnTo>
                  <a:pt x="132" y="200"/>
                </a:lnTo>
                <a:lnTo>
                  <a:pt x="134" y="196"/>
                </a:lnTo>
                <a:lnTo>
                  <a:pt x="134" y="192"/>
                </a:lnTo>
                <a:lnTo>
                  <a:pt x="134" y="188"/>
                </a:lnTo>
                <a:lnTo>
                  <a:pt x="132" y="186"/>
                </a:lnTo>
                <a:lnTo>
                  <a:pt x="132" y="186"/>
                </a:lnTo>
                <a:close/>
                <a:moveTo>
                  <a:pt x="132" y="124"/>
                </a:moveTo>
                <a:lnTo>
                  <a:pt x="132" y="124"/>
                </a:lnTo>
                <a:lnTo>
                  <a:pt x="128" y="122"/>
                </a:lnTo>
                <a:lnTo>
                  <a:pt x="124" y="120"/>
                </a:lnTo>
                <a:lnTo>
                  <a:pt x="122" y="122"/>
                </a:lnTo>
                <a:lnTo>
                  <a:pt x="118" y="124"/>
                </a:lnTo>
                <a:lnTo>
                  <a:pt x="86" y="156"/>
                </a:lnTo>
                <a:lnTo>
                  <a:pt x="74" y="144"/>
                </a:lnTo>
                <a:lnTo>
                  <a:pt x="74" y="144"/>
                </a:lnTo>
                <a:lnTo>
                  <a:pt x="70" y="142"/>
                </a:lnTo>
                <a:lnTo>
                  <a:pt x="68" y="142"/>
                </a:lnTo>
                <a:lnTo>
                  <a:pt x="64" y="142"/>
                </a:lnTo>
                <a:lnTo>
                  <a:pt x="60" y="144"/>
                </a:lnTo>
                <a:lnTo>
                  <a:pt x="60" y="144"/>
                </a:lnTo>
                <a:lnTo>
                  <a:pt x="58" y="148"/>
                </a:lnTo>
                <a:lnTo>
                  <a:pt x="58" y="152"/>
                </a:lnTo>
                <a:lnTo>
                  <a:pt x="58" y="156"/>
                </a:lnTo>
                <a:lnTo>
                  <a:pt x="60" y="158"/>
                </a:lnTo>
                <a:lnTo>
                  <a:pt x="78" y="178"/>
                </a:lnTo>
                <a:lnTo>
                  <a:pt x="78" y="178"/>
                </a:lnTo>
                <a:lnTo>
                  <a:pt x="82" y="180"/>
                </a:lnTo>
                <a:lnTo>
                  <a:pt x="86" y="180"/>
                </a:lnTo>
                <a:lnTo>
                  <a:pt x="86" y="180"/>
                </a:lnTo>
                <a:lnTo>
                  <a:pt x="90" y="180"/>
                </a:lnTo>
                <a:lnTo>
                  <a:pt x="92" y="178"/>
                </a:lnTo>
                <a:lnTo>
                  <a:pt x="132" y="138"/>
                </a:lnTo>
                <a:lnTo>
                  <a:pt x="132" y="138"/>
                </a:lnTo>
                <a:lnTo>
                  <a:pt x="134" y="134"/>
                </a:lnTo>
                <a:lnTo>
                  <a:pt x="134" y="130"/>
                </a:lnTo>
                <a:lnTo>
                  <a:pt x="134" y="126"/>
                </a:lnTo>
                <a:lnTo>
                  <a:pt x="132" y="124"/>
                </a:lnTo>
                <a:lnTo>
                  <a:pt x="132" y="124"/>
                </a:lnTo>
                <a:close/>
                <a:moveTo>
                  <a:pt x="36" y="64"/>
                </a:moveTo>
                <a:lnTo>
                  <a:pt x="36" y="64"/>
                </a:lnTo>
                <a:lnTo>
                  <a:pt x="36" y="58"/>
                </a:lnTo>
                <a:lnTo>
                  <a:pt x="40" y="54"/>
                </a:lnTo>
                <a:lnTo>
                  <a:pt x="46" y="50"/>
                </a:lnTo>
                <a:lnTo>
                  <a:pt x="52" y="48"/>
                </a:lnTo>
                <a:lnTo>
                  <a:pt x="78" y="48"/>
                </a:lnTo>
                <a:lnTo>
                  <a:pt x="78" y="48"/>
                </a:lnTo>
                <a:lnTo>
                  <a:pt x="86" y="46"/>
                </a:lnTo>
                <a:lnTo>
                  <a:pt x="94" y="42"/>
                </a:lnTo>
                <a:lnTo>
                  <a:pt x="98" y="36"/>
                </a:lnTo>
                <a:lnTo>
                  <a:pt x="100" y="26"/>
                </a:lnTo>
                <a:lnTo>
                  <a:pt x="100" y="26"/>
                </a:lnTo>
                <a:lnTo>
                  <a:pt x="102" y="16"/>
                </a:lnTo>
                <a:lnTo>
                  <a:pt x="108" y="8"/>
                </a:lnTo>
                <a:lnTo>
                  <a:pt x="116" y="2"/>
                </a:lnTo>
                <a:lnTo>
                  <a:pt x="126" y="0"/>
                </a:lnTo>
                <a:lnTo>
                  <a:pt x="126" y="0"/>
                </a:lnTo>
                <a:lnTo>
                  <a:pt x="136" y="2"/>
                </a:lnTo>
                <a:lnTo>
                  <a:pt x="144" y="8"/>
                </a:lnTo>
                <a:lnTo>
                  <a:pt x="150" y="16"/>
                </a:lnTo>
                <a:lnTo>
                  <a:pt x="152" y="26"/>
                </a:lnTo>
                <a:lnTo>
                  <a:pt x="152" y="26"/>
                </a:lnTo>
                <a:lnTo>
                  <a:pt x="154" y="36"/>
                </a:lnTo>
                <a:lnTo>
                  <a:pt x="158" y="42"/>
                </a:lnTo>
                <a:lnTo>
                  <a:pt x="166" y="46"/>
                </a:lnTo>
                <a:lnTo>
                  <a:pt x="174" y="48"/>
                </a:lnTo>
                <a:lnTo>
                  <a:pt x="200" y="48"/>
                </a:lnTo>
                <a:lnTo>
                  <a:pt x="200" y="48"/>
                </a:lnTo>
                <a:lnTo>
                  <a:pt x="206" y="50"/>
                </a:lnTo>
                <a:lnTo>
                  <a:pt x="212" y="54"/>
                </a:lnTo>
                <a:lnTo>
                  <a:pt x="216" y="58"/>
                </a:lnTo>
                <a:lnTo>
                  <a:pt x="216" y="64"/>
                </a:lnTo>
                <a:lnTo>
                  <a:pt x="216" y="78"/>
                </a:lnTo>
                <a:lnTo>
                  <a:pt x="216" y="78"/>
                </a:lnTo>
                <a:lnTo>
                  <a:pt x="216" y="82"/>
                </a:lnTo>
                <a:lnTo>
                  <a:pt x="36" y="82"/>
                </a:lnTo>
                <a:lnTo>
                  <a:pt x="36" y="82"/>
                </a:lnTo>
                <a:lnTo>
                  <a:pt x="36" y="78"/>
                </a:lnTo>
                <a:lnTo>
                  <a:pt x="36" y="64"/>
                </a:lnTo>
                <a:close/>
                <a:moveTo>
                  <a:pt x="116" y="26"/>
                </a:moveTo>
                <a:lnTo>
                  <a:pt x="116" y="26"/>
                </a:lnTo>
                <a:lnTo>
                  <a:pt x="116" y="30"/>
                </a:lnTo>
                <a:lnTo>
                  <a:pt x="118" y="34"/>
                </a:lnTo>
                <a:lnTo>
                  <a:pt x="122" y="36"/>
                </a:lnTo>
                <a:lnTo>
                  <a:pt x="126" y="38"/>
                </a:lnTo>
                <a:lnTo>
                  <a:pt x="126" y="38"/>
                </a:lnTo>
                <a:lnTo>
                  <a:pt x="130" y="36"/>
                </a:lnTo>
                <a:lnTo>
                  <a:pt x="134" y="34"/>
                </a:lnTo>
                <a:lnTo>
                  <a:pt x="136" y="30"/>
                </a:lnTo>
                <a:lnTo>
                  <a:pt x="136" y="26"/>
                </a:lnTo>
                <a:lnTo>
                  <a:pt x="136" y="26"/>
                </a:lnTo>
                <a:lnTo>
                  <a:pt x="136" y="22"/>
                </a:lnTo>
                <a:lnTo>
                  <a:pt x="134" y="20"/>
                </a:lnTo>
                <a:lnTo>
                  <a:pt x="130" y="16"/>
                </a:lnTo>
                <a:lnTo>
                  <a:pt x="126" y="16"/>
                </a:lnTo>
                <a:lnTo>
                  <a:pt x="126" y="16"/>
                </a:lnTo>
                <a:lnTo>
                  <a:pt x="122" y="16"/>
                </a:lnTo>
                <a:lnTo>
                  <a:pt x="118" y="20"/>
                </a:lnTo>
                <a:lnTo>
                  <a:pt x="116" y="22"/>
                </a:lnTo>
                <a:lnTo>
                  <a:pt x="116" y="26"/>
                </a:lnTo>
                <a:lnTo>
                  <a:pt x="116" y="26"/>
                </a:lnTo>
                <a:close/>
              </a:path>
            </a:pathLst>
          </a:custGeom>
          <a:solidFill>
            <a:srgbClr val="A5A5A5"/>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dk1"/>
              </a:solidFill>
              <a:latin typeface="Arial"/>
              <a:ea typeface="Arial"/>
              <a:cs typeface="Arial"/>
              <a:sym typeface="Arial"/>
            </a:endParaRPr>
          </a:p>
        </p:txBody>
      </p:sp>
      <p:cxnSp>
        <p:nvCxnSpPr>
          <p:cNvPr id="4047" name="Google Shape;4047;p480"/>
          <p:cNvCxnSpPr/>
          <p:nvPr/>
        </p:nvCxnSpPr>
        <p:spPr>
          <a:xfrm>
            <a:off x="230188" y="1464583"/>
            <a:ext cx="5068200" cy="0"/>
          </a:xfrm>
          <a:prstGeom prst="straightConnector1">
            <a:avLst/>
          </a:prstGeom>
          <a:noFill/>
          <a:ln w="9525" cap="flat" cmpd="sng">
            <a:solidFill>
              <a:srgbClr val="DE2A18"/>
            </a:solidFill>
            <a:prstDash val="solid"/>
            <a:round/>
            <a:headEnd type="none" w="sm" len="sm"/>
            <a:tailEnd type="none" w="sm" len="sm"/>
          </a:ln>
        </p:spPr>
      </p:cxnSp>
      <p:cxnSp>
        <p:nvCxnSpPr>
          <p:cNvPr id="4048" name="Google Shape;4048;p480"/>
          <p:cNvCxnSpPr/>
          <p:nvPr/>
        </p:nvCxnSpPr>
        <p:spPr>
          <a:xfrm>
            <a:off x="5595494" y="1464583"/>
            <a:ext cx="1425575" cy="0"/>
          </a:xfrm>
          <a:prstGeom prst="straightConnector1">
            <a:avLst/>
          </a:prstGeom>
          <a:noFill/>
          <a:ln w="9525" cap="flat" cmpd="sng">
            <a:solidFill>
              <a:srgbClr val="DE2A18"/>
            </a:solidFill>
            <a:prstDash val="solid"/>
            <a:round/>
            <a:headEnd type="none" w="sm" len="sm"/>
            <a:tailEnd type="none" w="sm" len="sm"/>
          </a:ln>
        </p:spPr>
      </p:cxnSp>
      <p:cxnSp>
        <p:nvCxnSpPr>
          <p:cNvPr id="4049" name="Google Shape;4049;p480"/>
          <p:cNvCxnSpPr/>
          <p:nvPr/>
        </p:nvCxnSpPr>
        <p:spPr>
          <a:xfrm>
            <a:off x="7408863" y="1464583"/>
            <a:ext cx="1425575" cy="0"/>
          </a:xfrm>
          <a:prstGeom prst="straightConnector1">
            <a:avLst/>
          </a:prstGeom>
          <a:noFill/>
          <a:ln w="9525" cap="flat" cmpd="sng">
            <a:solidFill>
              <a:srgbClr val="DE2A18"/>
            </a:solidFill>
            <a:prstDash val="solid"/>
            <a:round/>
            <a:headEnd type="none" w="sm" len="sm"/>
            <a:tailEnd type="none" w="sm" len="sm"/>
          </a:ln>
        </p:spPr>
      </p:cxnSp>
    </p:spTree>
    <p:extLst>
      <p:ext uri="{BB962C8B-B14F-4D97-AF65-F5344CB8AC3E}">
        <p14:creationId xmlns:p14="http://schemas.microsoft.com/office/powerpoint/2010/main" val="1195587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pic>
        <p:nvPicPr>
          <p:cNvPr id="7" name="Picture 6">
            <a:extLst>
              <a:ext uri="{FF2B5EF4-FFF2-40B4-BE49-F238E27FC236}">
                <a16:creationId xmlns="" xmlns:a16="http://schemas.microsoft.com/office/drawing/2014/main" id="{EB7AB315-B082-B24E-A534-53DE3F17A96A}"/>
              </a:ext>
            </a:extLst>
          </p:cNvPr>
          <p:cNvPicPr>
            <a:picLocks noChangeAspect="1"/>
          </p:cNvPicPr>
          <p:nvPr/>
        </p:nvPicPr>
        <p:blipFill rotWithShape="1">
          <a:blip r:embed="rId3" cstate="email">
            <a:alphaModFix amt="2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81"/>
          <a:stretch/>
        </p:blipFill>
        <p:spPr>
          <a:xfrm>
            <a:off x="0" y="-1"/>
            <a:ext cx="9143962" cy="5143501"/>
          </a:xfrm>
          <a:prstGeom prst="rect">
            <a:avLst/>
          </a:prstGeom>
        </p:spPr>
      </p:pic>
      <p:sp>
        <p:nvSpPr>
          <p:cNvPr id="1293" name="Shape 1293"/>
          <p:cNvSpPr txBox="1">
            <a:spLocks noGrp="1"/>
          </p:cNvSpPr>
          <p:nvPr>
            <p:ph type="body" idx="1"/>
          </p:nvPr>
        </p:nvSpPr>
        <p:spPr>
          <a:xfrm>
            <a:off x="309563" y="1196432"/>
            <a:ext cx="7772400" cy="492300"/>
          </a:xfrm>
          <a:prstGeom prst="rect">
            <a:avLst/>
          </a:prstGeom>
        </p:spPr>
        <p:txBody>
          <a:bodyPr spcFirstLastPara="1" wrap="square" lIns="91425" tIns="91425" rIns="91425" bIns="91425" anchor="t" anchorCtr="0">
            <a:noAutofit/>
          </a:bodyPr>
          <a:lstStyle/>
          <a:p>
            <a:pPr marL="0" lvl="0" indent="0"/>
            <a:r>
              <a:rPr lang="en-US" dirty="0"/>
              <a:t>Audit of Artificial Intelligence</a:t>
            </a:r>
          </a:p>
          <a:p>
            <a:pPr marL="0" lvl="0" indent="0"/>
            <a:endParaRPr lang="en-US" dirty="0"/>
          </a:p>
        </p:txBody>
      </p:sp>
      <p:sp>
        <p:nvSpPr>
          <p:cNvPr id="1294" name="Shape 1294"/>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29</a:t>
            </a:fld>
            <a:endParaRPr/>
          </a:p>
        </p:txBody>
      </p:sp>
      <p:sp>
        <p:nvSpPr>
          <p:cNvPr id="1295" name="Shape 1295"/>
          <p:cNvSpPr txBox="1">
            <a:spLocks noGrp="1"/>
          </p:cNvSpPr>
          <p:nvPr>
            <p:ph type="title"/>
          </p:nvPr>
        </p:nvSpPr>
        <p:spPr>
          <a:xfrm>
            <a:off x="309562" y="122664"/>
            <a:ext cx="8834400" cy="1200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03</a:t>
            </a:r>
            <a:endParaRPr dirty="0"/>
          </a:p>
        </p:txBody>
      </p:sp>
      <p:sp>
        <p:nvSpPr>
          <p:cNvPr id="6" name="Shape 128">
            <a:extLst>
              <a:ext uri="{FF2B5EF4-FFF2-40B4-BE49-F238E27FC236}">
                <a16:creationId xmlns="" xmlns:a16="http://schemas.microsoft.com/office/drawing/2014/main" id="{7BDC4E54-D0DD-4044-B9B0-827A1CC56DF9}"/>
              </a:ext>
            </a:extLst>
          </p:cNvPr>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2175885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4"/>
        <p:cNvGrpSpPr/>
        <p:nvPr/>
      </p:nvGrpSpPr>
      <p:grpSpPr>
        <a:xfrm>
          <a:off x="0" y="0"/>
          <a:ext cx="0" cy="0"/>
          <a:chOff x="0" y="0"/>
          <a:chExt cx="0" cy="0"/>
        </a:xfrm>
      </p:grpSpPr>
      <p:sp>
        <p:nvSpPr>
          <p:cNvPr id="1235" name="Shape 1235"/>
          <p:cNvSpPr txBox="1">
            <a:spLocks noGrp="1"/>
          </p:cNvSpPr>
          <p:nvPr>
            <p:ph type="ctrTitle"/>
          </p:nvPr>
        </p:nvSpPr>
        <p:spPr>
          <a:xfrm>
            <a:off x="185969" y="2081496"/>
            <a:ext cx="7954854" cy="886500"/>
          </a:xfrm>
          <a:prstGeom prst="rect">
            <a:avLst/>
          </a:prstGeom>
        </p:spPr>
        <p:txBody>
          <a:bodyPr spcFirstLastPara="1" wrap="square" lIns="91425" tIns="91425" rIns="91425" bIns="91425" anchor="ctr" anchorCtr="0">
            <a:noAutofit/>
          </a:bodyPr>
          <a:lstStyle/>
          <a:p>
            <a:pPr lvl="0"/>
            <a:r>
              <a:rPr lang="en-US" sz="2800" dirty="0"/>
              <a:t>Ethical Challenges for Accounting Professionals</a:t>
            </a:r>
            <a:endParaRPr sz="2800" dirty="0"/>
          </a:p>
        </p:txBody>
      </p:sp>
      <p:sp>
        <p:nvSpPr>
          <p:cNvPr id="1236" name="Shape 1236"/>
          <p:cNvSpPr txBox="1">
            <a:spLocks noGrp="1"/>
          </p:cNvSpPr>
          <p:nvPr>
            <p:ph type="subTitle" idx="1"/>
          </p:nvPr>
        </p:nvSpPr>
        <p:spPr>
          <a:xfrm>
            <a:off x="185969" y="1178117"/>
            <a:ext cx="8519620" cy="886500"/>
          </a:xfrm>
          <a:prstGeom prst="rect">
            <a:avLst/>
          </a:prstGeom>
        </p:spPr>
        <p:txBody>
          <a:bodyPr spcFirstLastPara="1" wrap="square" lIns="91425" tIns="91425" rIns="91425" bIns="91425" anchor="b" anchorCtr="0">
            <a:noAutofit/>
          </a:bodyPr>
          <a:lstStyle/>
          <a:p>
            <a:pPr lvl="0"/>
            <a:r>
              <a:rPr lang="en-US" dirty="0"/>
              <a:t>Artificial Intelligence: Opportunities &amp; Risks</a:t>
            </a:r>
            <a:endParaRPr dirty="0"/>
          </a:p>
        </p:txBody>
      </p:sp>
      <p:sp>
        <p:nvSpPr>
          <p:cNvPr id="1237" name="Shape 1237"/>
          <p:cNvSpPr txBox="1">
            <a:spLocks noGrp="1"/>
          </p:cNvSpPr>
          <p:nvPr>
            <p:ph type="sldNum" idx="12"/>
          </p:nvPr>
        </p:nvSpPr>
        <p:spPr>
          <a:xfrm>
            <a:off x="6700838" y="5427553"/>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3</a:t>
            </a:fld>
            <a:endParaRPr/>
          </a:p>
        </p:txBody>
      </p:sp>
      <p:sp>
        <p:nvSpPr>
          <p:cNvPr id="1238" name="Shape 1238"/>
          <p:cNvSpPr txBox="1">
            <a:spLocks noGrp="1"/>
          </p:cNvSpPr>
          <p:nvPr>
            <p:ph type="body" idx="2"/>
          </p:nvPr>
        </p:nvSpPr>
        <p:spPr>
          <a:xfrm>
            <a:off x="187317" y="380355"/>
            <a:ext cx="3424200" cy="578433"/>
          </a:xfrm>
          <a:prstGeom prst="rect">
            <a:avLst/>
          </a:prstGeom>
        </p:spPr>
        <p:txBody>
          <a:bodyPr spcFirstLastPara="1" wrap="square" lIns="91425" tIns="91425" rIns="91425" bIns="91425" anchor="t" anchorCtr="0">
            <a:noAutofit/>
          </a:bodyPr>
          <a:lstStyle/>
          <a:p>
            <a:pPr marL="0" lvl="0" indent="0">
              <a:spcBef>
                <a:spcPts val="0"/>
              </a:spcBef>
            </a:pPr>
            <a:r>
              <a:rPr lang="en-US" sz="1000" dirty="0">
                <a:latin typeface="Arial" panose="020B0604020202020204" pitchFamily="34" charset="0"/>
                <a:cs typeface="Arial" panose="020B0604020202020204" pitchFamily="34" charset="0"/>
              </a:rPr>
              <a:t>GLOBAL ARTIFICIAL INTELLIGENCE LEAD</a:t>
            </a:r>
          </a:p>
          <a:p>
            <a:pPr marL="0" indent="0">
              <a:spcBef>
                <a:spcPts val="0"/>
              </a:spcBef>
            </a:pPr>
            <a:r>
              <a:rPr lang="en-US" dirty="0"/>
              <a:t>Dr. Anand S. Rao </a:t>
            </a:r>
            <a:endParaRPr lang="en-US" dirty="0">
              <a:latin typeface="Arial" panose="020B0604020202020204" pitchFamily="34" charset="0"/>
              <a:cs typeface="Arial" panose="020B0604020202020204" pitchFamily="34" charset="0"/>
            </a:endParaRPr>
          </a:p>
          <a:p>
            <a:pPr marL="0" lvl="0" indent="0">
              <a:spcBef>
                <a:spcPts val="0"/>
              </a:spcBef>
            </a:pPr>
            <a:endParaRPr lang="en-US" dirty="0"/>
          </a:p>
        </p:txBody>
      </p:sp>
      <p:sp>
        <p:nvSpPr>
          <p:cNvPr id="1239" name="Shape 1239"/>
          <p:cNvSpPr txBox="1">
            <a:spLocks noGrp="1"/>
          </p:cNvSpPr>
          <p:nvPr>
            <p:ph type="body" idx="3"/>
          </p:nvPr>
        </p:nvSpPr>
        <p:spPr>
          <a:xfrm>
            <a:off x="5386432" y="4499650"/>
            <a:ext cx="3424200" cy="246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dirty="0" err="1"/>
              <a:t>www.pwc.com</a:t>
            </a:r>
            <a:endParaRPr dirty="0"/>
          </a:p>
        </p:txBody>
      </p:sp>
    </p:spTree>
    <p:extLst>
      <p:ext uri="{BB962C8B-B14F-4D97-AF65-F5344CB8AC3E}">
        <p14:creationId xmlns:p14="http://schemas.microsoft.com/office/powerpoint/2010/main" val="1279290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pic>
        <p:nvPicPr>
          <p:cNvPr id="3870" name="Google Shape;3870;p358"/>
          <p:cNvPicPr preferRelativeResize="0">
            <a:picLocks noGrp="1"/>
          </p:cNvPicPr>
          <p:nvPr>
            <p:ph type="pic" idx="2"/>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3871" name="Google Shape;3871;p358"/>
          <p:cNvSpPr/>
          <p:nvPr/>
        </p:nvSpPr>
        <p:spPr>
          <a:xfrm>
            <a:off x="0" y="0"/>
            <a:ext cx="9144000" cy="5143500"/>
          </a:xfrm>
          <a:prstGeom prst="rect">
            <a:avLst/>
          </a:prstGeom>
          <a:solidFill>
            <a:srgbClr val="000000">
              <a:alpha val="52549"/>
            </a:srgbClr>
          </a:solidFill>
          <a:ln>
            <a:noFill/>
          </a:ln>
        </p:spPr>
        <p:txBody>
          <a:bodyPr spcFirstLastPara="1" wrap="square" lIns="91425" tIns="91425" rIns="91425" bIns="91425" anchor="ctr" anchorCtr="0">
            <a:noAutofit/>
          </a:bodyPr>
          <a:lstStyle/>
          <a:p>
            <a:pPr algn="ctr">
              <a:buSzPts val="1900"/>
            </a:pPr>
            <a:endParaRPr sz="1425" dirty="0"/>
          </a:p>
        </p:txBody>
      </p:sp>
      <p:sp>
        <p:nvSpPr>
          <p:cNvPr id="3872" name="Google Shape;3872;p358"/>
          <p:cNvSpPr txBox="1">
            <a:spLocks noGrp="1"/>
          </p:cNvSpPr>
          <p:nvPr>
            <p:ph type="title"/>
          </p:nvPr>
        </p:nvSpPr>
        <p:spPr>
          <a:xfrm>
            <a:off x="319666" y="899633"/>
            <a:ext cx="8529075" cy="1218600"/>
          </a:xfrm>
          <a:prstGeom prst="rect">
            <a:avLst/>
          </a:prstGeom>
          <a:noFill/>
          <a:ln>
            <a:noFill/>
          </a:ln>
        </p:spPr>
        <p:txBody>
          <a:bodyPr spcFirstLastPara="1" wrap="square" lIns="0" tIns="0" rIns="0" bIns="0" anchor="t" anchorCtr="0">
            <a:noAutofit/>
          </a:bodyPr>
          <a:lstStyle/>
          <a:p>
            <a:pPr lvl="0" defTabSz="2438430">
              <a:spcBef>
                <a:spcPct val="0"/>
              </a:spcBef>
              <a:buClrTx/>
              <a:buSzTx/>
              <a:defRPr/>
            </a:pPr>
            <a:r>
              <a:rPr lang="en-US" sz="2800" i="1" kern="1200" dirty="0">
                <a:solidFill>
                  <a:schemeClr val="bg1"/>
                </a:solidFill>
                <a:highlight>
                  <a:schemeClr val="dk1"/>
                </a:highlight>
              </a:rPr>
              <a:t>“ We may need, as a regulator, to look under the hood or behind the curtain to see what data were used, what training data were used, what factors were programmed into the system and what question the AI system was trained to answer.” </a:t>
            </a:r>
          </a:p>
        </p:txBody>
      </p:sp>
      <p:sp>
        <p:nvSpPr>
          <p:cNvPr id="3873" name="Google Shape;3873;p358"/>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fld id="{00000000-1234-1234-1234-123412341234}" type="slidenum">
              <a:rPr lang="en-US"/>
              <a:pPr/>
              <a:t>30</a:t>
            </a:fld>
            <a:endParaRPr/>
          </a:p>
        </p:txBody>
      </p:sp>
      <p:sp>
        <p:nvSpPr>
          <p:cNvPr id="2" name="Rectangle 1">
            <a:extLst>
              <a:ext uri="{FF2B5EF4-FFF2-40B4-BE49-F238E27FC236}">
                <a16:creationId xmlns="" xmlns:a16="http://schemas.microsoft.com/office/drawing/2014/main" id="{20FF56C0-224D-274D-A8ED-47F00F5B959A}"/>
              </a:ext>
            </a:extLst>
          </p:cNvPr>
          <p:cNvSpPr/>
          <p:nvPr/>
        </p:nvSpPr>
        <p:spPr>
          <a:xfrm>
            <a:off x="2319050" y="3516943"/>
            <a:ext cx="4572000" cy="1077218"/>
          </a:xfrm>
          <a:prstGeom prst="rect">
            <a:avLst/>
          </a:prstGeom>
        </p:spPr>
        <p:txBody>
          <a:bodyPr>
            <a:spAutoFit/>
          </a:bodyPr>
          <a:lstStyle/>
          <a:p>
            <a:pPr lvl="0" algn="ctr" defTabSz="2438430">
              <a:spcBef>
                <a:spcPct val="0"/>
              </a:spcBef>
              <a:buClrTx/>
              <a:defRPr/>
            </a:pPr>
            <a:r>
              <a:rPr lang="en-US" sz="1600" i="1" kern="1200" dirty="0">
                <a:solidFill>
                  <a:srgbClr val="FFFF00"/>
                </a:solidFill>
                <a:latin typeface="Georgia"/>
                <a:ea typeface="Georgia"/>
                <a:cs typeface="Georgia"/>
                <a:sym typeface="Georgia"/>
              </a:rPr>
              <a:t>Elizabeth Denham, UK Information Commissioner, oral evidence to the House of Commons Science and Technology Committee, January 2018</a:t>
            </a:r>
          </a:p>
        </p:txBody>
      </p:sp>
    </p:spTree>
    <p:extLst>
      <p:ext uri="{BB962C8B-B14F-4D97-AF65-F5344CB8AC3E}">
        <p14:creationId xmlns:p14="http://schemas.microsoft.com/office/powerpoint/2010/main" val="11679176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r-CH" dirty="0"/>
              <a:t>AI </a:t>
            </a:r>
            <a:r>
              <a:rPr lang="fr-CH" dirty="0" err="1"/>
              <a:t>standardization</a:t>
            </a:r>
            <a:r>
              <a:rPr lang="fr-CH" dirty="0"/>
              <a:t> efforts </a:t>
            </a:r>
            <a:r>
              <a:rPr lang="fr-CH" dirty="0" err="1"/>
              <a:t>globally</a:t>
            </a:r>
            <a:r>
              <a:rPr lang="fr-CH" dirty="0"/>
              <a:t> </a:t>
            </a:r>
            <a:endParaRPr lang="en-US" dirty="0"/>
          </a:p>
        </p:txBody>
      </p:sp>
      <p:sp>
        <p:nvSpPr>
          <p:cNvPr id="3" name="Slide Number Placeholder 2"/>
          <p:cNvSpPr>
            <a:spLocks noGrp="1"/>
          </p:cNvSpPr>
          <p:nvPr>
            <p:ph type="sldNum" sz="quarter" idx="12"/>
          </p:nvPr>
        </p:nvSpPr>
        <p:spPr/>
        <p:txBody>
          <a:bodyPr/>
          <a:lstStyle/>
          <a:p>
            <a:fld id="{F06B2653-D1AD-46BA-BB88-3123B5BA212E}" type="slidenum">
              <a:rPr lang="en-US" smtClean="0"/>
              <a:t>31</a:t>
            </a:fld>
            <a:endParaRPr lang="en-US"/>
          </a:p>
        </p:txBody>
      </p:sp>
      <p:sp>
        <p:nvSpPr>
          <p:cNvPr id="2" name="AutoShape 2" descr="âAI standardization in Europeâçå¾çæç´¢ç»æ"/>
          <p:cNvSpPr>
            <a:spLocks noChangeAspect="1" noChangeArrowheads="1"/>
          </p:cNvSpPr>
          <p:nvPr/>
        </p:nvSpPr>
        <p:spPr bwMode="auto">
          <a:xfrm>
            <a:off x="942279" y="-98290"/>
            <a:ext cx="207382" cy="207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2215" tIns="31107" rIns="62215" bIns="31107" numCol="1" anchor="t" anchorCtr="0" compatLnSpc="1">
            <a:prstTxWarp prst="textNoShape">
              <a:avLst/>
            </a:prstTxWarp>
          </a:bodyPr>
          <a:lstStyle/>
          <a:p>
            <a:endParaRPr lang="en-US" sz="953"/>
          </a:p>
        </p:txBody>
      </p:sp>
      <p:pic>
        <p:nvPicPr>
          <p:cNvPr id="2052" name="Picture 4" descr="âAI standardization in Europeâçå¾çæç´¢ç»æ"/>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490" t="834" r="12564" b="22889"/>
          <a:stretch/>
        </p:blipFill>
        <p:spPr bwMode="auto">
          <a:xfrm>
            <a:off x="5333866" y="1939805"/>
            <a:ext cx="2665908" cy="93888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âEuropean Telecommunications Standards Institute (ETSI)âçå¾çæç´¢ç»æ"/>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98651" y="4412577"/>
            <a:ext cx="1270213" cy="522904"/>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8" descr="âçµæ°çµå­å·¥ç¨å¸å­¦ä¼âçå¾çæç´¢ç»æ"/>
          <p:cNvSpPr>
            <a:spLocks noChangeAspect="1" noChangeArrowheads="1"/>
          </p:cNvSpPr>
          <p:nvPr/>
        </p:nvSpPr>
        <p:spPr bwMode="auto">
          <a:xfrm>
            <a:off x="1045970" y="5401"/>
            <a:ext cx="207382" cy="207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2215" tIns="31107" rIns="62215" bIns="31107" numCol="1" anchor="t" anchorCtr="0" compatLnSpc="1">
            <a:prstTxWarp prst="textNoShape">
              <a:avLst/>
            </a:prstTxWarp>
          </a:bodyPr>
          <a:lstStyle/>
          <a:p>
            <a:endParaRPr lang="en-US" sz="953"/>
          </a:p>
        </p:txBody>
      </p:sp>
      <p:sp>
        <p:nvSpPr>
          <p:cNvPr id="5" name="AutoShape 12" descr="âInternational Organization for Standardization (ISO)âçå¾çæç´¢ç»æ"/>
          <p:cNvSpPr>
            <a:spLocks noChangeAspect="1" noChangeArrowheads="1"/>
          </p:cNvSpPr>
          <p:nvPr/>
        </p:nvSpPr>
        <p:spPr bwMode="auto">
          <a:xfrm>
            <a:off x="1149660" y="109092"/>
            <a:ext cx="207382" cy="207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2215" tIns="31107" rIns="62215" bIns="31107" numCol="1" anchor="t" anchorCtr="0" compatLnSpc="1">
            <a:prstTxWarp prst="textNoShape">
              <a:avLst/>
            </a:prstTxWarp>
          </a:bodyPr>
          <a:lstStyle/>
          <a:p>
            <a:endParaRPr lang="en-US" sz="953"/>
          </a:p>
        </p:txBody>
      </p:sp>
      <p:sp>
        <p:nvSpPr>
          <p:cNvPr id="6" name="AutoShape 14" descr="âInternational Organization for Standardization (ISO)âçå¾çæç´¢ç»æ"/>
          <p:cNvSpPr>
            <a:spLocks noChangeAspect="1" noChangeArrowheads="1"/>
          </p:cNvSpPr>
          <p:nvPr/>
        </p:nvSpPr>
        <p:spPr bwMode="auto">
          <a:xfrm>
            <a:off x="1253351" y="212783"/>
            <a:ext cx="207382" cy="20738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2215" tIns="31107" rIns="62215" bIns="31107" numCol="1" anchor="t" anchorCtr="0" compatLnSpc="1">
            <a:prstTxWarp prst="textNoShape">
              <a:avLst/>
            </a:prstTxWarp>
          </a:bodyPr>
          <a:lstStyle/>
          <a:p>
            <a:endParaRPr lang="en-US" sz="953"/>
          </a:p>
        </p:txBody>
      </p:sp>
      <p:pic>
        <p:nvPicPr>
          <p:cNvPr id="2064" name="Picture 16" descr="âInternational Organization for Standardization (ISO)âçå¾çæç´¢ç»æ"/>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3781"/>
          <a:stretch/>
        </p:blipFill>
        <p:spPr bwMode="auto">
          <a:xfrm>
            <a:off x="5743331" y="3349375"/>
            <a:ext cx="2053490" cy="704283"/>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ome"/>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75226" y="4412577"/>
            <a:ext cx="1499809" cy="419527"/>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âEuropean Commission (EC)âçå¾çæç´¢ç»æ"/>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08037" y="2176065"/>
            <a:ext cx="1296136" cy="900815"/>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2"/>
          <p:cNvSpPr txBox="1">
            <a:spLocks/>
          </p:cNvSpPr>
          <p:nvPr/>
        </p:nvSpPr>
        <p:spPr>
          <a:xfrm>
            <a:off x="564415" y="1274743"/>
            <a:ext cx="2185966" cy="3453959"/>
          </a:xfrm>
          <a:prstGeom prst="rect">
            <a:avLst/>
          </a:prstGeom>
        </p:spPr>
        <p:txBody>
          <a:bodyPr vert="horz" wrap="square" lIns="0" tIns="0" rIns="0" bIns="0" rtlCol="0">
            <a:spAutoFit/>
          </a:bodyPr>
          <a:lstStyle>
            <a:lvl1pPr marL="0" indent="0" algn="l" defTabSz="1098103" rtl="0" eaLnBrk="1" latinLnBrk="0" hangingPunct="1">
              <a:lnSpc>
                <a:spcPct val="95000"/>
              </a:lnSpc>
              <a:spcBef>
                <a:spcPct val="20000"/>
              </a:spcBef>
              <a:buFont typeface="Arial" panose="020B0604020202020204" pitchFamily="34" charset="0"/>
              <a:buNone/>
              <a:defRPr sz="2402" kern="1200">
                <a:solidFill>
                  <a:schemeClr val="bg2"/>
                </a:solidFill>
                <a:latin typeface="+mj-lt"/>
                <a:ea typeface="+mn-ea"/>
                <a:cs typeface="+mn-cs"/>
              </a:defRPr>
            </a:lvl1pPr>
            <a:lvl2pPr marL="207801" indent="-207801" algn="l" defTabSz="1098103" rtl="0" eaLnBrk="1" latinLnBrk="0" hangingPunct="1">
              <a:spcBef>
                <a:spcPct val="20000"/>
              </a:spcBef>
              <a:buFont typeface="Wingdings" panose="05000000000000000000" pitchFamily="2" charset="2"/>
              <a:buChar char="§"/>
              <a:defRPr sz="1201" kern="1200">
                <a:solidFill>
                  <a:schemeClr val="bg2"/>
                </a:solidFill>
                <a:latin typeface="+mn-lt"/>
                <a:ea typeface="+mn-ea"/>
                <a:cs typeface="+mn-cs"/>
              </a:defRPr>
            </a:lvl2pPr>
            <a:lvl3pPr marL="407976" indent="-200176" algn="l" defTabSz="1098103" rtl="0" eaLnBrk="1" latinLnBrk="0" hangingPunct="1">
              <a:spcBef>
                <a:spcPct val="20000"/>
              </a:spcBef>
              <a:buFont typeface="Arial" panose="020B0604020202020204" pitchFamily="34" charset="0"/>
              <a:buChar char="–"/>
              <a:defRPr sz="1081" kern="1200">
                <a:solidFill>
                  <a:schemeClr val="bg2"/>
                </a:solidFill>
                <a:latin typeface="+mn-lt"/>
                <a:ea typeface="+mn-ea"/>
                <a:cs typeface="+mn-cs"/>
              </a:defRPr>
            </a:lvl3pPr>
            <a:lvl4pPr marL="617683" indent="-209707" algn="l" defTabSz="1098103" rtl="0" eaLnBrk="1" latinLnBrk="0" hangingPunct="1">
              <a:spcBef>
                <a:spcPct val="20000"/>
              </a:spcBef>
              <a:buFont typeface="Arial" panose="020B0604020202020204" pitchFamily="34" charset="0"/>
              <a:buChar char="•"/>
              <a:defRPr sz="961" kern="1200">
                <a:solidFill>
                  <a:schemeClr val="bg2"/>
                </a:solidFill>
                <a:latin typeface="+mn-lt"/>
                <a:ea typeface="+mn-ea"/>
                <a:cs typeface="+mn-cs"/>
              </a:defRPr>
            </a:lvl4pPr>
            <a:lvl5pPr marL="825484" indent="-207801" algn="l" defTabSz="1098103" rtl="0" eaLnBrk="1" latinLnBrk="0" hangingPunct="1">
              <a:spcBef>
                <a:spcPct val="20000"/>
              </a:spcBef>
              <a:buFont typeface="Arial" panose="020B0604020202020204" pitchFamily="34" charset="0"/>
              <a:buChar char="–"/>
              <a:defRPr sz="841" kern="1200">
                <a:solidFill>
                  <a:schemeClr val="bg2"/>
                </a:solidFill>
                <a:latin typeface="+mn-lt"/>
                <a:ea typeface="+mn-ea"/>
                <a:cs typeface="+mn-cs"/>
              </a:defRPr>
            </a:lvl5pPr>
            <a:lvl6pPr marL="3019783" indent="-274526" algn="l" defTabSz="1098103" rtl="0" eaLnBrk="1" latinLnBrk="0" hangingPunct="1">
              <a:spcBef>
                <a:spcPct val="20000"/>
              </a:spcBef>
              <a:buFont typeface="Arial" panose="020B0604020202020204" pitchFamily="34" charset="0"/>
              <a:buChar char="•"/>
              <a:defRPr sz="2402" kern="1200">
                <a:solidFill>
                  <a:schemeClr val="tx1"/>
                </a:solidFill>
                <a:latin typeface="+mn-lt"/>
                <a:ea typeface="+mn-ea"/>
                <a:cs typeface="+mn-cs"/>
              </a:defRPr>
            </a:lvl6pPr>
            <a:lvl7pPr marL="3568835" indent="-274526" algn="l" defTabSz="1098103" rtl="0" eaLnBrk="1" latinLnBrk="0" hangingPunct="1">
              <a:spcBef>
                <a:spcPct val="20000"/>
              </a:spcBef>
              <a:buFont typeface="Arial" panose="020B0604020202020204" pitchFamily="34" charset="0"/>
              <a:buChar char="•"/>
              <a:defRPr sz="2402" kern="1200">
                <a:solidFill>
                  <a:schemeClr val="tx1"/>
                </a:solidFill>
                <a:latin typeface="+mn-lt"/>
                <a:ea typeface="+mn-ea"/>
                <a:cs typeface="+mn-cs"/>
              </a:defRPr>
            </a:lvl7pPr>
            <a:lvl8pPr marL="4117886" indent="-274526" algn="l" defTabSz="1098103" rtl="0" eaLnBrk="1" latinLnBrk="0" hangingPunct="1">
              <a:spcBef>
                <a:spcPct val="20000"/>
              </a:spcBef>
              <a:buFont typeface="Arial" panose="020B0604020202020204" pitchFamily="34" charset="0"/>
              <a:buChar char="•"/>
              <a:defRPr sz="2402" kern="1200">
                <a:solidFill>
                  <a:schemeClr val="tx1"/>
                </a:solidFill>
                <a:latin typeface="+mn-lt"/>
                <a:ea typeface="+mn-ea"/>
                <a:cs typeface="+mn-cs"/>
              </a:defRPr>
            </a:lvl8pPr>
            <a:lvl9pPr marL="4666938" indent="-274526" algn="l" defTabSz="1098103" rtl="0" eaLnBrk="1" latinLnBrk="0" hangingPunct="1">
              <a:spcBef>
                <a:spcPct val="20000"/>
              </a:spcBef>
              <a:buFont typeface="Arial" panose="020B0604020202020204" pitchFamily="34" charset="0"/>
              <a:buChar char="•"/>
              <a:defRPr sz="2402" kern="1200">
                <a:solidFill>
                  <a:schemeClr val="tx1"/>
                </a:solidFill>
                <a:latin typeface="+mn-lt"/>
                <a:ea typeface="+mn-ea"/>
                <a:cs typeface="+mn-cs"/>
              </a:defRPr>
            </a:lvl9pPr>
          </a:lstStyle>
          <a:p>
            <a:pPr marL="210142" indent="-210142">
              <a:buFont typeface="Arial" panose="020B0604020202020204" pitchFamily="34" charset="0"/>
              <a:buChar char="•"/>
            </a:pPr>
            <a:r>
              <a:rPr lang="en-GB" sz="1633" b="1" i="1" dirty="0">
                <a:solidFill>
                  <a:schemeClr val="tx1"/>
                </a:solidFill>
              </a:rPr>
              <a:t>61</a:t>
            </a:r>
            <a:r>
              <a:rPr lang="en-GB" sz="1471" dirty="0">
                <a:solidFill>
                  <a:schemeClr val="tx1"/>
                </a:solidFill>
              </a:rPr>
              <a:t> national standards</a:t>
            </a:r>
          </a:p>
          <a:p>
            <a:pPr marL="210142" indent="-210142">
              <a:buFont typeface="Arial" panose="020B0604020202020204" pitchFamily="34" charset="0"/>
              <a:buChar char="•"/>
            </a:pPr>
            <a:endParaRPr lang="en-GB" sz="1471" dirty="0">
              <a:solidFill>
                <a:schemeClr val="tx1"/>
              </a:solidFill>
            </a:endParaRPr>
          </a:p>
          <a:p>
            <a:pPr marL="210142" indent="-210142">
              <a:buFont typeface="Arial" panose="020B0604020202020204" pitchFamily="34" charset="0"/>
              <a:buChar char="•"/>
            </a:pPr>
            <a:r>
              <a:rPr lang="en-GB" sz="1633" b="1" i="1" dirty="0">
                <a:solidFill>
                  <a:schemeClr val="tx1"/>
                </a:solidFill>
              </a:rPr>
              <a:t>60,201</a:t>
            </a:r>
            <a:r>
              <a:rPr lang="en-GB" sz="1471" dirty="0">
                <a:solidFill>
                  <a:schemeClr val="tx1"/>
                </a:solidFill>
              </a:rPr>
              <a:t> European standards from </a:t>
            </a:r>
            <a:r>
              <a:rPr lang="en-GB" sz="1471" i="1" dirty="0">
                <a:solidFill>
                  <a:schemeClr val="tx1"/>
                </a:solidFill>
              </a:rPr>
              <a:t>CEN CENELEC </a:t>
            </a:r>
            <a:r>
              <a:rPr lang="en-GB" sz="1471" dirty="0">
                <a:solidFill>
                  <a:schemeClr val="tx1"/>
                </a:solidFill>
              </a:rPr>
              <a:t>and </a:t>
            </a:r>
            <a:r>
              <a:rPr lang="en-GB" sz="1471" i="1" dirty="0">
                <a:solidFill>
                  <a:schemeClr val="tx1"/>
                </a:solidFill>
              </a:rPr>
              <a:t>ETSI</a:t>
            </a:r>
          </a:p>
          <a:p>
            <a:pPr marL="210142" indent="-210142">
              <a:buFont typeface="Arial" panose="020B0604020202020204" pitchFamily="34" charset="0"/>
              <a:buChar char="•"/>
            </a:pPr>
            <a:endParaRPr lang="en-GB" sz="1471" dirty="0">
              <a:solidFill>
                <a:schemeClr val="tx1"/>
              </a:solidFill>
            </a:endParaRPr>
          </a:p>
          <a:p>
            <a:pPr marL="210142" indent="-210142">
              <a:buFont typeface="Arial" panose="020B0604020202020204" pitchFamily="34" charset="0"/>
              <a:buChar char="•"/>
            </a:pPr>
            <a:endParaRPr lang="en-GB" sz="1471" dirty="0">
              <a:solidFill>
                <a:schemeClr val="tx1"/>
              </a:solidFill>
            </a:endParaRPr>
          </a:p>
          <a:p>
            <a:pPr marL="210142" indent="-210142">
              <a:buFont typeface="Arial" panose="020B0604020202020204" pitchFamily="34" charset="0"/>
              <a:buChar char="•"/>
            </a:pPr>
            <a:r>
              <a:rPr lang="en-GB" sz="1633" b="1" i="1" dirty="0">
                <a:solidFill>
                  <a:schemeClr val="tx1"/>
                </a:solidFill>
              </a:rPr>
              <a:t>60,729 </a:t>
            </a:r>
            <a:r>
              <a:rPr lang="en-GB" sz="1471" dirty="0">
                <a:solidFill>
                  <a:schemeClr val="tx1"/>
                </a:solidFill>
              </a:rPr>
              <a:t>international  standards from </a:t>
            </a:r>
            <a:r>
              <a:rPr lang="en-GB" sz="1471" i="1" dirty="0">
                <a:solidFill>
                  <a:schemeClr val="tx1"/>
                </a:solidFill>
              </a:rPr>
              <a:t>ISO</a:t>
            </a:r>
            <a:r>
              <a:rPr lang="en-GB" sz="1471" dirty="0">
                <a:solidFill>
                  <a:schemeClr val="tx1"/>
                </a:solidFill>
              </a:rPr>
              <a:t> and </a:t>
            </a:r>
            <a:r>
              <a:rPr lang="en-GB" sz="1471" i="1" dirty="0">
                <a:solidFill>
                  <a:schemeClr val="tx1"/>
                </a:solidFill>
              </a:rPr>
              <a:t>IEC</a:t>
            </a:r>
          </a:p>
          <a:p>
            <a:pPr marL="210142" indent="-210142">
              <a:buFont typeface="Arial" panose="020B0604020202020204" pitchFamily="34" charset="0"/>
              <a:buChar char="•"/>
            </a:pPr>
            <a:endParaRPr lang="en-GB" sz="1471" dirty="0">
              <a:solidFill>
                <a:schemeClr val="tx1"/>
              </a:solidFill>
            </a:endParaRPr>
          </a:p>
          <a:p>
            <a:pPr marL="210142" indent="-210142">
              <a:buFont typeface="Arial" panose="020B0604020202020204" pitchFamily="34" charset="0"/>
              <a:buChar char="•"/>
            </a:pPr>
            <a:r>
              <a:rPr lang="en-GB" sz="1471" dirty="0">
                <a:solidFill>
                  <a:schemeClr val="tx1"/>
                </a:solidFill>
              </a:rPr>
              <a:t>Other open technical standards</a:t>
            </a:r>
          </a:p>
          <a:p>
            <a:pPr marL="210142" indent="-210142">
              <a:buFont typeface="Arial" panose="020B0604020202020204" pitchFamily="34" charset="0"/>
              <a:buChar char="•"/>
            </a:pPr>
            <a:endParaRPr lang="en-GB" sz="1471" b="1" dirty="0">
              <a:solidFill>
                <a:schemeClr val="tx1"/>
              </a:solidFill>
            </a:endParaRPr>
          </a:p>
        </p:txBody>
      </p:sp>
      <p:pic>
        <p:nvPicPr>
          <p:cNvPr id="11" name="Picture 10"/>
          <p:cNvPicPr>
            <a:picLocks noChangeAspect="1"/>
          </p:cNvPicPr>
          <p:nvPr/>
        </p:nvPicPr>
        <p:blipFill rotWithShape="1">
          <a:blip r:embed="rId8" cstate="email">
            <a:extLst>
              <a:ext uri="{28A0092B-C50C-407E-A947-70E740481C1C}">
                <a14:useLocalDpi xmlns:a14="http://schemas.microsoft.com/office/drawing/2010/main"/>
              </a:ext>
            </a:extLst>
          </a:blip>
          <a:srcRect l="36093" t="8095"/>
          <a:stretch/>
        </p:blipFill>
        <p:spPr>
          <a:xfrm>
            <a:off x="3549406" y="3349375"/>
            <a:ext cx="1856003" cy="737107"/>
          </a:xfrm>
          <a:prstGeom prst="rect">
            <a:avLst/>
          </a:prstGeom>
        </p:spPr>
      </p:pic>
      <p:pic>
        <p:nvPicPr>
          <p:cNvPr id="2070" name="Picture 22" descr="logo_ILNAS"/>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603880" y="1211972"/>
            <a:ext cx="1728820" cy="529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8436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bwMode="black"/>
        <p:txBody>
          <a:bodyPr/>
          <a:lstStyle/>
          <a:p>
            <a:r>
              <a:rPr lang="fr-CH" dirty="0" err="1">
                <a:solidFill>
                  <a:schemeClr val="tx1"/>
                </a:solidFill>
              </a:rPr>
              <a:t>Standardization</a:t>
            </a:r>
            <a:r>
              <a:rPr lang="fr-CH" dirty="0">
                <a:solidFill>
                  <a:schemeClr val="tx1"/>
                </a:solidFill>
              </a:rPr>
              <a:t> of AI </a:t>
            </a:r>
            <a:r>
              <a:rPr lang="fr-CH" dirty="0" err="1">
                <a:solidFill>
                  <a:schemeClr val="tx1"/>
                </a:solidFill>
              </a:rPr>
              <a:t>worldwide</a:t>
            </a:r>
            <a:r>
              <a:rPr lang="fr-CH" dirty="0">
                <a:solidFill>
                  <a:schemeClr val="tx1"/>
                </a:solidFill>
              </a:rPr>
              <a:t>: </a:t>
            </a:r>
            <a:r>
              <a:rPr lang="en-US" dirty="0">
                <a:solidFill>
                  <a:schemeClr val="tx1"/>
                </a:solidFill>
              </a:rPr>
              <a:t>ISO/IEC JTC1/SC 42</a:t>
            </a:r>
          </a:p>
        </p:txBody>
      </p:sp>
      <p:sp>
        <p:nvSpPr>
          <p:cNvPr id="51" name="Slide Number Placeholder 2"/>
          <p:cNvSpPr>
            <a:spLocks noGrp="1"/>
          </p:cNvSpPr>
          <p:nvPr>
            <p:ph type="sldNum" idx="12"/>
          </p:nvPr>
        </p:nvSpPr>
        <p:spPr/>
        <p:txBody>
          <a:bodyPr numCol="1"/>
          <a:lstStyle/>
          <a:p>
            <a:pPr defTabSz="807312">
              <a:buClrTx/>
              <a:defRPr/>
            </a:pPr>
            <a:r>
              <a:rPr lang="en-US" sz="654" kern="1200" dirty="0">
                <a:solidFill>
                  <a:prstClr val="white"/>
                </a:solidFill>
                <a:ea typeface="+mn-ea"/>
                <a:cs typeface="+mn-cs"/>
              </a:rPr>
              <a:t>57</a:t>
            </a:r>
          </a:p>
        </p:txBody>
      </p:sp>
      <p:sp>
        <p:nvSpPr>
          <p:cNvPr id="42" name="TextBox 41"/>
          <p:cNvSpPr txBox="1"/>
          <p:nvPr/>
        </p:nvSpPr>
        <p:spPr>
          <a:xfrm>
            <a:off x="1091303" y="4392993"/>
            <a:ext cx="2091531" cy="75533"/>
          </a:xfrm>
          <a:prstGeom prst="rect">
            <a:avLst/>
          </a:prstGeom>
          <a:noFill/>
        </p:spPr>
        <p:txBody>
          <a:bodyPr wrap="square" lIns="0" tIns="0" rIns="0" bIns="0" rtlCol="0">
            <a:spAutoFit/>
          </a:bodyPr>
          <a:lstStyle/>
          <a:p>
            <a:pPr defTabSz="747149">
              <a:buClrTx/>
              <a:defRPr/>
            </a:pPr>
            <a:r>
              <a:rPr lang="en-US" sz="491" kern="1200" dirty="0">
                <a:solidFill>
                  <a:prstClr val="white"/>
                </a:solidFill>
                <a:ea typeface="+mn-ea"/>
                <a:cs typeface="+mn-cs"/>
              </a:rPr>
              <a:t>PwC’s Digital Services</a:t>
            </a:r>
          </a:p>
        </p:txBody>
      </p:sp>
      <p:sp>
        <p:nvSpPr>
          <p:cNvPr id="8" name="Text Placeholder 2"/>
          <p:cNvSpPr txBox="1">
            <a:spLocks/>
          </p:cNvSpPr>
          <p:nvPr/>
        </p:nvSpPr>
        <p:spPr bwMode="black">
          <a:xfrm>
            <a:off x="3440748" y="2226380"/>
            <a:ext cx="882685" cy="1447576"/>
          </a:xfrm>
          <a:prstGeom prst="rect">
            <a:avLst/>
          </a:prstGeom>
        </p:spPr>
        <p:txBody>
          <a:bodyPr vert="horz" wrap="square" lIns="0" tIns="0" rIns="0" bIns="0" rtlCol="0">
            <a:spAutoFit/>
          </a:bodyPr>
          <a:lstStyle>
            <a:lvl1pPr marL="0" indent="0" algn="l" defTabSz="914400" rtl="0" eaLnBrk="1" latinLnBrk="0" hangingPunct="1">
              <a:spcBef>
                <a:spcPct val="20000"/>
              </a:spcBef>
              <a:buFont typeface="Arial" panose="020B0604020202020204" pitchFamily="34" charset="0"/>
              <a:buNone/>
              <a:defRPr sz="2400" kern="1200">
                <a:solidFill>
                  <a:schemeClr val="bg2"/>
                </a:solidFill>
                <a:latin typeface="+mn-lt"/>
                <a:ea typeface="+mn-ea"/>
                <a:cs typeface="+mn-cs"/>
              </a:defRPr>
            </a:lvl1pPr>
            <a:lvl2pPr marL="227013" indent="-227013" algn="l" defTabSz="914400" rtl="0" eaLnBrk="1" latinLnBrk="0" hangingPunct="1">
              <a:spcBef>
                <a:spcPct val="20000"/>
              </a:spcBef>
              <a:buFont typeface="Wingdings" panose="05000000000000000000" pitchFamily="2" charset="2"/>
              <a:buChar char="§"/>
              <a:defRPr sz="2000" kern="1200">
                <a:solidFill>
                  <a:schemeClr val="bg2"/>
                </a:solidFill>
                <a:latin typeface="+mn-lt"/>
                <a:ea typeface="+mn-ea"/>
                <a:cs typeface="+mn-cs"/>
              </a:defRPr>
            </a:lvl2pPr>
            <a:lvl3pPr marL="460375" indent="-233363"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3pPr>
            <a:lvl4pPr marL="687388"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4pPr>
            <a:lvl5pPr marL="914400"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22158">
              <a:buClrTx/>
              <a:defRPr/>
            </a:pPr>
            <a:r>
              <a:rPr lang="en-US" sz="1001" dirty="0">
                <a:solidFill>
                  <a:schemeClr val="tx1">
                    <a:lumMod val="95000"/>
                  </a:schemeClr>
                </a:solidFill>
                <a:latin typeface="Georgia"/>
              </a:rPr>
              <a:t>Australia</a:t>
            </a:r>
          </a:p>
          <a:p>
            <a:pPr defTabSz="622158">
              <a:buClrTx/>
              <a:defRPr/>
            </a:pPr>
            <a:r>
              <a:rPr lang="en-US" sz="1001" dirty="0">
                <a:solidFill>
                  <a:schemeClr val="tx1">
                    <a:lumMod val="95000"/>
                  </a:schemeClr>
                </a:solidFill>
                <a:latin typeface="Georgia"/>
              </a:rPr>
              <a:t>Austria</a:t>
            </a:r>
          </a:p>
          <a:p>
            <a:pPr defTabSz="622158">
              <a:buClrTx/>
              <a:defRPr/>
            </a:pPr>
            <a:r>
              <a:rPr lang="en-US" sz="1001" dirty="0">
                <a:solidFill>
                  <a:schemeClr val="tx1">
                    <a:lumMod val="95000"/>
                  </a:schemeClr>
                </a:solidFill>
                <a:latin typeface="Georgia"/>
              </a:rPr>
              <a:t>Canada</a:t>
            </a:r>
          </a:p>
          <a:p>
            <a:pPr defTabSz="622158">
              <a:buClrTx/>
              <a:defRPr/>
            </a:pPr>
            <a:r>
              <a:rPr lang="en-US" sz="1001" dirty="0">
                <a:solidFill>
                  <a:schemeClr val="tx1">
                    <a:lumMod val="95000"/>
                  </a:schemeClr>
                </a:solidFill>
                <a:latin typeface="Georgia"/>
              </a:rPr>
              <a:t>China</a:t>
            </a:r>
          </a:p>
          <a:p>
            <a:pPr defTabSz="622158">
              <a:buClrTx/>
              <a:defRPr/>
            </a:pPr>
            <a:r>
              <a:rPr lang="en-US" sz="1001" dirty="0">
                <a:solidFill>
                  <a:schemeClr val="tx1">
                    <a:lumMod val="95000"/>
                  </a:schemeClr>
                </a:solidFill>
                <a:latin typeface="Georgia"/>
              </a:rPr>
              <a:t>Denmark</a:t>
            </a:r>
          </a:p>
          <a:p>
            <a:pPr defTabSz="622158">
              <a:buClrTx/>
              <a:defRPr/>
            </a:pPr>
            <a:r>
              <a:rPr lang="en-US" sz="1001" dirty="0">
                <a:solidFill>
                  <a:schemeClr val="tx1">
                    <a:lumMod val="95000"/>
                  </a:schemeClr>
                </a:solidFill>
                <a:latin typeface="Georgia"/>
              </a:rPr>
              <a:t>Finland</a:t>
            </a:r>
          </a:p>
          <a:p>
            <a:pPr defTabSz="622158">
              <a:buClrTx/>
              <a:defRPr/>
            </a:pPr>
            <a:r>
              <a:rPr lang="fr-CH" sz="1001" dirty="0">
                <a:solidFill>
                  <a:schemeClr val="tx1">
                    <a:lumMod val="95000"/>
                  </a:schemeClr>
                </a:solidFill>
                <a:latin typeface="Georgia"/>
              </a:rPr>
              <a:t>France</a:t>
            </a:r>
          </a:p>
          <a:p>
            <a:pPr defTabSz="622158">
              <a:buClrTx/>
              <a:defRPr/>
            </a:pPr>
            <a:endParaRPr lang="en-US" sz="1001" dirty="0">
              <a:solidFill>
                <a:srgbClr val="E0301E"/>
              </a:solidFill>
              <a:latin typeface="Georgia"/>
            </a:endParaRPr>
          </a:p>
        </p:txBody>
      </p:sp>
      <p:sp>
        <p:nvSpPr>
          <p:cNvPr id="9" name="Text Placeholder 2"/>
          <p:cNvSpPr txBox="1">
            <a:spLocks/>
          </p:cNvSpPr>
          <p:nvPr/>
        </p:nvSpPr>
        <p:spPr bwMode="black">
          <a:xfrm>
            <a:off x="4822640" y="2226145"/>
            <a:ext cx="1198911" cy="1463927"/>
          </a:xfrm>
          <a:prstGeom prst="rect">
            <a:avLst/>
          </a:prstGeom>
        </p:spPr>
        <p:txBody>
          <a:bodyPr vert="horz" wrap="square" lIns="0" tIns="0" rIns="0" bIns="0" rtlCol="0">
            <a:spAutoFit/>
          </a:bodyPr>
          <a:lstStyle>
            <a:lvl1pPr marL="0" indent="0" algn="l" defTabSz="914400" rtl="0" eaLnBrk="1" latinLnBrk="0" hangingPunct="1">
              <a:spcBef>
                <a:spcPct val="20000"/>
              </a:spcBef>
              <a:buFont typeface="Arial" panose="020B0604020202020204" pitchFamily="34" charset="0"/>
              <a:buNone/>
              <a:defRPr sz="2400" kern="1200">
                <a:solidFill>
                  <a:schemeClr val="bg2"/>
                </a:solidFill>
                <a:latin typeface="+mn-lt"/>
                <a:ea typeface="+mn-ea"/>
                <a:cs typeface="+mn-cs"/>
              </a:defRPr>
            </a:lvl1pPr>
            <a:lvl2pPr marL="227013" indent="-227013" algn="l" defTabSz="914400" rtl="0" eaLnBrk="1" latinLnBrk="0" hangingPunct="1">
              <a:spcBef>
                <a:spcPct val="20000"/>
              </a:spcBef>
              <a:buFont typeface="Wingdings" panose="05000000000000000000" pitchFamily="2" charset="2"/>
              <a:buChar char="§"/>
              <a:defRPr sz="2000" kern="1200">
                <a:solidFill>
                  <a:schemeClr val="bg2"/>
                </a:solidFill>
                <a:latin typeface="+mn-lt"/>
                <a:ea typeface="+mn-ea"/>
                <a:cs typeface="+mn-cs"/>
              </a:defRPr>
            </a:lvl2pPr>
            <a:lvl3pPr marL="460375" indent="-233363"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3pPr>
            <a:lvl4pPr marL="687388"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4pPr>
            <a:lvl5pPr marL="914400"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22158">
              <a:buClrTx/>
              <a:defRPr/>
            </a:pPr>
            <a:r>
              <a:rPr lang="en-US" sz="1001" dirty="0">
                <a:solidFill>
                  <a:schemeClr val="tx1">
                    <a:lumMod val="95000"/>
                  </a:schemeClr>
                </a:solidFill>
                <a:latin typeface="Georgia"/>
              </a:rPr>
              <a:t>Germany</a:t>
            </a:r>
          </a:p>
          <a:p>
            <a:pPr defTabSz="622158">
              <a:buClrTx/>
              <a:defRPr/>
            </a:pPr>
            <a:r>
              <a:rPr lang="en-US" sz="1001" dirty="0">
                <a:solidFill>
                  <a:schemeClr val="tx1">
                    <a:lumMod val="95000"/>
                  </a:schemeClr>
                </a:solidFill>
                <a:latin typeface="Georgia"/>
              </a:rPr>
              <a:t>India</a:t>
            </a:r>
          </a:p>
          <a:p>
            <a:pPr defTabSz="622158">
              <a:buClrTx/>
              <a:defRPr/>
            </a:pPr>
            <a:r>
              <a:rPr lang="en-US" sz="1001" dirty="0">
                <a:solidFill>
                  <a:schemeClr val="tx1">
                    <a:lumMod val="95000"/>
                  </a:schemeClr>
                </a:solidFill>
                <a:latin typeface="Georgia"/>
              </a:rPr>
              <a:t>Ireland</a:t>
            </a:r>
          </a:p>
          <a:p>
            <a:pPr defTabSz="622158">
              <a:buClrTx/>
              <a:defRPr/>
            </a:pPr>
            <a:r>
              <a:rPr lang="en-US" sz="1001" dirty="0">
                <a:solidFill>
                  <a:schemeClr val="tx1">
                    <a:lumMod val="95000"/>
                  </a:schemeClr>
                </a:solidFill>
                <a:latin typeface="Georgia"/>
              </a:rPr>
              <a:t>Israel</a:t>
            </a:r>
          </a:p>
          <a:p>
            <a:pPr defTabSz="622158">
              <a:buClrTx/>
              <a:defRPr/>
            </a:pPr>
            <a:r>
              <a:rPr lang="en-US" sz="1001" dirty="0">
                <a:solidFill>
                  <a:schemeClr val="tx1">
                    <a:lumMod val="95000"/>
                  </a:schemeClr>
                </a:solidFill>
                <a:latin typeface="Georgia"/>
              </a:rPr>
              <a:t>Italy</a:t>
            </a:r>
          </a:p>
          <a:p>
            <a:pPr defTabSz="622158">
              <a:buClrTx/>
              <a:defRPr/>
            </a:pPr>
            <a:r>
              <a:rPr lang="en-US" sz="1001" dirty="0">
                <a:solidFill>
                  <a:schemeClr val="tx1">
                    <a:lumMod val="95000"/>
                  </a:schemeClr>
                </a:solidFill>
                <a:latin typeface="Georgia"/>
              </a:rPr>
              <a:t>Japan</a:t>
            </a:r>
          </a:p>
          <a:p>
            <a:pPr defTabSz="622158">
              <a:buClrTx/>
              <a:defRPr/>
            </a:pPr>
            <a:r>
              <a:rPr lang="en-US" sz="1001" dirty="0">
                <a:solidFill>
                  <a:schemeClr val="tx1">
                    <a:lumMod val="95000"/>
                  </a:schemeClr>
                </a:solidFill>
                <a:latin typeface="Georgia"/>
              </a:rPr>
              <a:t>Korea</a:t>
            </a:r>
          </a:p>
          <a:p>
            <a:pPr defTabSz="622158">
              <a:buClrTx/>
              <a:defRPr/>
            </a:pPr>
            <a:r>
              <a:rPr lang="en-US" sz="1089" b="1" dirty="0">
                <a:solidFill>
                  <a:prstClr val="white"/>
                </a:solidFill>
                <a:latin typeface="Georgia"/>
              </a:rPr>
              <a:t>Luxembourg</a:t>
            </a:r>
          </a:p>
        </p:txBody>
      </p:sp>
      <p:sp>
        <p:nvSpPr>
          <p:cNvPr id="10" name="Text Placeholder 2"/>
          <p:cNvSpPr txBox="1">
            <a:spLocks/>
          </p:cNvSpPr>
          <p:nvPr/>
        </p:nvSpPr>
        <p:spPr bwMode="black">
          <a:xfrm>
            <a:off x="6558034" y="2166177"/>
            <a:ext cx="1302414" cy="1632370"/>
          </a:xfrm>
          <a:prstGeom prst="rect">
            <a:avLst/>
          </a:prstGeom>
        </p:spPr>
        <p:txBody>
          <a:bodyPr vert="horz" wrap="square" lIns="0" tIns="0" rIns="0" bIns="0" rtlCol="0">
            <a:spAutoFit/>
          </a:bodyPr>
          <a:lstStyle>
            <a:lvl1pPr marL="0" indent="0" algn="l" defTabSz="914400" rtl="0" eaLnBrk="1" latinLnBrk="0" hangingPunct="1">
              <a:spcBef>
                <a:spcPct val="20000"/>
              </a:spcBef>
              <a:buFont typeface="Arial" panose="020B0604020202020204" pitchFamily="34" charset="0"/>
              <a:buNone/>
              <a:defRPr sz="2400" kern="1200">
                <a:solidFill>
                  <a:schemeClr val="bg2"/>
                </a:solidFill>
                <a:latin typeface="+mn-lt"/>
                <a:ea typeface="+mn-ea"/>
                <a:cs typeface="+mn-cs"/>
              </a:defRPr>
            </a:lvl1pPr>
            <a:lvl2pPr marL="227013" indent="-227013" algn="l" defTabSz="914400" rtl="0" eaLnBrk="1" latinLnBrk="0" hangingPunct="1">
              <a:spcBef>
                <a:spcPct val="20000"/>
              </a:spcBef>
              <a:buFont typeface="Wingdings" panose="05000000000000000000" pitchFamily="2" charset="2"/>
              <a:buChar char="§"/>
              <a:defRPr sz="2000" kern="1200">
                <a:solidFill>
                  <a:schemeClr val="bg2"/>
                </a:solidFill>
                <a:latin typeface="+mn-lt"/>
                <a:ea typeface="+mn-ea"/>
                <a:cs typeface="+mn-cs"/>
              </a:defRPr>
            </a:lvl2pPr>
            <a:lvl3pPr marL="460375" indent="-233363"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3pPr>
            <a:lvl4pPr marL="687388"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4pPr>
            <a:lvl5pPr marL="914400" indent="-227013" algn="l" defTabSz="914400" rtl="0" eaLnBrk="1" latinLnBrk="0" hangingPunct="1">
              <a:spcBef>
                <a:spcPct val="20000"/>
              </a:spcBef>
              <a:buFont typeface="Arial" panose="020B0604020202020204" pitchFamily="34" charset="0"/>
              <a:buChar char="–"/>
              <a:defRPr sz="16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22158">
              <a:buClrTx/>
              <a:defRPr/>
            </a:pPr>
            <a:r>
              <a:rPr lang="en-US" sz="1001" dirty="0">
                <a:solidFill>
                  <a:schemeClr val="tx1"/>
                </a:solidFill>
                <a:latin typeface="Georgia"/>
              </a:rPr>
              <a:t>Portugal</a:t>
            </a:r>
          </a:p>
          <a:p>
            <a:pPr defTabSz="622158">
              <a:buClrTx/>
              <a:defRPr/>
            </a:pPr>
            <a:r>
              <a:rPr lang="en-US" sz="1001" dirty="0">
                <a:solidFill>
                  <a:schemeClr val="tx1"/>
                </a:solidFill>
                <a:latin typeface="Georgia"/>
              </a:rPr>
              <a:t>Netherlands</a:t>
            </a:r>
          </a:p>
          <a:p>
            <a:pPr defTabSz="622158">
              <a:buClrTx/>
              <a:defRPr/>
            </a:pPr>
            <a:r>
              <a:rPr lang="en-US" sz="1001" dirty="0">
                <a:solidFill>
                  <a:schemeClr val="tx1"/>
                </a:solidFill>
                <a:latin typeface="Georgia"/>
              </a:rPr>
              <a:t>Russia</a:t>
            </a:r>
          </a:p>
          <a:p>
            <a:pPr defTabSz="622158">
              <a:buClrTx/>
              <a:defRPr/>
            </a:pPr>
            <a:r>
              <a:rPr lang="en-US" sz="1001" dirty="0">
                <a:solidFill>
                  <a:schemeClr val="tx1"/>
                </a:solidFill>
                <a:latin typeface="Georgia"/>
              </a:rPr>
              <a:t>Sweden</a:t>
            </a:r>
          </a:p>
          <a:p>
            <a:pPr defTabSz="622158">
              <a:buClrTx/>
              <a:defRPr/>
            </a:pPr>
            <a:r>
              <a:rPr lang="en-US" sz="1001" dirty="0">
                <a:solidFill>
                  <a:schemeClr val="tx1"/>
                </a:solidFill>
                <a:latin typeface="Georgia"/>
              </a:rPr>
              <a:t>Spain</a:t>
            </a:r>
          </a:p>
          <a:p>
            <a:pPr defTabSz="622158">
              <a:buClrTx/>
              <a:defRPr/>
            </a:pPr>
            <a:r>
              <a:rPr lang="en-US" sz="1001" dirty="0">
                <a:solidFill>
                  <a:schemeClr val="tx1"/>
                </a:solidFill>
                <a:latin typeface="Georgia"/>
              </a:rPr>
              <a:t>Switzerland</a:t>
            </a:r>
          </a:p>
          <a:p>
            <a:pPr defTabSz="622158">
              <a:buClrTx/>
              <a:defRPr/>
            </a:pPr>
            <a:r>
              <a:rPr lang="en-US" sz="1001" dirty="0">
                <a:solidFill>
                  <a:schemeClr val="tx1"/>
                </a:solidFill>
                <a:latin typeface="Georgia"/>
              </a:rPr>
              <a:t>United Kingdom</a:t>
            </a:r>
          </a:p>
          <a:p>
            <a:pPr defTabSz="622158">
              <a:buClrTx/>
              <a:defRPr/>
            </a:pPr>
            <a:r>
              <a:rPr lang="en-US" sz="1001" dirty="0">
                <a:solidFill>
                  <a:schemeClr val="tx1"/>
                </a:solidFill>
                <a:latin typeface="Georgia"/>
              </a:rPr>
              <a:t>United States</a:t>
            </a:r>
          </a:p>
          <a:p>
            <a:pPr defTabSz="622158">
              <a:buClrTx/>
              <a:defRPr/>
            </a:pPr>
            <a:endParaRPr lang="en-US" sz="1001" dirty="0">
              <a:solidFill>
                <a:schemeClr val="tx1"/>
              </a:solidFill>
              <a:latin typeface="Georgia"/>
            </a:endParaRPr>
          </a:p>
        </p:txBody>
      </p:sp>
      <p:sp>
        <p:nvSpPr>
          <p:cNvPr id="53" name="Freeform 5"/>
          <p:cNvSpPr>
            <a:spLocks/>
          </p:cNvSpPr>
          <p:nvPr userDrawn="1"/>
        </p:nvSpPr>
        <p:spPr bwMode="auto">
          <a:xfrm rot="16200000">
            <a:off x="1286262" y="2528333"/>
            <a:ext cx="4206293" cy="81068"/>
          </a:xfrm>
          <a:custGeom>
            <a:avLst/>
            <a:gdLst>
              <a:gd name="T0" fmla="*/ 5760 w 5760"/>
              <a:gd name="T1" fmla="*/ 0 h 61"/>
              <a:gd name="T2" fmla="*/ 996 w 5760"/>
              <a:gd name="T3" fmla="*/ 0 h 61"/>
              <a:gd name="T4" fmla="*/ 945 w 5760"/>
              <a:gd name="T5" fmla="*/ 61 h 61"/>
              <a:gd name="T6" fmla="*/ 888 w 5760"/>
              <a:gd name="T7" fmla="*/ 0 h 61"/>
              <a:gd name="T8" fmla="*/ 0 w 5760"/>
              <a:gd name="T9" fmla="*/ 0 h 61"/>
              <a:gd name="connsiteX0" fmla="*/ 8208 w 8208"/>
              <a:gd name="connsiteY0" fmla="*/ 0 h 10246"/>
              <a:gd name="connsiteX1" fmla="*/ 1729 w 8208"/>
              <a:gd name="connsiteY1" fmla="*/ 246 h 10246"/>
              <a:gd name="connsiteX2" fmla="*/ 1641 w 8208"/>
              <a:gd name="connsiteY2" fmla="*/ 10246 h 10246"/>
              <a:gd name="connsiteX3" fmla="*/ 1542 w 8208"/>
              <a:gd name="connsiteY3" fmla="*/ 246 h 10246"/>
              <a:gd name="connsiteX4" fmla="*/ 0 w 8208"/>
              <a:gd name="connsiteY4" fmla="*/ 246 h 10246"/>
              <a:gd name="connsiteX0" fmla="*/ 8265 w 8265"/>
              <a:gd name="connsiteY0" fmla="*/ 0 h 10000"/>
              <a:gd name="connsiteX1" fmla="*/ 2106 w 8265"/>
              <a:gd name="connsiteY1" fmla="*/ 240 h 10000"/>
              <a:gd name="connsiteX2" fmla="*/ 1999 w 8265"/>
              <a:gd name="connsiteY2" fmla="*/ 10000 h 10000"/>
              <a:gd name="connsiteX3" fmla="*/ 1879 w 8265"/>
              <a:gd name="connsiteY3" fmla="*/ 240 h 10000"/>
              <a:gd name="connsiteX4" fmla="*/ 0 w 8265"/>
              <a:gd name="connsiteY4" fmla="*/ 240 h 10000"/>
              <a:gd name="connsiteX0" fmla="*/ 7374 w 7374"/>
              <a:gd name="connsiteY0" fmla="*/ 0 h 10000"/>
              <a:gd name="connsiteX1" fmla="*/ 2548 w 7374"/>
              <a:gd name="connsiteY1" fmla="*/ 240 h 10000"/>
              <a:gd name="connsiteX2" fmla="*/ 2419 w 7374"/>
              <a:gd name="connsiteY2" fmla="*/ 10000 h 10000"/>
              <a:gd name="connsiteX3" fmla="*/ 2273 w 7374"/>
              <a:gd name="connsiteY3" fmla="*/ 240 h 10000"/>
              <a:gd name="connsiteX4" fmla="*/ 0 w 7374"/>
              <a:gd name="connsiteY4" fmla="*/ 240 h 10000"/>
              <a:gd name="connsiteX0" fmla="*/ 8928 w 8928"/>
              <a:gd name="connsiteY0" fmla="*/ 0 h 10240"/>
              <a:gd name="connsiteX1" fmla="*/ 3455 w 8928"/>
              <a:gd name="connsiteY1" fmla="*/ 480 h 10240"/>
              <a:gd name="connsiteX2" fmla="*/ 3280 w 8928"/>
              <a:gd name="connsiteY2" fmla="*/ 10240 h 10240"/>
              <a:gd name="connsiteX3" fmla="*/ 3082 w 8928"/>
              <a:gd name="connsiteY3" fmla="*/ 480 h 10240"/>
              <a:gd name="connsiteX4" fmla="*/ 0 w 8928"/>
              <a:gd name="connsiteY4" fmla="*/ 480 h 10240"/>
              <a:gd name="connsiteX0" fmla="*/ 11411 w 11411"/>
              <a:gd name="connsiteY0" fmla="*/ 0 h 10000"/>
              <a:gd name="connsiteX1" fmla="*/ 5281 w 11411"/>
              <a:gd name="connsiteY1" fmla="*/ 469 h 10000"/>
              <a:gd name="connsiteX2" fmla="*/ 5085 w 11411"/>
              <a:gd name="connsiteY2" fmla="*/ 10000 h 10000"/>
              <a:gd name="connsiteX3" fmla="*/ 4863 w 11411"/>
              <a:gd name="connsiteY3" fmla="*/ 469 h 10000"/>
              <a:gd name="connsiteX4" fmla="*/ 0 w 11411"/>
              <a:gd name="connsiteY4" fmla="*/ 469 h 10000"/>
              <a:gd name="connsiteX0" fmla="*/ 12583 w 12583"/>
              <a:gd name="connsiteY0" fmla="*/ 0 h 10000"/>
              <a:gd name="connsiteX1" fmla="*/ 6453 w 12583"/>
              <a:gd name="connsiteY1" fmla="*/ 469 h 10000"/>
              <a:gd name="connsiteX2" fmla="*/ 6257 w 12583"/>
              <a:gd name="connsiteY2" fmla="*/ 10000 h 10000"/>
              <a:gd name="connsiteX3" fmla="*/ 6035 w 12583"/>
              <a:gd name="connsiteY3" fmla="*/ 469 h 10000"/>
              <a:gd name="connsiteX4" fmla="*/ 0 w 12583"/>
              <a:gd name="connsiteY4" fmla="*/ 469 h 10000"/>
              <a:gd name="connsiteX0" fmla="*/ 12577 w 12577"/>
              <a:gd name="connsiteY0" fmla="*/ 46 h 9577"/>
              <a:gd name="connsiteX1" fmla="*/ 6453 w 12577"/>
              <a:gd name="connsiteY1" fmla="*/ 46 h 9577"/>
              <a:gd name="connsiteX2" fmla="*/ 6257 w 12577"/>
              <a:gd name="connsiteY2" fmla="*/ 9577 h 9577"/>
              <a:gd name="connsiteX3" fmla="*/ 6035 w 12577"/>
              <a:gd name="connsiteY3" fmla="*/ 46 h 9577"/>
              <a:gd name="connsiteX4" fmla="*/ 0 w 12577"/>
              <a:gd name="connsiteY4" fmla="*/ 46 h 9577"/>
              <a:gd name="connsiteX0" fmla="*/ 10023 w 10023"/>
              <a:gd name="connsiteY0" fmla="*/ 0 h 10197"/>
              <a:gd name="connsiteX1" fmla="*/ 5131 w 10023"/>
              <a:gd name="connsiteY1" fmla="*/ 245 h 10197"/>
              <a:gd name="connsiteX2" fmla="*/ 4975 w 10023"/>
              <a:gd name="connsiteY2" fmla="*/ 10197 h 10197"/>
              <a:gd name="connsiteX3" fmla="*/ 4798 w 10023"/>
              <a:gd name="connsiteY3" fmla="*/ 245 h 10197"/>
              <a:gd name="connsiteX4" fmla="*/ 0 w 10023"/>
              <a:gd name="connsiteY4" fmla="*/ 245 h 10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3" h="10197">
                <a:moveTo>
                  <a:pt x="10023" y="0"/>
                </a:moveTo>
                <a:cubicBezTo>
                  <a:pt x="8399" y="163"/>
                  <a:pt x="6755" y="82"/>
                  <a:pt x="5131" y="245"/>
                </a:cubicBezTo>
                <a:cubicBezTo>
                  <a:pt x="5080" y="3562"/>
                  <a:pt x="5027" y="6880"/>
                  <a:pt x="4975" y="10197"/>
                </a:cubicBezTo>
                <a:cubicBezTo>
                  <a:pt x="4916" y="6880"/>
                  <a:pt x="4858" y="3562"/>
                  <a:pt x="4798" y="245"/>
                </a:cubicBezTo>
                <a:lnTo>
                  <a:pt x="0" y="245"/>
                </a:lnTo>
              </a:path>
            </a:pathLst>
          </a:custGeom>
          <a:noFill/>
          <a:ln w="7938"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74711" tIns="37356" rIns="74711" bIns="37356" numCol="1" anchor="t" anchorCtr="0" compatLnSpc="1">
            <a:prstTxWarp prst="textNoShape">
              <a:avLst/>
            </a:prstTxWarp>
          </a:bodyPr>
          <a:lstStyle/>
          <a:p>
            <a:pPr defTabSz="747149">
              <a:buClrTx/>
              <a:defRPr/>
            </a:pPr>
            <a:endParaRPr lang="en-US" sz="1471" kern="1200">
              <a:solidFill>
                <a:prstClr val="black"/>
              </a:solidFill>
              <a:ea typeface="+mn-ea"/>
              <a:cs typeface="+mn-cs"/>
            </a:endParaRPr>
          </a:p>
        </p:txBody>
      </p:sp>
      <p:sp>
        <p:nvSpPr>
          <p:cNvPr id="5" name="Rectangle 4"/>
          <p:cNvSpPr/>
          <p:nvPr/>
        </p:nvSpPr>
        <p:spPr>
          <a:xfrm>
            <a:off x="3731256" y="970821"/>
            <a:ext cx="4139275" cy="929935"/>
          </a:xfrm>
          <a:prstGeom prst="rect">
            <a:avLst/>
          </a:prstGeom>
        </p:spPr>
        <p:txBody>
          <a:bodyPr wrap="none">
            <a:spAutoFit/>
          </a:bodyPr>
          <a:lstStyle/>
          <a:p>
            <a:pPr defTabSz="807312">
              <a:buClrTx/>
              <a:defRPr/>
            </a:pPr>
            <a:r>
              <a:rPr lang="en-US" sz="2177" i="1" kern="1200" dirty="0">
                <a:solidFill>
                  <a:prstClr val="white"/>
                </a:solidFill>
                <a:latin typeface="Georgia"/>
                <a:ea typeface="+mn-ea"/>
                <a:cs typeface="+mn-cs"/>
              </a:rPr>
              <a:t>Participating countries: </a:t>
            </a:r>
            <a:r>
              <a:rPr lang="en-US" sz="5443" b="1" i="1" dirty="0">
                <a:solidFill>
                  <a:prstClr val="white"/>
                </a:solidFill>
                <a:latin typeface="Georgia"/>
              </a:rPr>
              <a:t>22</a:t>
            </a:r>
            <a:endParaRPr lang="en-US" sz="5443" b="1" i="1" kern="1200" dirty="0">
              <a:solidFill>
                <a:prstClr val="white"/>
              </a:solidFill>
              <a:latin typeface="Georgia"/>
              <a:ea typeface="+mn-ea"/>
              <a:cs typeface="+mn-cs"/>
            </a:endParaRPr>
          </a:p>
        </p:txBody>
      </p:sp>
      <p:pic>
        <p:nvPicPr>
          <p:cNvPr id="52" name="Picture 51"/>
          <p:cNvPicPr>
            <a:picLocks noChangeAspect="1"/>
          </p:cNvPicPr>
          <p:nvPr/>
        </p:nvPicPr>
        <p:blipFill rotWithShape="1">
          <a:blip r:embed="rId3" cstate="email">
            <a:extLst>
              <a:ext uri="{28A0092B-C50C-407E-A947-70E740481C1C}">
                <a14:useLocalDpi xmlns:a14="http://schemas.microsoft.com/office/drawing/2010/main"/>
              </a:ext>
            </a:extLst>
          </a:blip>
          <a:srcRect l="2565" t="9578" r="10462" b="6035"/>
          <a:stretch/>
        </p:blipFill>
        <p:spPr>
          <a:xfrm>
            <a:off x="470935" y="1406867"/>
            <a:ext cx="2390996" cy="2845644"/>
          </a:xfrm>
          <a:prstGeom prst="rect">
            <a:avLst/>
          </a:prstGeom>
        </p:spPr>
      </p:pic>
      <p:sp>
        <p:nvSpPr>
          <p:cNvPr id="54" name="Rectangle 53">
            <a:extLst>
              <a:ext uri="{FF2B5EF4-FFF2-40B4-BE49-F238E27FC236}">
                <a16:creationId xmlns="" xmlns:a16="http://schemas.microsoft.com/office/drawing/2014/main" id="{BD304DC7-76AF-DD45-BEB7-03C933D76E89}"/>
              </a:ext>
            </a:extLst>
          </p:cNvPr>
          <p:cNvSpPr/>
          <p:nvPr/>
        </p:nvSpPr>
        <p:spPr>
          <a:xfrm>
            <a:off x="3042826" y="831955"/>
            <a:ext cx="5997155" cy="1323439"/>
          </a:xfrm>
          <a:prstGeom prst="rect">
            <a:avLst/>
          </a:prstGeom>
        </p:spPr>
        <p:txBody>
          <a:bodyPr wrap="none">
            <a:spAutoFit/>
          </a:bodyPr>
          <a:lstStyle/>
          <a:p>
            <a:pPr marL="0" marR="0" lvl="0" indent="0" algn="l" defTabSz="1186525"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schemeClr val="tx1"/>
                </a:solidFill>
                <a:effectLst/>
                <a:uLnTx/>
                <a:uFillTx/>
                <a:latin typeface="Georgia"/>
                <a:ea typeface="+mn-ea"/>
                <a:cs typeface="+mn-cs"/>
              </a:rPr>
              <a:t>Participating countries: </a:t>
            </a:r>
            <a:r>
              <a:rPr lang="en-US" sz="8000" b="1" i="1" dirty="0">
                <a:solidFill>
                  <a:schemeClr val="tx1"/>
                </a:solidFill>
                <a:latin typeface="Georgia"/>
              </a:rPr>
              <a:t>22</a:t>
            </a:r>
            <a:endParaRPr kumimoji="0" lang="en-US" sz="8000" b="1" i="1" u="none" strike="noStrike" kern="1200" cap="none" spc="0" normalizeH="0" baseline="0" noProof="0" dirty="0">
              <a:ln>
                <a:noFill/>
              </a:ln>
              <a:solidFill>
                <a:schemeClr val="tx1"/>
              </a:solidFill>
              <a:effectLst/>
              <a:uLnTx/>
              <a:uFillTx/>
              <a:latin typeface="Georgia"/>
              <a:ea typeface="+mn-ea"/>
              <a:cs typeface="+mn-cs"/>
            </a:endParaRPr>
          </a:p>
        </p:txBody>
      </p:sp>
    </p:spTree>
    <p:extLst>
      <p:ext uri="{BB962C8B-B14F-4D97-AF65-F5344CB8AC3E}">
        <p14:creationId xmlns:p14="http://schemas.microsoft.com/office/powerpoint/2010/main" val="126858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5" y="351648"/>
            <a:ext cx="8108414" cy="486483"/>
          </a:xfrm>
        </p:spPr>
        <p:txBody>
          <a:bodyPr/>
          <a:lstStyle/>
          <a:p>
            <a:r>
              <a:rPr lang="fr-CH" dirty="0"/>
              <a:t>IEEE </a:t>
            </a:r>
            <a:r>
              <a:rPr lang="fr-CH" dirty="0" err="1"/>
              <a:t>ethics</a:t>
            </a:r>
            <a:r>
              <a:rPr lang="fr-CH" dirty="0"/>
              <a:t> for </a:t>
            </a:r>
            <a:r>
              <a:rPr lang="fr-CH" dirty="0" err="1"/>
              <a:t>Autonomous</a:t>
            </a:r>
            <a:r>
              <a:rPr lang="fr-CH" dirty="0"/>
              <a:t> and Intelligent </a:t>
            </a:r>
            <a:r>
              <a:rPr lang="fr-CH" dirty="0" err="1"/>
              <a:t>Systems</a:t>
            </a:r>
            <a:r>
              <a:rPr lang="fr-CH" dirty="0"/>
              <a:t> (AIS)</a:t>
            </a:r>
            <a:br>
              <a:rPr lang="fr-CH" dirty="0"/>
            </a:br>
            <a:r>
              <a:rPr lang="en-US" sz="1633" dirty="0">
                <a:solidFill>
                  <a:prstClr val="black"/>
                </a:solidFill>
              </a:rPr>
              <a:t>Technical standards and regulation for AI</a:t>
            </a:r>
            <a:endParaRPr lang="fr-BE" dirty="0"/>
          </a:p>
        </p:txBody>
      </p:sp>
      <p:sp>
        <p:nvSpPr>
          <p:cNvPr id="4" name="Slide Number Placeholder 3"/>
          <p:cNvSpPr>
            <a:spLocks noGrp="1"/>
          </p:cNvSpPr>
          <p:nvPr>
            <p:ph type="sldNum" sz="quarter" idx="12"/>
          </p:nvPr>
        </p:nvSpPr>
        <p:spPr/>
        <p:txBody>
          <a:bodyPr/>
          <a:lstStyle/>
          <a:p>
            <a:r>
              <a:rPr lang="en-US" dirty="0"/>
              <a:t>59</a:t>
            </a:r>
          </a:p>
        </p:txBody>
      </p:sp>
      <p:pic>
        <p:nvPicPr>
          <p:cNvPr id="1026" name="Picture 2" descr="https://mms.businesswire.com/media/20161213005259/en/559804/5/ead_v1-1-%28002%29.jpg?download=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098601" y="1306185"/>
            <a:ext cx="3208971" cy="336682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96608" y="4456460"/>
            <a:ext cx="4701994" cy="280718"/>
          </a:xfrm>
          <a:prstGeom prst="rect">
            <a:avLst/>
          </a:prstGeom>
        </p:spPr>
        <p:txBody>
          <a:bodyPr wrap="square">
            <a:spAutoFit/>
          </a:bodyPr>
          <a:lstStyle/>
          <a:p>
            <a:r>
              <a:rPr lang="en-US" sz="612" i="1" dirty="0">
                <a:solidFill>
                  <a:schemeClr val="tx1"/>
                </a:solidFill>
              </a:rPr>
              <a:t>Ref: https://www.businesswire.com/news/home/20161213005259/en/IEEE-Ethically-Aligned-Design-Document-Elevates-Importance</a:t>
            </a:r>
          </a:p>
        </p:txBody>
      </p:sp>
      <p:sp>
        <p:nvSpPr>
          <p:cNvPr id="23" name="Oval 2089"/>
          <p:cNvSpPr>
            <a:spLocks noChangeArrowheads="1"/>
          </p:cNvSpPr>
          <p:nvPr/>
        </p:nvSpPr>
        <p:spPr bwMode="blackWhite">
          <a:xfrm>
            <a:off x="1409165" y="1486402"/>
            <a:ext cx="2841826" cy="2841826"/>
          </a:xfrm>
          <a:prstGeom prst="ellipse">
            <a:avLst/>
          </a:prstGeom>
          <a:solidFill>
            <a:schemeClr val="bg1"/>
          </a:solidFill>
          <a:ln w="9525">
            <a:solidFill>
              <a:schemeClr val="bg2"/>
            </a:solidFill>
            <a:round/>
            <a:headEnd/>
            <a:tailEnd/>
          </a:ln>
          <a:effectLst/>
        </p:spPr>
        <p:txBody>
          <a:bodyPr wrap="none" lIns="35300" tIns="0" rIns="36023" bIns="0" anchor="ctr"/>
          <a:lstStyle/>
          <a:p>
            <a:pPr algn="ctr"/>
            <a:endParaRPr lang="en-US" sz="1001"/>
          </a:p>
        </p:txBody>
      </p:sp>
      <p:grpSp>
        <p:nvGrpSpPr>
          <p:cNvPr id="24" name="Group 28"/>
          <p:cNvGrpSpPr/>
          <p:nvPr/>
        </p:nvGrpSpPr>
        <p:grpSpPr>
          <a:xfrm>
            <a:off x="1601465" y="1701047"/>
            <a:ext cx="2470078" cy="2444983"/>
            <a:chOff x="5851525" y="5297488"/>
            <a:chExt cx="2500313" cy="2474913"/>
          </a:xfrm>
          <a:solidFill>
            <a:srgbClr val="EAE8E2"/>
          </a:solidFill>
        </p:grpSpPr>
        <p:sp>
          <p:nvSpPr>
            <p:cNvPr id="25" name="Freeform 47"/>
            <p:cNvSpPr>
              <a:spLocks/>
            </p:cNvSpPr>
            <p:nvPr/>
          </p:nvSpPr>
          <p:spPr bwMode="auto">
            <a:xfrm>
              <a:off x="7100888" y="5297488"/>
              <a:ext cx="665163" cy="1228725"/>
            </a:xfrm>
            <a:custGeom>
              <a:avLst/>
              <a:gdLst/>
              <a:ahLst/>
              <a:cxnLst>
                <a:cxn ang="0">
                  <a:pos x="1116" y="328"/>
                </a:cxn>
                <a:cxn ang="0">
                  <a:pos x="0" y="0"/>
                </a:cxn>
                <a:cxn ang="0">
                  <a:pos x="0" y="2064"/>
                </a:cxn>
                <a:cxn ang="0">
                  <a:pos x="1116" y="328"/>
                </a:cxn>
              </a:cxnLst>
              <a:rect l="0" t="0" r="r" b="b"/>
              <a:pathLst>
                <a:path w="1116" h="2064">
                  <a:moveTo>
                    <a:pt x="1116" y="328"/>
                  </a:moveTo>
                  <a:cubicBezTo>
                    <a:pt x="783" y="114"/>
                    <a:pt x="396" y="0"/>
                    <a:pt x="0" y="0"/>
                  </a:cubicBezTo>
                  <a:lnTo>
                    <a:pt x="0" y="2064"/>
                  </a:lnTo>
                  <a:lnTo>
                    <a:pt x="1116" y="328"/>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26" name="Freeform 48"/>
            <p:cNvSpPr>
              <a:spLocks/>
            </p:cNvSpPr>
            <p:nvPr/>
          </p:nvSpPr>
          <p:spPr bwMode="auto">
            <a:xfrm>
              <a:off x="7100888" y="5492750"/>
              <a:ext cx="1117600" cy="1033463"/>
            </a:xfrm>
            <a:custGeom>
              <a:avLst/>
              <a:gdLst/>
              <a:ahLst/>
              <a:cxnLst>
                <a:cxn ang="0">
                  <a:pos x="1878" y="879"/>
                </a:cxn>
                <a:cxn ang="0">
                  <a:pos x="1116" y="0"/>
                </a:cxn>
                <a:cxn ang="0">
                  <a:pos x="0" y="1736"/>
                </a:cxn>
                <a:cxn ang="0">
                  <a:pos x="1878" y="879"/>
                </a:cxn>
              </a:cxnLst>
              <a:rect l="0" t="0" r="r" b="b"/>
              <a:pathLst>
                <a:path w="1878" h="1736">
                  <a:moveTo>
                    <a:pt x="1878" y="879"/>
                  </a:moveTo>
                  <a:cubicBezTo>
                    <a:pt x="1714" y="519"/>
                    <a:pt x="1449" y="214"/>
                    <a:pt x="1116" y="0"/>
                  </a:cubicBezTo>
                  <a:lnTo>
                    <a:pt x="0" y="1736"/>
                  </a:lnTo>
                  <a:lnTo>
                    <a:pt x="1878" y="879"/>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27" name="Freeform 49"/>
            <p:cNvSpPr>
              <a:spLocks/>
            </p:cNvSpPr>
            <p:nvPr/>
          </p:nvSpPr>
          <p:spPr bwMode="auto">
            <a:xfrm>
              <a:off x="7100888" y="6016625"/>
              <a:ext cx="1250950" cy="684213"/>
            </a:xfrm>
            <a:custGeom>
              <a:avLst/>
              <a:gdLst/>
              <a:ahLst/>
              <a:cxnLst>
                <a:cxn ang="0">
                  <a:pos x="2043" y="1151"/>
                </a:cxn>
                <a:cxn ang="0">
                  <a:pos x="1878" y="0"/>
                </a:cxn>
                <a:cxn ang="0">
                  <a:pos x="0" y="857"/>
                </a:cxn>
                <a:cxn ang="0">
                  <a:pos x="2043" y="1151"/>
                </a:cxn>
              </a:cxnLst>
              <a:rect l="0" t="0" r="r" b="b"/>
              <a:pathLst>
                <a:path w="2100" h="1151">
                  <a:moveTo>
                    <a:pt x="2043" y="1151"/>
                  </a:moveTo>
                  <a:cubicBezTo>
                    <a:pt x="2100" y="760"/>
                    <a:pt x="2042" y="360"/>
                    <a:pt x="1878" y="0"/>
                  </a:cubicBezTo>
                  <a:lnTo>
                    <a:pt x="0" y="857"/>
                  </a:lnTo>
                  <a:lnTo>
                    <a:pt x="2043" y="1151"/>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28" name="Freeform 50"/>
            <p:cNvSpPr>
              <a:spLocks/>
            </p:cNvSpPr>
            <p:nvPr/>
          </p:nvSpPr>
          <p:spPr bwMode="auto">
            <a:xfrm>
              <a:off x="7100888" y="6526213"/>
              <a:ext cx="1216025" cy="804863"/>
            </a:xfrm>
            <a:custGeom>
              <a:avLst/>
              <a:gdLst/>
              <a:ahLst/>
              <a:cxnLst>
                <a:cxn ang="0">
                  <a:pos x="1560" y="1352"/>
                </a:cxn>
                <a:cxn ang="0">
                  <a:pos x="2043" y="294"/>
                </a:cxn>
                <a:cxn ang="0">
                  <a:pos x="0" y="0"/>
                </a:cxn>
                <a:cxn ang="0">
                  <a:pos x="1560" y="1352"/>
                </a:cxn>
              </a:cxnLst>
              <a:rect l="0" t="0" r="r" b="b"/>
              <a:pathLst>
                <a:path w="2043" h="1352">
                  <a:moveTo>
                    <a:pt x="1560" y="1352"/>
                  </a:moveTo>
                  <a:cubicBezTo>
                    <a:pt x="1819" y="1053"/>
                    <a:pt x="1987" y="686"/>
                    <a:pt x="2043" y="294"/>
                  </a:cubicBezTo>
                  <a:lnTo>
                    <a:pt x="0" y="0"/>
                  </a:lnTo>
                  <a:lnTo>
                    <a:pt x="1560" y="1352"/>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29" name="Freeform 51"/>
            <p:cNvSpPr>
              <a:spLocks/>
            </p:cNvSpPr>
            <p:nvPr/>
          </p:nvSpPr>
          <p:spPr bwMode="auto">
            <a:xfrm>
              <a:off x="7100888" y="6526213"/>
              <a:ext cx="928688" cy="1179513"/>
            </a:xfrm>
            <a:custGeom>
              <a:avLst/>
              <a:gdLst/>
              <a:ahLst/>
              <a:cxnLst>
                <a:cxn ang="0">
                  <a:pos x="582" y="1981"/>
                </a:cxn>
                <a:cxn ang="0">
                  <a:pos x="1560" y="1352"/>
                </a:cxn>
                <a:cxn ang="0">
                  <a:pos x="0" y="0"/>
                </a:cxn>
                <a:cxn ang="0">
                  <a:pos x="582" y="1981"/>
                </a:cxn>
              </a:cxnLst>
              <a:rect l="0" t="0" r="r" b="b"/>
              <a:pathLst>
                <a:path w="1560" h="1981">
                  <a:moveTo>
                    <a:pt x="582" y="1981"/>
                  </a:moveTo>
                  <a:cubicBezTo>
                    <a:pt x="962" y="1869"/>
                    <a:pt x="1301" y="1651"/>
                    <a:pt x="1560" y="1352"/>
                  </a:cubicBezTo>
                  <a:lnTo>
                    <a:pt x="0" y="0"/>
                  </a:lnTo>
                  <a:lnTo>
                    <a:pt x="582" y="1981"/>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30" name="Freeform 52"/>
            <p:cNvSpPr>
              <a:spLocks/>
            </p:cNvSpPr>
            <p:nvPr/>
          </p:nvSpPr>
          <p:spPr bwMode="auto">
            <a:xfrm>
              <a:off x="6754813" y="6526213"/>
              <a:ext cx="692150" cy="1246188"/>
            </a:xfrm>
            <a:custGeom>
              <a:avLst/>
              <a:gdLst/>
              <a:ahLst/>
              <a:cxnLst>
                <a:cxn ang="0">
                  <a:pos x="0" y="1981"/>
                </a:cxn>
                <a:cxn ang="0">
                  <a:pos x="1163" y="1981"/>
                </a:cxn>
                <a:cxn ang="0">
                  <a:pos x="581" y="0"/>
                </a:cxn>
                <a:cxn ang="0">
                  <a:pos x="0" y="1981"/>
                </a:cxn>
              </a:cxnLst>
              <a:rect l="0" t="0" r="r" b="b"/>
              <a:pathLst>
                <a:path w="1163" h="2092">
                  <a:moveTo>
                    <a:pt x="0" y="1981"/>
                  </a:moveTo>
                  <a:cubicBezTo>
                    <a:pt x="380" y="2092"/>
                    <a:pt x="783" y="2092"/>
                    <a:pt x="1163" y="1981"/>
                  </a:cubicBezTo>
                  <a:lnTo>
                    <a:pt x="581" y="0"/>
                  </a:lnTo>
                  <a:lnTo>
                    <a:pt x="0" y="1981"/>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31" name="Freeform 53"/>
            <p:cNvSpPr>
              <a:spLocks/>
            </p:cNvSpPr>
            <p:nvPr/>
          </p:nvSpPr>
          <p:spPr bwMode="auto">
            <a:xfrm>
              <a:off x="6172200" y="6526213"/>
              <a:ext cx="928688" cy="1179513"/>
            </a:xfrm>
            <a:custGeom>
              <a:avLst/>
              <a:gdLst/>
              <a:ahLst/>
              <a:cxnLst>
                <a:cxn ang="0">
                  <a:pos x="0" y="1352"/>
                </a:cxn>
                <a:cxn ang="0">
                  <a:pos x="978" y="1981"/>
                </a:cxn>
                <a:cxn ang="0">
                  <a:pos x="1559" y="0"/>
                </a:cxn>
                <a:cxn ang="0">
                  <a:pos x="0" y="1352"/>
                </a:cxn>
              </a:cxnLst>
              <a:rect l="0" t="0" r="r" b="b"/>
              <a:pathLst>
                <a:path w="1559" h="1981">
                  <a:moveTo>
                    <a:pt x="0" y="1352"/>
                  </a:moveTo>
                  <a:cubicBezTo>
                    <a:pt x="259" y="1651"/>
                    <a:pt x="598" y="1869"/>
                    <a:pt x="978" y="1981"/>
                  </a:cubicBezTo>
                  <a:lnTo>
                    <a:pt x="1559" y="0"/>
                  </a:lnTo>
                  <a:lnTo>
                    <a:pt x="0" y="1352"/>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32" name="Freeform 54"/>
            <p:cNvSpPr>
              <a:spLocks/>
            </p:cNvSpPr>
            <p:nvPr/>
          </p:nvSpPr>
          <p:spPr bwMode="auto">
            <a:xfrm>
              <a:off x="5884863" y="6526213"/>
              <a:ext cx="1216025" cy="804863"/>
            </a:xfrm>
            <a:custGeom>
              <a:avLst/>
              <a:gdLst/>
              <a:ahLst/>
              <a:cxnLst>
                <a:cxn ang="0">
                  <a:pos x="0" y="294"/>
                </a:cxn>
                <a:cxn ang="0">
                  <a:pos x="484" y="1352"/>
                </a:cxn>
                <a:cxn ang="0">
                  <a:pos x="2043" y="0"/>
                </a:cxn>
                <a:cxn ang="0">
                  <a:pos x="0" y="294"/>
                </a:cxn>
              </a:cxnLst>
              <a:rect l="0" t="0" r="r" b="b"/>
              <a:pathLst>
                <a:path w="2043" h="1352">
                  <a:moveTo>
                    <a:pt x="0" y="294"/>
                  </a:moveTo>
                  <a:cubicBezTo>
                    <a:pt x="57" y="686"/>
                    <a:pt x="224" y="1053"/>
                    <a:pt x="484" y="1352"/>
                  </a:cubicBezTo>
                  <a:lnTo>
                    <a:pt x="2043" y="0"/>
                  </a:lnTo>
                  <a:lnTo>
                    <a:pt x="0" y="294"/>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48" name="Freeform 55"/>
            <p:cNvSpPr>
              <a:spLocks/>
            </p:cNvSpPr>
            <p:nvPr/>
          </p:nvSpPr>
          <p:spPr bwMode="auto">
            <a:xfrm>
              <a:off x="5851525" y="6016625"/>
              <a:ext cx="1249363" cy="684213"/>
            </a:xfrm>
            <a:custGeom>
              <a:avLst/>
              <a:gdLst/>
              <a:ahLst/>
              <a:cxnLst>
                <a:cxn ang="0">
                  <a:pos x="222" y="0"/>
                </a:cxn>
                <a:cxn ang="0">
                  <a:pos x="56" y="1151"/>
                </a:cxn>
                <a:cxn ang="0">
                  <a:pos x="2099" y="857"/>
                </a:cxn>
                <a:cxn ang="0">
                  <a:pos x="222" y="0"/>
                </a:cxn>
              </a:cxnLst>
              <a:rect l="0" t="0" r="r" b="b"/>
              <a:pathLst>
                <a:path w="2099" h="1151">
                  <a:moveTo>
                    <a:pt x="222" y="0"/>
                  </a:moveTo>
                  <a:cubicBezTo>
                    <a:pt x="58" y="360"/>
                    <a:pt x="0" y="760"/>
                    <a:pt x="56" y="1151"/>
                  </a:cubicBezTo>
                  <a:lnTo>
                    <a:pt x="2099" y="857"/>
                  </a:lnTo>
                  <a:lnTo>
                    <a:pt x="222" y="0"/>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49" name="Freeform 56"/>
            <p:cNvSpPr>
              <a:spLocks/>
            </p:cNvSpPr>
            <p:nvPr/>
          </p:nvSpPr>
          <p:spPr bwMode="auto">
            <a:xfrm>
              <a:off x="5983288" y="5492750"/>
              <a:ext cx="1117600" cy="1033463"/>
            </a:xfrm>
            <a:custGeom>
              <a:avLst/>
              <a:gdLst/>
              <a:ahLst/>
              <a:cxnLst>
                <a:cxn ang="0">
                  <a:pos x="762" y="0"/>
                </a:cxn>
                <a:cxn ang="0">
                  <a:pos x="0" y="879"/>
                </a:cxn>
                <a:cxn ang="0">
                  <a:pos x="1877" y="1736"/>
                </a:cxn>
                <a:cxn ang="0">
                  <a:pos x="762" y="0"/>
                </a:cxn>
              </a:cxnLst>
              <a:rect l="0" t="0" r="r" b="b"/>
              <a:pathLst>
                <a:path w="1877" h="1736">
                  <a:moveTo>
                    <a:pt x="762" y="0"/>
                  </a:moveTo>
                  <a:cubicBezTo>
                    <a:pt x="429" y="214"/>
                    <a:pt x="164" y="519"/>
                    <a:pt x="0" y="879"/>
                  </a:cubicBezTo>
                  <a:lnTo>
                    <a:pt x="1877" y="1736"/>
                  </a:lnTo>
                  <a:lnTo>
                    <a:pt x="762" y="0"/>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sp>
          <p:nvSpPr>
            <p:cNvPr id="50" name="Freeform 57"/>
            <p:cNvSpPr>
              <a:spLocks/>
            </p:cNvSpPr>
            <p:nvPr/>
          </p:nvSpPr>
          <p:spPr bwMode="auto">
            <a:xfrm>
              <a:off x="6437313" y="5297488"/>
              <a:ext cx="663575" cy="1228725"/>
            </a:xfrm>
            <a:custGeom>
              <a:avLst/>
              <a:gdLst/>
              <a:ahLst/>
              <a:cxnLst>
                <a:cxn ang="0">
                  <a:pos x="1115" y="0"/>
                </a:cxn>
                <a:cxn ang="0">
                  <a:pos x="0" y="328"/>
                </a:cxn>
                <a:cxn ang="0">
                  <a:pos x="1115" y="2064"/>
                </a:cxn>
                <a:cxn ang="0">
                  <a:pos x="1115" y="0"/>
                </a:cxn>
              </a:cxnLst>
              <a:rect l="0" t="0" r="r" b="b"/>
              <a:pathLst>
                <a:path w="1115" h="2064">
                  <a:moveTo>
                    <a:pt x="1115" y="0"/>
                  </a:moveTo>
                  <a:cubicBezTo>
                    <a:pt x="720" y="0"/>
                    <a:pt x="332" y="114"/>
                    <a:pt x="0" y="328"/>
                  </a:cubicBezTo>
                  <a:lnTo>
                    <a:pt x="1115" y="2064"/>
                  </a:lnTo>
                  <a:lnTo>
                    <a:pt x="1115" y="0"/>
                  </a:lnTo>
                  <a:close/>
                </a:path>
              </a:pathLst>
            </a:custGeom>
            <a:grpFill/>
            <a:ln w="0">
              <a:solidFill>
                <a:schemeClr val="bg1"/>
              </a:solidFill>
              <a:prstDash val="solid"/>
              <a:round/>
              <a:headEnd/>
              <a:tailEnd/>
            </a:ln>
          </p:spPr>
          <p:txBody>
            <a:bodyPr vert="horz" wrap="square" lIns="50833" tIns="25416" rIns="50833" bIns="25416" numCol="1" anchor="t" anchorCtr="0" compatLnSpc="1">
              <a:prstTxWarp prst="textNoShape">
                <a:avLst/>
              </a:prstTxWarp>
            </a:bodyPr>
            <a:lstStyle/>
            <a:p>
              <a:endParaRPr lang="en-GB" sz="1001"/>
            </a:p>
          </p:txBody>
        </p:sp>
      </p:grpSp>
      <p:sp>
        <p:nvSpPr>
          <p:cNvPr id="51" name="WordArt 2090"/>
          <p:cNvSpPr>
            <a:spLocks noChangeArrowheads="1" noChangeShapeType="1" noTextEdit="1"/>
          </p:cNvSpPr>
          <p:nvPr/>
        </p:nvSpPr>
        <p:spPr bwMode="blackWhite">
          <a:xfrm>
            <a:off x="1936351" y="1611468"/>
            <a:ext cx="1808120" cy="1117303"/>
          </a:xfrm>
          <a:prstGeom prst="rect">
            <a:avLst/>
          </a:prstGeom>
        </p:spPr>
        <p:txBody>
          <a:bodyPr spcFirstLastPara="1" wrap="none" fromWordArt="1">
            <a:prstTxWarp prst="textArchUp">
              <a:avLst>
                <a:gd name="adj" fmla="val 12738735"/>
              </a:avLst>
            </a:prstTxWarp>
          </a:bodyPr>
          <a:lstStyle/>
          <a:p>
            <a:pPr algn="ctr"/>
            <a:r>
              <a:rPr lang="en-GB" sz="612" b="1" kern="10" dirty="0">
                <a:ln w="9525">
                  <a:noFill/>
                  <a:round/>
                  <a:headEnd/>
                  <a:tailEnd/>
                </a:ln>
                <a:solidFill>
                  <a:schemeClr val="tx2"/>
                </a:solidFill>
                <a:latin typeface="+mj-lt"/>
              </a:rPr>
              <a:t>Independent working groups</a:t>
            </a:r>
          </a:p>
        </p:txBody>
      </p:sp>
      <p:sp>
        <p:nvSpPr>
          <p:cNvPr id="52" name="Oval 2154"/>
          <p:cNvSpPr>
            <a:spLocks noChangeArrowheads="1"/>
          </p:cNvSpPr>
          <p:nvPr/>
        </p:nvSpPr>
        <p:spPr bwMode="blackWhite">
          <a:xfrm>
            <a:off x="2378481" y="2465516"/>
            <a:ext cx="916047" cy="916047"/>
          </a:xfrm>
          <a:prstGeom prst="ellipse">
            <a:avLst/>
          </a:prstGeom>
          <a:solidFill>
            <a:schemeClr val="bg1"/>
          </a:solidFill>
          <a:ln w="9525">
            <a:solidFill>
              <a:schemeClr val="tx2"/>
            </a:solidFill>
            <a:round/>
            <a:headEnd/>
            <a:tailEnd/>
          </a:ln>
          <a:effectLst/>
        </p:spPr>
        <p:txBody>
          <a:bodyPr wrap="none" lIns="35300" tIns="0" rIns="36023" bIns="0" anchor="ctr"/>
          <a:lstStyle/>
          <a:p>
            <a:endParaRPr lang="en-GB" sz="1001"/>
          </a:p>
        </p:txBody>
      </p:sp>
      <p:sp>
        <p:nvSpPr>
          <p:cNvPr id="53" name="Oval 2155"/>
          <p:cNvSpPr>
            <a:spLocks noChangeArrowheads="1"/>
          </p:cNvSpPr>
          <p:nvPr/>
        </p:nvSpPr>
        <p:spPr bwMode="blackWhite">
          <a:xfrm>
            <a:off x="2509975" y="2597010"/>
            <a:ext cx="653059" cy="653059"/>
          </a:xfrm>
          <a:prstGeom prst="ellipse">
            <a:avLst/>
          </a:prstGeom>
          <a:solidFill>
            <a:schemeClr val="tx2"/>
          </a:solidFill>
          <a:ln w="9525">
            <a:solidFill>
              <a:schemeClr val="bg1"/>
            </a:solidFill>
            <a:round/>
            <a:headEnd/>
            <a:tailEnd/>
          </a:ln>
          <a:effectLst/>
        </p:spPr>
        <p:txBody>
          <a:bodyPr wrap="none" lIns="35300" tIns="0" rIns="36023" bIns="0" anchor="ctr"/>
          <a:lstStyle/>
          <a:p>
            <a:pPr algn="ctr"/>
            <a:r>
              <a:rPr lang="en-GB" sz="612" b="1" i="1" dirty="0">
                <a:solidFill>
                  <a:schemeClr val="bg1"/>
                </a:solidFill>
                <a:latin typeface="+mj-lt"/>
              </a:rPr>
              <a:t>IEEE P7000™</a:t>
            </a:r>
          </a:p>
        </p:txBody>
      </p:sp>
      <p:sp>
        <p:nvSpPr>
          <p:cNvPr id="54" name="WordArt 2156"/>
          <p:cNvSpPr>
            <a:spLocks noChangeArrowheads="1" noChangeShapeType="1" noTextEdit="1"/>
          </p:cNvSpPr>
          <p:nvPr/>
        </p:nvSpPr>
        <p:spPr bwMode="blackWhite">
          <a:xfrm>
            <a:off x="2478205" y="2546089"/>
            <a:ext cx="720129" cy="683947"/>
          </a:xfrm>
          <a:prstGeom prst="rect">
            <a:avLst/>
          </a:prstGeom>
        </p:spPr>
        <p:txBody>
          <a:bodyPr spcFirstLastPara="1" wrap="none" fromWordArt="1">
            <a:prstTxWarp prst="textArchUp">
              <a:avLst>
                <a:gd name="adj" fmla="val 12217669"/>
              </a:avLst>
            </a:prstTxWarp>
          </a:bodyPr>
          <a:lstStyle/>
          <a:p>
            <a:pPr algn="ctr"/>
            <a:r>
              <a:rPr lang="en-GB" sz="778" kern="10" dirty="0">
                <a:ln w="9525">
                  <a:noFill/>
                  <a:round/>
                  <a:headEnd/>
                  <a:tailEnd/>
                </a:ln>
                <a:solidFill>
                  <a:schemeClr val="tx2"/>
                </a:solidFill>
              </a:rPr>
              <a:t>Establish broad consensus</a:t>
            </a:r>
          </a:p>
        </p:txBody>
      </p:sp>
      <p:sp>
        <p:nvSpPr>
          <p:cNvPr id="55" name="WordArt 2158"/>
          <p:cNvSpPr>
            <a:spLocks noChangeArrowheads="1" noChangeShapeType="1" noTextEdit="1"/>
          </p:cNvSpPr>
          <p:nvPr/>
        </p:nvSpPr>
        <p:spPr bwMode="blackWhite">
          <a:xfrm>
            <a:off x="2490790" y="2769541"/>
            <a:ext cx="706009" cy="541862"/>
          </a:xfrm>
          <a:prstGeom prst="rect">
            <a:avLst/>
          </a:prstGeom>
        </p:spPr>
        <p:txBody>
          <a:bodyPr spcFirstLastPara="1" wrap="none" fromWordArt="1">
            <a:prstTxWarp prst="textArchDown">
              <a:avLst>
                <a:gd name="adj" fmla="val 299723"/>
              </a:avLst>
            </a:prstTxWarp>
          </a:bodyPr>
          <a:lstStyle/>
          <a:p>
            <a:pPr algn="ctr"/>
            <a:r>
              <a:rPr lang="en-GB" sz="500" kern="10" dirty="0">
                <a:ln w="9525">
                  <a:noFill/>
                  <a:round/>
                  <a:headEnd/>
                  <a:tailEnd/>
                </a:ln>
                <a:solidFill>
                  <a:schemeClr val="tx2"/>
                </a:solidFill>
              </a:rPr>
              <a:t>Pressing ethical</a:t>
            </a:r>
            <a:r>
              <a:rPr lang="en-US" sz="500" kern="10" dirty="0">
                <a:ln w="9525">
                  <a:noFill/>
                  <a:round/>
                  <a:headEnd/>
                  <a:tailEnd/>
                </a:ln>
                <a:solidFill>
                  <a:schemeClr val="tx2"/>
                </a:solidFill>
              </a:rPr>
              <a:t>/social </a:t>
            </a:r>
            <a:r>
              <a:rPr lang="en-GB" sz="500" kern="10" dirty="0">
                <a:ln w="9525">
                  <a:noFill/>
                  <a:round/>
                  <a:headEnd/>
                  <a:tailEnd/>
                </a:ln>
                <a:solidFill>
                  <a:schemeClr val="tx2"/>
                </a:solidFill>
              </a:rPr>
              <a:t> AI issues</a:t>
            </a:r>
          </a:p>
        </p:txBody>
      </p:sp>
      <p:sp>
        <p:nvSpPr>
          <p:cNvPr id="56" name="Text Box 2159"/>
          <p:cNvSpPr txBox="1">
            <a:spLocks noChangeArrowheads="1"/>
          </p:cNvSpPr>
          <p:nvPr/>
        </p:nvSpPr>
        <p:spPr bwMode="blackWhite">
          <a:xfrm>
            <a:off x="1664970" y="2760233"/>
            <a:ext cx="766903" cy="85536"/>
          </a:xfrm>
          <a:prstGeom prst="rect">
            <a:avLst/>
          </a:prstGeom>
          <a:noFill/>
          <a:ln w="9525">
            <a:noFill/>
            <a:miter lim="800000"/>
            <a:headEnd/>
            <a:tailEnd/>
          </a:ln>
          <a:effectLst/>
        </p:spPr>
        <p:txBody>
          <a:bodyPr lIns="35300" tIns="0" rIns="36023" bIns="0">
            <a:spAutoFit/>
          </a:bodyPr>
          <a:lstStyle/>
          <a:p>
            <a:pPr>
              <a:spcBef>
                <a:spcPct val="50000"/>
              </a:spcBef>
            </a:pPr>
            <a:r>
              <a:rPr lang="en-GB" sz="556" dirty="0">
                <a:solidFill>
                  <a:srgbClr val="C00000"/>
                </a:solidFill>
              </a:rPr>
              <a:t>Data Privacy Process </a:t>
            </a:r>
          </a:p>
        </p:txBody>
      </p:sp>
      <p:sp>
        <p:nvSpPr>
          <p:cNvPr id="57" name="Text Box 2159"/>
          <p:cNvSpPr txBox="1">
            <a:spLocks noChangeArrowheads="1"/>
          </p:cNvSpPr>
          <p:nvPr/>
        </p:nvSpPr>
        <p:spPr bwMode="blackWhite">
          <a:xfrm rot="2390777">
            <a:off x="1903770" y="2274972"/>
            <a:ext cx="673230" cy="256609"/>
          </a:xfrm>
          <a:prstGeom prst="rect">
            <a:avLst/>
          </a:prstGeom>
          <a:noFill/>
          <a:ln w="9525">
            <a:noFill/>
            <a:miter lim="800000"/>
            <a:headEnd/>
            <a:tailEnd/>
          </a:ln>
          <a:effectLst/>
        </p:spPr>
        <p:txBody>
          <a:bodyPr wrap="square" lIns="35300" tIns="0" rIns="36023" bIns="0">
            <a:spAutoFit/>
          </a:bodyPr>
          <a:lstStyle/>
          <a:p>
            <a:pPr>
              <a:spcBef>
                <a:spcPct val="50000"/>
              </a:spcBef>
            </a:pPr>
            <a:r>
              <a:rPr lang="en-GB" sz="556" dirty="0">
                <a:solidFill>
                  <a:srgbClr val="C00000"/>
                </a:solidFill>
              </a:rPr>
              <a:t>Transparency of Autonomous Systems </a:t>
            </a:r>
          </a:p>
        </p:txBody>
      </p:sp>
      <p:sp>
        <p:nvSpPr>
          <p:cNvPr id="58" name="Text Box 2159"/>
          <p:cNvSpPr txBox="1">
            <a:spLocks noChangeArrowheads="1"/>
          </p:cNvSpPr>
          <p:nvPr/>
        </p:nvSpPr>
        <p:spPr bwMode="blackWhite">
          <a:xfrm rot="4441296">
            <a:off x="2237752" y="2021464"/>
            <a:ext cx="766903" cy="342145"/>
          </a:xfrm>
          <a:prstGeom prst="rect">
            <a:avLst/>
          </a:prstGeom>
          <a:noFill/>
          <a:ln w="9525">
            <a:noFill/>
            <a:miter lim="800000"/>
            <a:headEnd/>
            <a:tailEnd/>
          </a:ln>
          <a:effectLst/>
        </p:spPr>
        <p:txBody>
          <a:bodyPr lIns="35300" tIns="0" rIns="36023" bIns="0">
            <a:spAutoFit/>
          </a:bodyPr>
          <a:lstStyle/>
          <a:p>
            <a:pPr>
              <a:spcBef>
                <a:spcPct val="50000"/>
              </a:spcBef>
            </a:pPr>
            <a:r>
              <a:rPr lang="en-US" sz="556" dirty="0">
                <a:solidFill>
                  <a:srgbClr val="C00000"/>
                </a:solidFill>
              </a:rPr>
              <a:t>Model Process for Addressing Ethical Concerns During System Design</a:t>
            </a:r>
            <a:endParaRPr lang="en-GB" sz="556" dirty="0">
              <a:solidFill>
                <a:srgbClr val="C00000"/>
              </a:solidFill>
            </a:endParaRPr>
          </a:p>
        </p:txBody>
      </p:sp>
      <p:sp>
        <p:nvSpPr>
          <p:cNvPr id="59" name="Text Box 2159"/>
          <p:cNvSpPr txBox="1">
            <a:spLocks noChangeArrowheads="1"/>
          </p:cNvSpPr>
          <p:nvPr/>
        </p:nvSpPr>
        <p:spPr bwMode="blackWhite">
          <a:xfrm rot="17047224">
            <a:off x="2688458" y="1963365"/>
            <a:ext cx="725509" cy="342145"/>
          </a:xfrm>
          <a:prstGeom prst="rect">
            <a:avLst/>
          </a:prstGeom>
          <a:noFill/>
          <a:ln w="9525">
            <a:noFill/>
            <a:miter lim="800000"/>
            <a:headEnd/>
            <a:tailEnd/>
          </a:ln>
          <a:effectLst/>
        </p:spPr>
        <p:txBody>
          <a:bodyPr wrap="square" lIns="35300" tIns="0" rIns="36023" bIns="0">
            <a:spAutoFit/>
          </a:bodyPr>
          <a:lstStyle/>
          <a:p>
            <a:pPr algn="r">
              <a:spcBef>
                <a:spcPct val="50000"/>
              </a:spcBef>
            </a:pPr>
            <a:r>
              <a:rPr lang="en-GB" sz="556" dirty="0">
                <a:solidFill>
                  <a:srgbClr val="C00000"/>
                </a:solidFill>
              </a:rPr>
              <a:t>Standard for machine readable human privacy terms</a:t>
            </a:r>
          </a:p>
        </p:txBody>
      </p:sp>
      <p:sp>
        <p:nvSpPr>
          <p:cNvPr id="60" name="Text Box 2159"/>
          <p:cNvSpPr txBox="1">
            <a:spLocks noChangeArrowheads="1"/>
          </p:cNvSpPr>
          <p:nvPr/>
        </p:nvSpPr>
        <p:spPr bwMode="blackWhite">
          <a:xfrm rot="19113542">
            <a:off x="3149376" y="2148152"/>
            <a:ext cx="693491" cy="513217"/>
          </a:xfrm>
          <a:prstGeom prst="rect">
            <a:avLst/>
          </a:prstGeom>
          <a:noFill/>
          <a:ln w="9525">
            <a:noFill/>
            <a:miter lim="800000"/>
            <a:headEnd/>
            <a:tailEnd/>
          </a:ln>
          <a:effectLst/>
        </p:spPr>
        <p:txBody>
          <a:bodyPr wrap="square" lIns="35300" tIns="0" rIns="36023" bIns="0">
            <a:spAutoFit/>
          </a:bodyPr>
          <a:lstStyle/>
          <a:p>
            <a:pPr algn="r">
              <a:spcBef>
                <a:spcPct val="50000"/>
              </a:spcBef>
            </a:pPr>
            <a:r>
              <a:rPr lang="en-US" sz="556" dirty="0">
                <a:solidFill>
                  <a:srgbClr val="C00000"/>
                </a:solidFill>
              </a:rPr>
              <a:t>Wellbeing Metrics Standard for Ethical Artificial Intelligence and Autonomous Systems</a:t>
            </a:r>
          </a:p>
        </p:txBody>
      </p:sp>
      <p:sp>
        <p:nvSpPr>
          <p:cNvPr id="61" name="Text Box 2159"/>
          <p:cNvSpPr txBox="1">
            <a:spLocks noChangeArrowheads="1"/>
          </p:cNvSpPr>
          <p:nvPr/>
        </p:nvSpPr>
        <p:spPr bwMode="blackWhite">
          <a:xfrm rot="21164589">
            <a:off x="3212770" y="2640455"/>
            <a:ext cx="766903" cy="342145"/>
          </a:xfrm>
          <a:prstGeom prst="rect">
            <a:avLst/>
          </a:prstGeom>
          <a:noFill/>
          <a:ln w="9525">
            <a:noFill/>
            <a:miter lim="800000"/>
            <a:headEnd/>
            <a:tailEnd/>
          </a:ln>
          <a:effectLst/>
        </p:spPr>
        <p:txBody>
          <a:bodyPr lIns="35300" tIns="0" rIns="36023" bIns="0">
            <a:spAutoFit/>
          </a:bodyPr>
          <a:lstStyle/>
          <a:p>
            <a:pPr algn="r">
              <a:spcBef>
                <a:spcPct val="50000"/>
              </a:spcBef>
            </a:pPr>
            <a:r>
              <a:rPr lang="en-US" sz="556" dirty="0">
                <a:solidFill>
                  <a:srgbClr val="C00000"/>
                </a:solidFill>
              </a:rPr>
              <a:t>Fail-Safe Design of Autonomous and </a:t>
            </a:r>
            <a:r>
              <a:rPr lang="en-US" sz="556" dirty="0" err="1">
                <a:solidFill>
                  <a:srgbClr val="C00000"/>
                </a:solidFill>
              </a:rPr>
              <a:t>SemiAutonomous</a:t>
            </a:r>
            <a:r>
              <a:rPr lang="en-US" sz="556" dirty="0">
                <a:solidFill>
                  <a:srgbClr val="C00000"/>
                </a:solidFill>
              </a:rPr>
              <a:t> Systems</a:t>
            </a:r>
            <a:endParaRPr lang="en-GB" sz="556" dirty="0">
              <a:solidFill>
                <a:srgbClr val="C00000"/>
              </a:solidFill>
            </a:endParaRPr>
          </a:p>
        </p:txBody>
      </p:sp>
      <p:sp>
        <p:nvSpPr>
          <p:cNvPr id="62" name="Text Box 2159"/>
          <p:cNvSpPr txBox="1">
            <a:spLocks noChangeArrowheads="1"/>
          </p:cNvSpPr>
          <p:nvPr/>
        </p:nvSpPr>
        <p:spPr bwMode="blackWhite">
          <a:xfrm rot="1479059">
            <a:off x="3184805" y="3133460"/>
            <a:ext cx="736432" cy="256609"/>
          </a:xfrm>
          <a:prstGeom prst="rect">
            <a:avLst/>
          </a:prstGeom>
          <a:noFill/>
          <a:ln w="9525">
            <a:noFill/>
            <a:miter lim="800000"/>
            <a:headEnd/>
            <a:tailEnd/>
          </a:ln>
          <a:effectLst/>
        </p:spPr>
        <p:txBody>
          <a:bodyPr wrap="square" lIns="35300" tIns="0" rIns="36023" bIns="0">
            <a:spAutoFit/>
          </a:bodyPr>
          <a:lstStyle/>
          <a:p>
            <a:pPr algn="r">
              <a:spcBef>
                <a:spcPct val="50000"/>
              </a:spcBef>
            </a:pPr>
            <a:r>
              <a:rPr lang="en-US" sz="556" dirty="0">
                <a:solidFill>
                  <a:srgbClr val="C00000"/>
                </a:solidFill>
              </a:rPr>
              <a:t>Standard for Ethically Driven Nudging for AI</a:t>
            </a:r>
            <a:endParaRPr lang="en-GB" sz="556" dirty="0">
              <a:solidFill>
                <a:srgbClr val="C00000"/>
              </a:solidFill>
            </a:endParaRPr>
          </a:p>
        </p:txBody>
      </p:sp>
      <p:sp>
        <p:nvSpPr>
          <p:cNvPr id="63" name="Text Box 2159"/>
          <p:cNvSpPr txBox="1">
            <a:spLocks noChangeArrowheads="1"/>
          </p:cNvSpPr>
          <p:nvPr/>
        </p:nvSpPr>
        <p:spPr bwMode="blackWhite">
          <a:xfrm rot="3421642">
            <a:off x="2864814" y="3403922"/>
            <a:ext cx="766903" cy="342145"/>
          </a:xfrm>
          <a:prstGeom prst="rect">
            <a:avLst/>
          </a:prstGeom>
          <a:noFill/>
          <a:ln w="9525">
            <a:noFill/>
            <a:miter lim="800000"/>
            <a:headEnd/>
            <a:tailEnd/>
          </a:ln>
          <a:effectLst/>
        </p:spPr>
        <p:txBody>
          <a:bodyPr lIns="35300" tIns="0" rIns="36023" bIns="0">
            <a:spAutoFit/>
          </a:bodyPr>
          <a:lstStyle/>
          <a:p>
            <a:pPr algn="r">
              <a:spcBef>
                <a:spcPct val="50000"/>
              </a:spcBef>
            </a:pPr>
            <a:r>
              <a:rPr lang="en-US" sz="556" dirty="0">
                <a:solidFill>
                  <a:srgbClr val="C00000"/>
                </a:solidFill>
              </a:rPr>
              <a:t>Ontological Standard for Ethically Driven Robotics and Automation Systems </a:t>
            </a:r>
            <a:endParaRPr lang="en-GB" sz="556" dirty="0">
              <a:solidFill>
                <a:srgbClr val="C00000"/>
              </a:solidFill>
            </a:endParaRPr>
          </a:p>
        </p:txBody>
      </p:sp>
      <p:sp>
        <p:nvSpPr>
          <p:cNvPr id="64" name="Text Box 2159"/>
          <p:cNvSpPr txBox="1">
            <a:spLocks noChangeArrowheads="1"/>
          </p:cNvSpPr>
          <p:nvPr/>
        </p:nvSpPr>
        <p:spPr bwMode="blackWhite">
          <a:xfrm rot="16200000">
            <a:off x="2456637" y="3568407"/>
            <a:ext cx="766903" cy="256609"/>
          </a:xfrm>
          <a:prstGeom prst="rect">
            <a:avLst/>
          </a:prstGeom>
          <a:noFill/>
          <a:ln w="9525">
            <a:noFill/>
            <a:miter lim="800000"/>
            <a:headEnd/>
            <a:tailEnd/>
          </a:ln>
          <a:effectLst/>
        </p:spPr>
        <p:txBody>
          <a:bodyPr lIns="35300" tIns="0" rIns="36023" bIns="0">
            <a:spAutoFit/>
          </a:bodyPr>
          <a:lstStyle/>
          <a:p>
            <a:pPr>
              <a:spcBef>
                <a:spcPct val="50000"/>
              </a:spcBef>
            </a:pPr>
            <a:r>
              <a:rPr lang="en-US" sz="556" dirty="0">
                <a:solidFill>
                  <a:srgbClr val="C00000"/>
                </a:solidFill>
              </a:rPr>
              <a:t>Standard on Personal Data AI Agent Working Group</a:t>
            </a:r>
            <a:endParaRPr lang="en-GB" sz="556" dirty="0">
              <a:solidFill>
                <a:srgbClr val="C00000"/>
              </a:solidFill>
            </a:endParaRPr>
          </a:p>
        </p:txBody>
      </p:sp>
      <p:sp>
        <p:nvSpPr>
          <p:cNvPr id="65" name="Text Box 2159"/>
          <p:cNvSpPr txBox="1">
            <a:spLocks noChangeArrowheads="1"/>
          </p:cNvSpPr>
          <p:nvPr/>
        </p:nvSpPr>
        <p:spPr bwMode="blackWhite">
          <a:xfrm rot="18024226">
            <a:off x="2009173" y="3448192"/>
            <a:ext cx="766903" cy="256609"/>
          </a:xfrm>
          <a:prstGeom prst="rect">
            <a:avLst/>
          </a:prstGeom>
          <a:noFill/>
          <a:ln w="9525">
            <a:noFill/>
            <a:miter lim="800000"/>
            <a:headEnd/>
            <a:tailEnd/>
          </a:ln>
          <a:effectLst/>
        </p:spPr>
        <p:txBody>
          <a:bodyPr lIns="35300" tIns="0" rIns="36023" bIns="0">
            <a:spAutoFit/>
          </a:bodyPr>
          <a:lstStyle/>
          <a:p>
            <a:pPr>
              <a:spcBef>
                <a:spcPct val="50000"/>
              </a:spcBef>
            </a:pPr>
            <a:r>
              <a:rPr lang="en-US" sz="556" dirty="0">
                <a:solidFill>
                  <a:srgbClr val="C00000"/>
                </a:solidFill>
              </a:rPr>
              <a:t>Standard on Employer Data Governance </a:t>
            </a:r>
            <a:endParaRPr lang="en-GB" sz="556" dirty="0">
              <a:solidFill>
                <a:srgbClr val="C00000"/>
              </a:solidFill>
            </a:endParaRPr>
          </a:p>
        </p:txBody>
      </p:sp>
      <p:sp>
        <p:nvSpPr>
          <p:cNvPr id="66" name="Text Box 2159"/>
          <p:cNvSpPr txBox="1">
            <a:spLocks noChangeArrowheads="1"/>
          </p:cNvSpPr>
          <p:nvPr/>
        </p:nvSpPr>
        <p:spPr bwMode="blackWhite">
          <a:xfrm rot="20333243">
            <a:off x="1729424" y="3147888"/>
            <a:ext cx="766903" cy="171072"/>
          </a:xfrm>
          <a:prstGeom prst="rect">
            <a:avLst/>
          </a:prstGeom>
          <a:noFill/>
          <a:ln w="9525">
            <a:noFill/>
            <a:miter lim="800000"/>
            <a:headEnd/>
            <a:tailEnd/>
          </a:ln>
          <a:effectLst/>
        </p:spPr>
        <p:txBody>
          <a:bodyPr lIns="35300" tIns="0" rIns="36023" bIns="0">
            <a:spAutoFit/>
          </a:bodyPr>
          <a:lstStyle/>
          <a:p>
            <a:pPr>
              <a:spcBef>
                <a:spcPct val="50000"/>
              </a:spcBef>
            </a:pPr>
            <a:r>
              <a:rPr lang="en-GB" sz="556" dirty="0">
                <a:solidFill>
                  <a:srgbClr val="C00000"/>
                </a:solidFill>
              </a:rPr>
              <a:t>: Algorithmic Bias Considerations </a:t>
            </a:r>
          </a:p>
        </p:txBody>
      </p:sp>
    </p:spTree>
    <p:extLst>
      <p:ext uri="{BB962C8B-B14F-4D97-AF65-F5344CB8AC3E}">
        <p14:creationId xmlns:p14="http://schemas.microsoft.com/office/powerpoint/2010/main" val="3707103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5" y="351648"/>
            <a:ext cx="8108414" cy="486483"/>
          </a:xfrm>
        </p:spPr>
        <p:txBody>
          <a:bodyPr/>
          <a:lstStyle/>
          <a:p>
            <a:r>
              <a:rPr lang="en-US" dirty="0"/>
              <a:t>The Institute for Internal Auditors has developed a framework for AI Auditing</a:t>
            </a:r>
            <a:endParaRPr lang="fr-BE" dirty="0"/>
          </a:p>
        </p:txBody>
      </p:sp>
      <p:sp>
        <p:nvSpPr>
          <p:cNvPr id="4" name="Slide Number Placeholder 3"/>
          <p:cNvSpPr>
            <a:spLocks noGrp="1"/>
          </p:cNvSpPr>
          <p:nvPr>
            <p:ph type="sldNum" sz="quarter" idx="12"/>
          </p:nvPr>
        </p:nvSpPr>
        <p:spPr/>
        <p:txBody>
          <a:bodyPr/>
          <a:lstStyle/>
          <a:p>
            <a:r>
              <a:rPr lang="en-US" dirty="0"/>
              <a:t>59</a:t>
            </a:r>
          </a:p>
        </p:txBody>
      </p:sp>
      <p:pic>
        <p:nvPicPr>
          <p:cNvPr id="6" name="Picture 5">
            <a:extLst>
              <a:ext uri="{FF2B5EF4-FFF2-40B4-BE49-F238E27FC236}">
                <a16:creationId xmlns="" xmlns:a16="http://schemas.microsoft.com/office/drawing/2014/main" id="{0CB6D31E-D5E2-0641-B375-E00C1AF34F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9933" y="1282616"/>
            <a:ext cx="2561740" cy="3312524"/>
          </a:xfrm>
          <a:prstGeom prst="rect">
            <a:avLst/>
          </a:prstGeom>
        </p:spPr>
      </p:pic>
      <p:pic>
        <p:nvPicPr>
          <p:cNvPr id="8" name="Picture 7">
            <a:extLst>
              <a:ext uri="{FF2B5EF4-FFF2-40B4-BE49-F238E27FC236}">
                <a16:creationId xmlns="" xmlns:a16="http://schemas.microsoft.com/office/drawing/2014/main" id="{10B5EF6A-BE0E-B04E-B69D-6799EB4711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84275" y="1222872"/>
            <a:ext cx="5517739" cy="3172858"/>
          </a:xfrm>
          <a:prstGeom prst="rect">
            <a:avLst/>
          </a:prstGeom>
        </p:spPr>
      </p:pic>
    </p:spTree>
    <p:extLst>
      <p:ext uri="{BB962C8B-B14F-4D97-AF65-F5344CB8AC3E}">
        <p14:creationId xmlns:p14="http://schemas.microsoft.com/office/powerpoint/2010/main" val="42746090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371" y="251792"/>
            <a:ext cx="7812273" cy="586339"/>
          </a:xfrm>
        </p:spPr>
        <p:txBody>
          <a:bodyPr/>
          <a:lstStyle/>
          <a:p>
            <a:r>
              <a:rPr lang="en-US" sz="1800" dirty="0"/>
              <a:t>Our end-to-end process examines how AI models are embedded within the overall business and how they should be managed</a:t>
            </a:r>
            <a:endParaRPr lang="en-GB" sz="1905" dirty="0"/>
          </a:p>
        </p:txBody>
      </p:sp>
      <p:sp>
        <p:nvSpPr>
          <p:cNvPr id="3" name="Content Placeholder 2"/>
          <p:cNvSpPr>
            <a:spLocks noGrp="1"/>
          </p:cNvSpPr>
          <p:nvPr>
            <p:ph idx="1"/>
          </p:nvPr>
        </p:nvSpPr>
        <p:spPr>
          <a:xfrm>
            <a:off x="1739353" y="5469957"/>
            <a:ext cx="6857302" cy="1345614"/>
          </a:xfrm>
        </p:spPr>
        <p:txBody>
          <a:bodyPr/>
          <a:lstStyle/>
          <a:p>
            <a:pPr marL="311079" indent="-311079">
              <a:buFont typeface="+mj-lt"/>
              <a:buAutoNum type="arabicPeriod"/>
            </a:pPr>
            <a:r>
              <a:rPr lang="en-GB" sz="1800" dirty="0"/>
              <a:t>Available data is gathered and prepared for training a model</a:t>
            </a:r>
          </a:p>
          <a:p>
            <a:pPr marL="311079" indent="-311079">
              <a:buFont typeface="+mj-lt"/>
              <a:buAutoNum type="arabicPeriod"/>
            </a:pPr>
            <a:r>
              <a:rPr lang="en-GB" sz="1800" dirty="0"/>
              <a:t>Appropriate model is chosen, tested and trained</a:t>
            </a:r>
          </a:p>
          <a:p>
            <a:pPr marL="311079" indent="-311079">
              <a:buFont typeface="+mj-lt"/>
              <a:buAutoNum type="arabicPeriod"/>
            </a:pPr>
            <a:r>
              <a:rPr lang="en-GB" sz="1800" dirty="0"/>
              <a:t>Model is deployed for online usage</a:t>
            </a:r>
          </a:p>
          <a:p>
            <a:pPr marL="311079" indent="-311079">
              <a:buFont typeface="+mj-lt"/>
              <a:buAutoNum type="arabicPeriod"/>
            </a:pPr>
            <a:r>
              <a:rPr lang="en-GB" sz="1800" dirty="0"/>
              <a:t>Outcomes are predictions or decisions that are used in a business process  </a:t>
            </a:r>
          </a:p>
        </p:txBody>
      </p:sp>
      <p:sp>
        <p:nvSpPr>
          <p:cNvPr id="4" name="Slide Number Placeholder 3"/>
          <p:cNvSpPr>
            <a:spLocks noGrp="1"/>
          </p:cNvSpPr>
          <p:nvPr>
            <p:ph type="sldNum" sz="quarter" idx="12"/>
          </p:nvPr>
        </p:nvSpPr>
        <p:spPr/>
        <p:txBody>
          <a:bodyPr/>
          <a:lstStyle/>
          <a:p>
            <a:fld id="{F06B2653-D1AD-46BA-BB88-3123B5BA212E}" type="slidenum">
              <a:rPr lang="en-US" smtClean="0"/>
              <a:t>35</a:t>
            </a:fld>
            <a:endParaRPr lang="en-US"/>
          </a:p>
        </p:txBody>
      </p:sp>
      <p:graphicFrame>
        <p:nvGraphicFramePr>
          <p:cNvPr id="5" name="Diagram 4"/>
          <p:cNvGraphicFramePr/>
          <p:nvPr>
            <p:extLst/>
          </p:nvPr>
        </p:nvGraphicFramePr>
        <p:xfrm>
          <a:off x="231355" y="1044257"/>
          <a:ext cx="8802475" cy="1192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Table 5">
            <a:extLst>
              <a:ext uri="{FF2B5EF4-FFF2-40B4-BE49-F238E27FC236}">
                <a16:creationId xmlns="" xmlns:a16="http://schemas.microsoft.com/office/drawing/2014/main" id="{86C5C969-6D13-C24E-BAEF-F5B766945E57}"/>
              </a:ext>
            </a:extLst>
          </p:cNvPr>
          <p:cNvGraphicFramePr>
            <a:graphicFrameLocks noGrp="1"/>
          </p:cNvGraphicFramePr>
          <p:nvPr>
            <p:extLst/>
          </p:nvPr>
        </p:nvGraphicFramePr>
        <p:xfrm>
          <a:off x="168925" y="2313460"/>
          <a:ext cx="8721690" cy="2529840"/>
        </p:xfrm>
        <a:graphic>
          <a:graphicData uri="http://schemas.openxmlformats.org/drawingml/2006/table">
            <a:tbl>
              <a:tblPr firstRow="1" bandRow="1"/>
              <a:tblGrid>
                <a:gridCol w="1453615">
                  <a:extLst>
                    <a:ext uri="{9D8B030D-6E8A-4147-A177-3AD203B41FA5}">
                      <a16:colId xmlns="" xmlns:a16="http://schemas.microsoft.com/office/drawing/2014/main" val="1865816268"/>
                    </a:ext>
                  </a:extLst>
                </a:gridCol>
                <a:gridCol w="1453615">
                  <a:extLst>
                    <a:ext uri="{9D8B030D-6E8A-4147-A177-3AD203B41FA5}">
                      <a16:colId xmlns="" xmlns:a16="http://schemas.microsoft.com/office/drawing/2014/main" val="2790639203"/>
                    </a:ext>
                  </a:extLst>
                </a:gridCol>
                <a:gridCol w="1453615">
                  <a:extLst>
                    <a:ext uri="{9D8B030D-6E8A-4147-A177-3AD203B41FA5}">
                      <a16:colId xmlns="" xmlns:a16="http://schemas.microsoft.com/office/drawing/2014/main" val="1448046539"/>
                    </a:ext>
                  </a:extLst>
                </a:gridCol>
                <a:gridCol w="1453615">
                  <a:extLst>
                    <a:ext uri="{9D8B030D-6E8A-4147-A177-3AD203B41FA5}">
                      <a16:colId xmlns="" xmlns:a16="http://schemas.microsoft.com/office/drawing/2014/main" val="1473665947"/>
                    </a:ext>
                  </a:extLst>
                </a:gridCol>
                <a:gridCol w="1453615">
                  <a:extLst>
                    <a:ext uri="{9D8B030D-6E8A-4147-A177-3AD203B41FA5}">
                      <a16:colId xmlns="" xmlns:a16="http://schemas.microsoft.com/office/drawing/2014/main" val="3550667704"/>
                    </a:ext>
                  </a:extLst>
                </a:gridCol>
                <a:gridCol w="1453615">
                  <a:extLst>
                    <a:ext uri="{9D8B030D-6E8A-4147-A177-3AD203B41FA5}">
                      <a16:colId xmlns="" xmlns:a16="http://schemas.microsoft.com/office/drawing/2014/main" val="636410537"/>
                    </a:ext>
                  </a:extLst>
                </a:gridCol>
              </a:tblGrid>
              <a:tr h="1972096">
                <a:tc>
                  <a:txBody>
                    <a:bodyPr/>
                    <a:lstStyle/>
                    <a:p>
                      <a:pPr marL="119063" indent="-119063">
                        <a:buFont typeface="Arial" panose="020B0604020202020204" pitchFamily="34" charset="0"/>
                        <a:buChar char="•"/>
                        <a:tabLst/>
                      </a:pPr>
                      <a:r>
                        <a:rPr lang="en-US" sz="1000" b="0" dirty="0">
                          <a:solidFill>
                            <a:schemeClr val="tx1"/>
                          </a:solidFill>
                        </a:rPr>
                        <a:t>What are the business objectives?</a:t>
                      </a:r>
                    </a:p>
                    <a:p>
                      <a:pPr marL="119063" indent="-119063">
                        <a:buFont typeface="Arial" panose="020B0604020202020204" pitchFamily="34" charset="0"/>
                        <a:buChar char="•"/>
                        <a:tabLst/>
                      </a:pPr>
                      <a:r>
                        <a:rPr lang="en-US" sz="1000" b="0" dirty="0">
                          <a:solidFill>
                            <a:schemeClr val="tx1"/>
                          </a:solidFill>
                        </a:rPr>
                        <a:t>Why and where is AI being used?</a:t>
                      </a:r>
                    </a:p>
                    <a:p>
                      <a:pPr marL="119063" indent="-119063">
                        <a:buFont typeface="Arial" panose="020B0604020202020204" pitchFamily="34" charset="0"/>
                        <a:buChar char="•"/>
                        <a:tabLst/>
                      </a:pPr>
                      <a:r>
                        <a:rPr lang="en-US" sz="1000" b="0" dirty="0">
                          <a:solidFill>
                            <a:schemeClr val="tx1"/>
                          </a:solidFill>
                        </a:rPr>
                        <a:t>What is the impact &amp; the outcome?</a:t>
                      </a:r>
                    </a:p>
                    <a:p>
                      <a:pPr marL="119063" marR="0" lvl="0" indent="-119063"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000" b="0" dirty="0">
                          <a:solidFill>
                            <a:schemeClr val="tx1"/>
                          </a:solidFill>
                        </a:rPr>
                        <a:t>What are the associated risks?</a:t>
                      </a:r>
                    </a:p>
                    <a:p>
                      <a:pPr marL="119063" marR="0" lvl="0" indent="-119063"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000" b="0" dirty="0">
                          <a:solidFill>
                            <a:schemeClr val="tx1"/>
                          </a:solidFill>
                        </a:rPr>
                        <a:t>What existing/emerging regulatory requirements &amp; industry standards are </a:t>
                      </a:r>
                    </a:p>
                    <a:p>
                      <a:pPr marL="119063" indent="-119063">
                        <a:buFont typeface="Arial" panose="020B0604020202020204" pitchFamily="34" charset="0"/>
                        <a:buChar char="•"/>
                        <a:tabLst/>
                      </a:pPr>
                      <a:endParaRPr lang="en-US" sz="1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119063">
                        <a:buFont typeface="Arial" panose="020B0604020202020204" pitchFamily="34" charset="0"/>
                        <a:buChar char="•"/>
                        <a:tabLst/>
                      </a:pPr>
                      <a:r>
                        <a:rPr lang="en-US" sz="1000" b="0" dirty="0">
                          <a:solidFill>
                            <a:schemeClr val="tx1"/>
                          </a:solidFill>
                        </a:rPr>
                        <a:t>What are the use cases?</a:t>
                      </a:r>
                    </a:p>
                    <a:p>
                      <a:pPr marL="119063" indent="-119063">
                        <a:buFont typeface="Arial" panose="020B0604020202020204" pitchFamily="34" charset="0"/>
                        <a:buChar char="•"/>
                        <a:tabLst/>
                      </a:pPr>
                      <a:r>
                        <a:rPr lang="en-US" sz="1000" b="0" dirty="0">
                          <a:solidFill>
                            <a:schemeClr val="tx1"/>
                          </a:solidFill>
                        </a:rPr>
                        <a:t>What is the criticality &amp; vulnerability of the use cases?</a:t>
                      </a:r>
                    </a:p>
                    <a:p>
                      <a:pPr marL="119063" indent="-119063">
                        <a:buFont typeface="Arial" panose="020B0604020202020204" pitchFamily="34" charset="0"/>
                        <a:buChar char="•"/>
                        <a:tabLst/>
                      </a:pPr>
                      <a:r>
                        <a:rPr lang="en-US" sz="1000" b="0" dirty="0">
                          <a:solidFill>
                            <a:schemeClr val="tx1"/>
                          </a:solidFill>
                        </a:rPr>
                        <a:t>What are the roles, responsibilities &amp; governance structures?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119063">
                        <a:buFont typeface="Arial" panose="020B0604020202020204" pitchFamily="34" charset="0"/>
                        <a:buChar char="•"/>
                        <a:tabLst/>
                      </a:pPr>
                      <a:r>
                        <a:rPr lang="en-US" sz="1000" b="0" dirty="0">
                          <a:solidFill>
                            <a:schemeClr val="tx1"/>
                          </a:solidFill>
                        </a:rPr>
                        <a:t>How is AI incorporated into the overall technology roadmap?</a:t>
                      </a:r>
                    </a:p>
                    <a:p>
                      <a:pPr marL="119063" indent="-119063">
                        <a:buFont typeface="Arial" panose="020B0604020202020204" pitchFamily="34" charset="0"/>
                        <a:buChar char="•"/>
                        <a:tabLst/>
                      </a:pPr>
                      <a:r>
                        <a:rPr lang="en-US" sz="1000" b="0" dirty="0">
                          <a:solidFill>
                            <a:schemeClr val="tx1"/>
                          </a:solidFill>
                        </a:rPr>
                        <a:t>What are the third-party data and services &amp; how are they being used?</a:t>
                      </a:r>
                    </a:p>
                    <a:p>
                      <a:pPr marL="119063" indent="-119063">
                        <a:buFont typeface="Arial" panose="020B0604020202020204" pitchFamily="34" charset="0"/>
                        <a:buChar char="•"/>
                        <a:tabLst/>
                      </a:pPr>
                      <a:r>
                        <a:rPr lang="en-US" sz="1000" b="0" dirty="0">
                          <a:solidFill>
                            <a:schemeClr val="tx1"/>
                          </a:solidFill>
                        </a:rPr>
                        <a:t>How will the organization manage change as AI solutions are identified and </a:t>
                      </a:r>
                      <a:r>
                        <a:rPr lang="en-US" sz="1000" b="0" dirty="0" err="1">
                          <a:solidFill>
                            <a:schemeClr val="tx1"/>
                          </a:solidFill>
                        </a:rPr>
                        <a:t>rolledout</a:t>
                      </a:r>
                      <a:r>
                        <a:rPr lang="en-US" sz="1000" b="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119063">
                        <a:buFont typeface="Arial" panose="020B0604020202020204" pitchFamily="34" charset="0"/>
                        <a:buChar char="•"/>
                        <a:tabLst/>
                      </a:pPr>
                      <a:r>
                        <a:rPr lang="en-US" sz="1000" b="0" dirty="0">
                          <a:solidFill>
                            <a:schemeClr val="tx1"/>
                          </a:solidFill>
                        </a:rPr>
                        <a:t>How is data quality, privacy, and bias handled for?</a:t>
                      </a:r>
                    </a:p>
                    <a:p>
                      <a:pPr marL="119063" indent="-119063">
                        <a:buFont typeface="Arial" panose="020B0604020202020204" pitchFamily="34" charset="0"/>
                        <a:buChar char="•"/>
                        <a:tabLst/>
                      </a:pPr>
                      <a:r>
                        <a:rPr lang="en-US" sz="1000" b="0" dirty="0">
                          <a:solidFill>
                            <a:schemeClr val="tx1"/>
                          </a:solidFill>
                        </a:rPr>
                        <a:t>How are specific techniques, packages, accuracy measures chosen?</a:t>
                      </a:r>
                    </a:p>
                    <a:p>
                      <a:pPr marL="119063" indent="-119063">
                        <a:buFont typeface="Arial" panose="020B0604020202020204" pitchFamily="34" charset="0"/>
                        <a:buChar char="•"/>
                        <a:tabLst/>
                      </a:pPr>
                      <a:r>
                        <a:rPr lang="en-US" sz="1000" b="0" dirty="0">
                          <a:solidFill>
                            <a:schemeClr val="tx1"/>
                          </a:solidFill>
                        </a:rPr>
                        <a:t>How is model interpretability and </a:t>
                      </a:r>
                      <a:r>
                        <a:rPr lang="en-US" sz="1000" b="0" dirty="0" err="1">
                          <a:solidFill>
                            <a:schemeClr val="tx1"/>
                          </a:solidFill>
                        </a:rPr>
                        <a:t>explainability</a:t>
                      </a:r>
                      <a:r>
                        <a:rPr lang="en-US" sz="1000" b="0" dirty="0">
                          <a:solidFill>
                            <a:schemeClr val="tx1"/>
                          </a:solidFill>
                        </a:rPr>
                        <a:t> of instances handled?</a:t>
                      </a:r>
                    </a:p>
                    <a:p>
                      <a:pPr marL="119063" indent="-119063">
                        <a:buFont typeface="Arial" panose="020B0604020202020204" pitchFamily="34" charset="0"/>
                        <a:buChar char="•"/>
                        <a:tabLst/>
                      </a:pPr>
                      <a:r>
                        <a:rPr lang="en-US" sz="1000" b="0" dirty="0">
                          <a:solidFill>
                            <a:schemeClr val="tx1"/>
                          </a:solidFill>
                        </a:rPr>
                        <a:t>How are models trained, validated and tested?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119063">
                        <a:buFont typeface="Arial" panose="020B0604020202020204" pitchFamily="34" charset="0"/>
                        <a:buChar char="•"/>
                        <a:tabLst/>
                      </a:pPr>
                      <a:r>
                        <a:rPr lang="en-US" sz="1000" b="0" dirty="0">
                          <a:solidFill>
                            <a:schemeClr val="tx1"/>
                          </a:solidFill>
                        </a:rPr>
                        <a:t>How are models deployed?</a:t>
                      </a:r>
                    </a:p>
                    <a:p>
                      <a:pPr marL="119063" indent="-119063">
                        <a:buFont typeface="Arial" panose="020B0604020202020204" pitchFamily="34" charset="0"/>
                        <a:buChar char="•"/>
                        <a:tabLst/>
                      </a:pPr>
                      <a:r>
                        <a:rPr lang="en-US" sz="1000" b="0" dirty="0">
                          <a:solidFill>
                            <a:schemeClr val="tx1"/>
                          </a:solidFill>
                        </a:rPr>
                        <a:t>How is human interaction and feedback incorporated?</a:t>
                      </a:r>
                    </a:p>
                    <a:p>
                      <a:pPr marL="119063" indent="-119063">
                        <a:buFont typeface="Arial" panose="020B0604020202020204" pitchFamily="34" charset="0"/>
                        <a:buChar char="•"/>
                        <a:tabLst/>
                      </a:pPr>
                      <a:r>
                        <a:rPr lang="en-US" sz="1000" b="0" dirty="0">
                          <a:solidFill>
                            <a:schemeClr val="tx1"/>
                          </a:solidFill>
                        </a:rPr>
                        <a:t>How are production models evaluated for accuracy, </a:t>
                      </a:r>
                      <a:r>
                        <a:rPr lang="en-US" sz="1000" b="0" dirty="0" err="1">
                          <a:solidFill>
                            <a:schemeClr val="tx1"/>
                          </a:solidFill>
                        </a:rPr>
                        <a:t>explainability</a:t>
                      </a:r>
                      <a:r>
                        <a:rPr lang="en-US" sz="1000" b="0" dirty="0">
                          <a:solidFill>
                            <a:schemeClr val="tx1"/>
                          </a:solidFill>
                        </a:rPr>
                        <a:t>, security, robustness </a:t>
                      </a:r>
                      <a:r>
                        <a:rPr lang="en-US" sz="1000" b="0" dirty="0" err="1">
                          <a:solidFill>
                            <a:schemeClr val="tx1"/>
                          </a:solidFill>
                        </a:rPr>
                        <a:t>etc</a:t>
                      </a:r>
                      <a:r>
                        <a:rPr lang="en-US" sz="1000" b="0" dirty="0">
                          <a:solidFill>
                            <a:schemeClr val="tx1"/>
                          </a:solidFill>
                        </a:rPr>
                        <a:t>?</a:t>
                      </a:r>
                    </a:p>
                    <a:p>
                      <a:pPr marL="119063" indent="-119063">
                        <a:buFont typeface="Arial" panose="020B0604020202020204" pitchFamily="34" charset="0"/>
                        <a:buChar char="•"/>
                        <a:tabLst/>
                      </a:pPr>
                      <a:r>
                        <a:rPr lang="en-US" sz="1000" b="0" dirty="0">
                          <a:solidFill>
                            <a:schemeClr val="tx1"/>
                          </a:solidFill>
                        </a:rPr>
                        <a:t>What roll-back or audit trail features exist?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119063">
                        <a:buFont typeface="Arial" panose="020B0604020202020204" pitchFamily="34" charset="0"/>
                        <a:buChar char="•"/>
                        <a:tabLst/>
                      </a:pPr>
                      <a:r>
                        <a:rPr lang="en-US" sz="1000" b="0" dirty="0">
                          <a:solidFill>
                            <a:schemeClr val="tx1"/>
                          </a:solidFill>
                        </a:rPr>
                        <a:t>How often are models evaluated for continued relevance?</a:t>
                      </a:r>
                    </a:p>
                    <a:p>
                      <a:pPr marL="119063" indent="-119063">
                        <a:buFont typeface="Arial" panose="020B0604020202020204" pitchFamily="34" charset="0"/>
                        <a:buChar char="•"/>
                        <a:tabLst/>
                      </a:pPr>
                      <a:r>
                        <a:rPr lang="en-US" sz="1000" b="0" dirty="0">
                          <a:solidFill>
                            <a:schemeClr val="tx1"/>
                          </a:solidFill>
                        </a:rPr>
                        <a:t>How are long-term impacts evaluated?</a:t>
                      </a:r>
                    </a:p>
                    <a:p>
                      <a:pPr marL="119063" indent="-119063">
                        <a:buFont typeface="Arial" panose="020B0604020202020204" pitchFamily="34" charset="0"/>
                        <a:buChar char="•"/>
                        <a:tabLst/>
                      </a:pPr>
                      <a:r>
                        <a:rPr lang="en-US" sz="1000" b="0" dirty="0">
                          <a:solidFill>
                            <a:schemeClr val="tx1"/>
                          </a:solidFill>
                        </a:rPr>
                        <a:t>Who decides when and how models need to be modified or replaced?</a:t>
                      </a:r>
                    </a:p>
                    <a:p>
                      <a:pPr marL="119063" indent="-119063">
                        <a:buFont typeface="Arial" panose="020B0604020202020204" pitchFamily="34" charset="0"/>
                        <a:buChar char="•"/>
                        <a:tabLst/>
                      </a:pPr>
                      <a:r>
                        <a:rPr lang="en-US" sz="1000" b="0" dirty="0">
                          <a:solidFill>
                            <a:schemeClr val="tx1"/>
                          </a:solidFill>
                        </a:rPr>
                        <a:t>What due process exists for customers and staff to highlight impacts?</a:t>
                      </a:r>
                    </a:p>
                    <a:p>
                      <a:endParaRPr lang="en-US" sz="1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5586104"/>
                  </a:ext>
                </a:extLst>
              </a:tr>
            </a:tbl>
          </a:graphicData>
        </a:graphic>
      </p:graphicFrame>
    </p:spTree>
    <p:extLst>
      <p:ext uri="{BB962C8B-B14F-4D97-AF65-F5344CB8AC3E}">
        <p14:creationId xmlns:p14="http://schemas.microsoft.com/office/powerpoint/2010/main" val="35945254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pic>
        <p:nvPicPr>
          <p:cNvPr id="6" name="Picture 5">
            <a:extLst>
              <a:ext uri="{FF2B5EF4-FFF2-40B4-BE49-F238E27FC236}">
                <a16:creationId xmlns="" xmlns:a16="http://schemas.microsoft.com/office/drawing/2014/main" id="{62388223-EA84-F644-9CBF-5DD2F13193EC}"/>
              </a:ext>
            </a:extLst>
          </p:cNvPr>
          <p:cNvPicPr>
            <a:picLocks noChangeAspect="1"/>
          </p:cNvPicPr>
          <p:nvPr/>
        </p:nvPicPr>
        <p:blipFill rotWithShape="1">
          <a:blip r:embed="rId3" cstate="email">
            <a:alphaModFix amt="3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1" y="0"/>
            <a:ext cx="9144000" cy="5143500"/>
          </a:xfrm>
          <a:prstGeom prst="rect">
            <a:avLst/>
          </a:prstGeom>
        </p:spPr>
      </p:pic>
      <p:sp>
        <p:nvSpPr>
          <p:cNvPr id="1293" name="Shape 1293"/>
          <p:cNvSpPr txBox="1">
            <a:spLocks noGrp="1"/>
          </p:cNvSpPr>
          <p:nvPr>
            <p:ph type="body" idx="1"/>
          </p:nvPr>
        </p:nvSpPr>
        <p:spPr>
          <a:xfrm>
            <a:off x="309563" y="1196432"/>
            <a:ext cx="7772400" cy="492300"/>
          </a:xfrm>
          <a:prstGeom prst="rect">
            <a:avLst/>
          </a:prstGeom>
        </p:spPr>
        <p:txBody>
          <a:bodyPr spcFirstLastPara="1" wrap="square" lIns="91425" tIns="91425" rIns="91425" bIns="91425" anchor="t" anchorCtr="0">
            <a:noAutofit/>
          </a:bodyPr>
          <a:lstStyle/>
          <a:p>
            <a:pPr marL="0" lvl="0" indent="0"/>
            <a:r>
              <a:rPr lang="en-US" dirty="0"/>
              <a:t>AI for Accounting Professionals: Opportunities and Implications for Conduct</a:t>
            </a:r>
          </a:p>
          <a:p>
            <a:pPr marL="0" lvl="0" indent="0"/>
            <a:endParaRPr lang="en-US" dirty="0"/>
          </a:p>
        </p:txBody>
      </p:sp>
      <p:sp>
        <p:nvSpPr>
          <p:cNvPr id="1294" name="Shape 1294"/>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36</a:t>
            </a:fld>
            <a:endParaRPr/>
          </a:p>
        </p:txBody>
      </p:sp>
      <p:sp>
        <p:nvSpPr>
          <p:cNvPr id="1295" name="Shape 1295"/>
          <p:cNvSpPr txBox="1">
            <a:spLocks noGrp="1"/>
          </p:cNvSpPr>
          <p:nvPr>
            <p:ph type="title"/>
          </p:nvPr>
        </p:nvSpPr>
        <p:spPr>
          <a:xfrm>
            <a:off x="309562" y="122664"/>
            <a:ext cx="8834400" cy="1200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04</a:t>
            </a:r>
            <a:endParaRPr dirty="0"/>
          </a:p>
        </p:txBody>
      </p:sp>
      <p:sp>
        <p:nvSpPr>
          <p:cNvPr id="7" name="Shape 128">
            <a:extLst>
              <a:ext uri="{FF2B5EF4-FFF2-40B4-BE49-F238E27FC236}">
                <a16:creationId xmlns="" xmlns:a16="http://schemas.microsoft.com/office/drawing/2014/main" id="{8A2059D3-DF53-714F-8A63-CEEA077DFF09}"/>
              </a:ext>
            </a:extLst>
          </p:cNvPr>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9263714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pic>
        <p:nvPicPr>
          <p:cNvPr id="3870" name="Google Shape;3870;p358"/>
          <p:cNvPicPr preferRelativeResize="0">
            <a:picLocks noGrp="1"/>
          </p:cNvPicPr>
          <p:nvPr>
            <p:ph type="pic" idx="2"/>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3871" name="Google Shape;3871;p358"/>
          <p:cNvSpPr/>
          <p:nvPr/>
        </p:nvSpPr>
        <p:spPr>
          <a:xfrm>
            <a:off x="0" y="0"/>
            <a:ext cx="9144000" cy="5143500"/>
          </a:xfrm>
          <a:prstGeom prst="rect">
            <a:avLst/>
          </a:prstGeom>
          <a:solidFill>
            <a:srgbClr val="000000">
              <a:alpha val="52549"/>
            </a:srgbClr>
          </a:solidFill>
          <a:ln>
            <a:noFill/>
          </a:ln>
        </p:spPr>
        <p:txBody>
          <a:bodyPr spcFirstLastPara="1" wrap="square" lIns="91425" tIns="91425" rIns="91425" bIns="91425" anchor="ctr" anchorCtr="0">
            <a:noAutofit/>
          </a:bodyPr>
          <a:lstStyle/>
          <a:p>
            <a:pPr algn="ctr">
              <a:buSzPts val="1900"/>
            </a:pPr>
            <a:endParaRPr sz="1425" dirty="0"/>
          </a:p>
        </p:txBody>
      </p:sp>
      <p:sp>
        <p:nvSpPr>
          <p:cNvPr id="3872" name="Google Shape;3872;p358"/>
          <p:cNvSpPr txBox="1">
            <a:spLocks noGrp="1"/>
          </p:cNvSpPr>
          <p:nvPr>
            <p:ph type="title"/>
          </p:nvPr>
        </p:nvSpPr>
        <p:spPr>
          <a:xfrm>
            <a:off x="319666" y="899633"/>
            <a:ext cx="8529075" cy="1218600"/>
          </a:xfrm>
          <a:prstGeom prst="rect">
            <a:avLst/>
          </a:prstGeom>
          <a:noFill/>
          <a:ln>
            <a:noFill/>
          </a:ln>
        </p:spPr>
        <p:txBody>
          <a:bodyPr spcFirstLastPara="1" wrap="square" lIns="0" tIns="0" rIns="0" bIns="0" anchor="t" anchorCtr="0">
            <a:noAutofit/>
          </a:bodyPr>
          <a:lstStyle/>
          <a:p>
            <a:pPr lvl="0" defTabSz="2438430">
              <a:spcBef>
                <a:spcPct val="0"/>
              </a:spcBef>
              <a:buClrTx/>
              <a:buSzTx/>
              <a:defRPr/>
            </a:pPr>
            <a:r>
              <a:rPr lang="en-US" sz="2400" i="1" dirty="0">
                <a:highlight>
                  <a:schemeClr val="dk1"/>
                </a:highlight>
              </a:rPr>
              <a:t>“As such, I say to the industry: robots are coming, rejoice! Clients will continue to look to human accountants for advice and foresight, not for just an accurate account of information that a machine will provide. Good accountants are—and have always been—proactive, rather than reactive. This is will not change anytime soon”</a:t>
            </a:r>
            <a:endParaRPr lang="en-US" sz="2000" i="1" kern="1200" dirty="0">
              <a:solidFill>
                <a:schemeClr val="bg1"/>
              </a:solidFill>
              <a:highlight>
                <a:schemeClr val="dk1"/>
              </a:highlight>
            </a:endParaRPr>
          </a:p>
        </p:txBody>
      </p:sp>
      <p:sp>
        <p:nvSpPr>
          <p:cNvPr id="3873" name="Google Shape;3873;p358"/>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fld id="{00000000-1234-1234-1234-123412341234}" type="slidenum">
              <a:rPr lang="en-US"/>
              <a:pPr/>
              <a:t>37</a:t>
            </a:fld>
            <a:endParaRPr/>
          </a:p>
        </p:txBody>
      </p:sp>
      <p:sp>
        <p:nvSpPr>
          <p:cNvPr id="2" name="Rectangle 1">
            <a:extLst>
              <a:ext uri="{FF2B5EF4-FFF2-40B4-BE49-F238E27FC236}">
                <a16:creationId xmlns="" xmlns:a16="http://schemas.microsoft.com/office/drawing/2014/main" id="{20FF56C0-224D-274D-A8ED-47F00F5B959A}"/>
              </a:ext>
            </a:extLst>
          </p:cNvPr>
          <p:cNvSpPr/>
          <p:nvPr/>
        </p:nvSpPr>
        <p:spPr>
          <a:xfrm>
            <a:off x="2319050" y="3516943"/>
            <a:ext cx="4572000" cy="523220"/>
          </a:xfrm>
          <a:prstGeom prst="rect">
            <a:avLst/>
          </a:prstGeom>
        </p:spPr>
        <p:txBody>
          <a:bodyPr>
            <a:spAutoFit/>
          </a:bodyPr>
          <a:lstStyle/>
          <a:p>
            <a:pPr lvl="0" algn="ctr" defTabSz="2438430">
              <a:spcBef>
                <a:spcPct val="0"/>
              </a:spcBef>
              <a:buClrTx/>
              <a:defRPr/>
            </a:pPr>
            <a:r>
              <a:rPr lang="en-US" i="1" dirty="0">
                <a:solidFill>
                  <a:srgbClr val="FFFF00"/>
                </a:solidFill>
                <a:latin typeface="Georgia" panose="02040502050405020303" pitchFamily="18" charset="0"/>
              </a:rPr>
              <a:t>Rachel Grimes - President of the International Federation of Accountants (IFAC)  2017</a:t>
            </a:r>
            <a:endParaRPr lang="en-US" sz="1600" i="1" kern="1200" dirty="0">
              <a:solidFill>
                <a:srgbClr val="FFFF00"/>
              </a:solidFill>
              <a:latin typeface="Georgia" panose="02040502050405020303" pitchFamily="18" charset="0"/>
              <a:ea typeface="Georgia"/>
              <a:cs typeface="Georgia"/>
              <a:sym typeface="Georgia"/>
            </a:endParaRPr>
          </a:p>
        </p:txBody>
      </p:sp>
    </p:spTree>
    <p:extLst>
      <p:ext uri="{BB962C8B-B14F-4D97-AF65-F5344CB8AC3E}">
        <p14:creationId xmlns:p14="http://schemas.microsoft.com/office/powerpoint/2010/main" val="877490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5" y="544961"/>
            <a:ext cx="8153135" cy="293170"/>
          </a:xfrm>
        </p:spPr>
        <p:txBody>
          <a:bodyPr/>
          <a:lstStyle/>
          <a:p>
            <a:r>
              <a:rPr lang="en-GB" sz="1905" dirty="0"/>
              <a:t>AI is being used extensively across many areas of accounting, financial modelling, and reporting</a:t>
            </a:r>
            <a:endParaRPr lang="en-US" sz="1905" dirty="0"/>
          </a:p>
        </p:txBody>
      </p:sp>
      <p:sp>
        <p:nvSpPr>
          <p:cNvPr id="4" name="Slide Number Placeholder 3"/>
          <p:cNvSpPr>
            <a:spLocks noGrp="1"/>
          </p:cNvSpPr>
          <p:nvPr>
            <p:ph type="sldNum" sz="quarter" idx="12"/>
          </p:nvPr>
        </p:nvSpPr>
        <p:spPr/>
        <p:txBody>
          <a:bodyPr/>
          <a:lstStyle/>
          <a:p>
            <a:fld id="{F06B2653-D1AD-46BA-BB88-3123B5BA212E}" type="slidenum">
              <a:rPr lang="en-US" smtClean="0"/>
              <a:t>38</a:t>
            </a:fld>
            <a:endParaRPr lang="en-US"/>
          </a:p>
        </p:txBody>
      </p:sp>
      <p:pic>
        <p:nvPicPr>
          <p:cNvPr id="3" name="Picture 2">
            <a:extLst>
              <a:ext uri="{FF2B5EF4-FFF2-40B4-BE49-F238E27FC236}">
                <a16:creationId xmlns="" xmlns:a16="http://schemas.microsoft.com/office/drawing/2014/main" id="{5FA2504C-E1FF-ED4B-8131-783F72E5E5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2256" y="1023319"/>
            <a:ext cx="4622332" cy="3695915"/>
          </a:xfrm>
          <a:prstGeom prst="rect">
            <a:avLst/>
          </a:prstGeom>
        </p:spPr>
      </p:pic>
    </p:spTree>
    <p:extLst>
      <p:ext uri="{BB962C8B-B14F-4D97-AF65-F5344CB8AC3E}">
        <p14:creationId xmlns:p14="http://schemas.microsoft.com/office/powerpoint/2010/main" val="10373573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PwC’s </a:t>
            </a:r>
            <a:r>
              <a:rPr lang="en-GB" dirty="0" err="1"/>
              <a:t>DataSieve</a:t>
            </a:r>
            <a:r>
              <a:rPr lang="en-GB" dirty="0"/>
              <a:t> platform uses advanced NLP and ML to extract structured data from unstructured documents </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39</a:t>
            </a:fld>
            <a:endParaRPr lang="en-US"/>
          </a:p>
        </p:txBody>
      </p:sp>
      <p:grpSp>
        <p:nvGrpSpPr>
          <p:cNvPr id="13" name="Google Shape;1105;p71">
            <a:extLst>
              <a:ext uri="{FF2B5EF4-FFF2-40B4-BE49-F238E27FC236}">
                <a16:creationId xmlns="" xmlns:a16="http://schemas.microsoft.com/office/drawing/2014/main" id="{62353C19-45E5-5A46-8775-3A16427DD5D0}"/>
              </a:ext>
            </a:extLst>
          </p:cNvPr>
          <p:cNvGrpSpPr/>
          <p:nvPr/>
        </p:nvGrpSpPr>
        <p:grpSpPr>
          <a:xfrm>
            <a:off x="320800" y="1616219"/>
            <a:ext cx="1636692" cy="1296924"/>
            <a:chOff x="214953" y="1587735"/>
            <a:chExt cx="1680900" cy="1200300"/>
          </a:xfrm>
        </p:grpSpPr>
        <p:sp>
          <p:nvSpPr>
            <p:cNvPr id="14" name="Google Shape;1106;p71">
              <a:extLst>
                <a:ext uri="{FF2B5EF4-FFF2-40B4-BE49-F238E27FC236}">
                  <a16:creationId xmlns="" xmlns:a16="http://schemas.microsoft.com/office/drawing/2014/main" id="{4C8B03FD-CA82-124E-9E53-E6094827E60E}"/>
                </a:ext>
              </a:extLst>
            </p:cNvPr>
            <p:cNvSpPr/>
            <p:nvPr/>
          </p:nvSpPr>
          <p:spPr>
            <a:xfrm>
              <a:off x="214953" y="1587735"/>
              <a:ext cx="1680900" cy="1200300"/>
            </a:xfrm>
            <a:prstGeom prst="rect">
              <a:avLst/>
            </a:prstGeom>
            <a:noFill/>
            <a:ln w="9525" cap="flat" cmpd="sng">
              <a:solidFill>
                <a:srgbClr val="7C7C7B"/>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Unstructured documents</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15" name="Google Shape;1107;p71">
              <a:extLst>
                <a:ext uri="{FF2B5EF4-FFF2-40B4-BE49-F238E27FC236}">
                  <a16:creationId xmlns="" xmlns:a16="http://schemas.microsoft.com/office/drawing/2014/main" id="{6763606B-5B68-134B-8318-CEFE2A2274AC}"/>
                </a:ext>
              </a:extLst>
            </p:cNvPr>
            <p:cNvSpPr/>
            <p:nvPr/>
          </p:nvSpPr>
          <p:spPr>
            <a:xfrm>
              <a:off x="347703" y="1815850"/>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Contracts</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sp>
          <p:nvSpPr>
            <p:cNvPr id="16" name="Google Shape;1108;p71">
              <a:extLst>
                <a:ext uri="{FF2B5EF4-FFF2-40B4-BE49-F238E27FC236}">
                  <a16:creationId xmlns="" xmlns:a16="http://schemas.microsoft.com/office/drawing/2014/main" id="{17BCB43B-DC80-5549-B854-BEC430B44858}"/>
                </a:ext>
              </a:extLst>
            </p:cNvPr>
            <p:cNvSpPr/>
            <p:nvPr/>
          </p:nvSpPr>
          <p:spPr>
            <a:xfrm>
              <a:off x="347703" y="2132571"/>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Loans</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sp>
          <p:nvSpPr>
            <p:cNvPr id="18" name="Google Shape;1109;p71">
              <a:extLst>
                <a:ext uri="{FF2B5EF4-FFF2-40B4-BE49-F238E27FC236}">
                  <a16:creationId xmlns="" xmlns:a16="http://schemas.microsoft.com/office/drawing/2014/main" id="{5520BADA-928B-5545-A12E-64DF3B3346CE}"/>
                </a:ext>
              </a:extLst>
            </p:cNvPr>
            <p:cNvSpPr/>
            <p:nvPr/>
          </p:nvSpPr>
          <p:spPr>
            <a:xfrm>
              <a:off x="347703" y="2449292"/>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Financials</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grpSp>
      <p:grpSp>
        <p:nvGrpSpPr>
          <p:cNvPr id="19" name="Google Shape;1110;p71">
            <a:extLst>
              <a:ext uri="{FF2B5EF4-FFF2-40B4-BE49-F238E27FC236}">
                <a16:creationId xmlns="" xmlns:a16="http://schemas.microsoft.com/office/drawing/2014/main" id="{3B62253A-981B-8546-A3DA-7AB5BBA1E3D2}"/>
              </a:ext>
            </a:extLst>
          </p:cNvPr>
          <p:cNvGrpSpPr/>
          <p:nvPr/>
        </p:nvGrpSpPr>
        <p:grpSpPr>
          <a:xfrm>
            <a:off x="325620" y="3014667"/>
            <a:ext cx="1627053" cy="1296924"/>
            <a:chOff x="219903" y="1587717"/>
            <a:chExt cx="1671000" cy="1200300"/>
          </a:xfrm>
        </p:grpSpPr>
        <p:sp>
          <p:nvSpPr>
            <p:cNvPr id="20" name="Google Shape;1111;p71">
              <a:extLst>
                <a:ext uri="{FF2B5EF4-FFF2-40B4-BE49-F238E27FC236}">
                  <a16:creationId xmlns="" xmlns:a16="http://schemas.microsoft.com/office/drawing/2014/main" id="{82485111-B10D-1C4F-81E4-C51E8541C6F0}"/>
                </a:ext>
              </a:extLst>
            </p:cNvPr>
            <p:cNvSpPr/>
            <p:nvPr/>
          </p:nvSpPr>
          <p:spPr>
            <a:xfrm>
              <a:off x="219903" y="1587717"/>
              <a:ext cx="1671000" cy="1200300"/>
            </a:xfrm>
            <a:prstGeom prst="rect">
              <a:avLst/>
            </a:prstGeom>
            <a:noFill/>
            <a:ln w="9525" cap="flat" cmpd="sng">
              <a:solidFill>
                <a:srgbClr val="7C7C7B"/>
              </a:solidFill>
              <a:prstDash val="solid"/>
              <a:round/>
              <a:headEnd type="none" w="sm" len="sm"/>
              <a:tailEnd type="none" w="sm" len="sm"/>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Structured data</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29" name="Google Shape;1112;p71">
              <a:extLst>
                <a:ext uri="{FF2B5EF4-FFF2-40B4-BE49-F238E27FC236}">
                  <a16:creationId xmlns="" xmlns:a16="http://schemas.microsoft.com/office/drawing/2014/main" id="{107579E8-0079-9044-A3C2-74EC7A92DD5E}"/>
                </a:ext>
              </a:extLst>
            </p:cNvPr>
            <p:cNvSpPr/>
            <p:nvPr/>
          </p:nvSpPr>
          <p:spPr>
            <a:xfrm>
              <a:off x="347703" y="1815850"/>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LOS</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sp>
          <p:nvSpPr>
            <p:cNvPr id="30" name="Google Shape;1113;p71">
              <a:extLst>
                <a:ext uri="{FF2B5EF4-FFF2-40B4-BE49-F238E27FC236}">
                  <a16:creationId xmlns="" xmlns:a16="http://schemas.microsoft.com/office/drawing/2014/main" id="{EBCBF73C-5DB6-DD44-AD3B-B3001243EAFF}"/>
                </a:ext>
              </a:extLst>
            </p:cNvPr>
            <p:cNvSpPr/>
            <p:nvPr/>
          </p:nvSpPr>
          <p:spPr>
            <a:xfrm>
              <a:off x="347703" y="2132571"/>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Loan Portal</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sp>
          <p:nvSpPr>
            <p:cNvPr id="31" name="Google Shape;1114;p71">
              <a:extLst>
                <a:ext uri="{FF2B5EF4-FFF2-40B4-BE49-F238E27FC236}">
                  <a16:creationId xmlns="" xmlns:a16="http://schemas.microsoft.com/office/drawing/2014/main" id="{3ABE0895-0138-784A-A1D9-86B72834C75B}"/>
                </a:ext>
              </a:extLst>
            </p:cNvPr>
            <p:cNvSpPr/>
            <p:nvPr/>
          </p:nvSpPr>
          <p:spPr>
            <a:xfrm>
              <a:off x="347703" y="2449292"/>
              <a:ext cx="1415400" cy="243000"/>
            </a:xfrm>
            <a:prstGeom prst="rect">
              <a:avLst/>
            </a:prstGeom>
            <a:solidFill>
              <a:schemeClr val="bg2">
                <a:lumMod val="40000"/>
                <a:lumOff val="60000"/>
              </a:schemeClr>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rPr>
                <a:t>Other Systems</a:t>
              </a:r>
              <a:endParaRPr kumimoji="0" sz="1000" b="0" i="0" u="none" strike="noStrike" kern="0" cap="none" spc="0" normalizeH="0" baseline="0" noProof="0">
                <a:ln>
                  <a:noFill/>
                </a:ln>
                <a:solidFill>
                  <a:schemeClr val="tx1"/>
                </a:solidFill>
                <a:effectLst/>
                <a:uLnTx/>
                <a:uFillTx/>
                <a:latin typeface="Georgia" panose="02040502050405020303" pitchFamily="18" charset="0"/>
                <a:ea typeface="Georgia"/>
                <a:cs typeface="Georgia"/>
                <a:sym typeface="Georgia"/>
              </a:endParaRPr>
            </a:p>
          </p:txBody>
        </p:sp>
      </p:grpSp>
      <p:cxnSp>
        <p:nvCxnSpPr>
          <p:cNvPr id="32" name="Google Shape;1115;p71">
            <a:extLst>
              <a:ext uri="{FF2B5EF4-FFF2-40B4-BE49-F238E27FC236}">
                <a16:creationId xmlns="" xmlns:a16="http://schemas.microsoft.com/office/drawing/2014/main" id="{12C6BFFF-4094-8E47-9BDB-BB1C211F07D0}"/>
              </a:ext>
            </a:extLst>
          </p:cNvPr>
          <p:cNvCxnSpPr/>
          <p:nvPr/>
        </p:nvCxnSpPr>
        <p:spPr>
          <a:xfrm>
            <a:off x="2037032" y="1620196"/>
            <a:ext cx="0" cy="2729400"/>
          </a:xfrm>
          <a:prstGeom prst="straightConnector1">
            <a:avLst/>
          </a:prstGeom>
          <a:noFill/>
          <a:ln w="9525" cap="flat" cmpd="sng">
            <a:solidFill>
              <a:srgbClr val="7C7C7B"/>
            </a:solidFill>
            <a:prstDash val="solid"/>
            <a:round/>
            <a:headEnd type="none" w="sm" len="sm"/>
            <a:tailEnd type="none" w="sm" len="sm"/>
          </a:ln>
        </p:spPr>
      </p:cxnSp>
      <p:sp>
        <p:nvSpPr>
          <p:cNvPr id="33" name="Google Shape;1116;p71">
            <a:extLst>
              <a:ext uri="{FF2B5EF4-FFF2-40B4-BE49-F238E27FC236}">
                <a16:creationId xmlns="" xmlns:a16="http://schemas.microsoft.com/office/drawing/2014/main" id="{44605498-C9A8-8442-9437-52A48E5F7B0E}"/>
              </a:ext>
            </a:extLst>
          </p:cNvPr>
          <p:cNvSpPr txBox="1"/>
          <p:nvPr/>
        </p:nvSpPr>
        <p:spPr>
          <a:xfrm>
            <a:off x="320814" y="1307600"/>
            <a:ext cx="1470600" cy="2151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1C1C1C"/>
              </a:buClr>
              <a:buSzPts val="1100"/>
              <a:buFont typeface="Arial"/>
              <a:buNone/>
              <a:tabLst/>
              <a:defRPr/>
            </a:pPr>
            <a:r>
              <a:rPr kumimoji="0" lang="en-US"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Flexible inputs</a:t>
            </a:r>
            <a:endParaRPr kumimoji="0"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34" name="Google Shape;1117;p71">
            <a:extLst>
              <a:ext uri="{FF2B5EF4-FFF2-40B4-BE49-F238E27FC236}">
                <a16:creationId xmlns="" xmlns:a16="http://schemas.microsoft.com/office/drawing/2014/main" id="{440C52FE-A84D-894D-BF12-97831F8C8016}"/>
              </a:ext>
            </a:extLst>
          </p:cNvPr>
          <p:cNvSpPr txBox="1"/>
          <p:nvPr/>
        </p:nvSpPr>
        <p:spPr>
          <a:xfrm>
            <a:off x="5523611" y="2384599"/>
            <a:ext cx="1230175" cy="978300"/>
          </a:xfrm>
          <a:prstGeom prst="rect">
            <a:avLst/>
          </a:prstGeom>
          <a:noFill/>
          <a:ln>
            <a:noFill/>
          </a:ln>
        </p:spPr>
        <p:txBody>
          <a:bodyPr spcFirstLastPara="1" wrap="square" lIns="0" tIns="0" rIns="0" bIns="0" anchor="t" anchorCtr="0">
            <a:noAutofit/>
          </a:bodyPr>
          <a:lstStyle/>
          <a:p>
            <a:pPr marL="118871" marR="0" lvl="0" indent="-121157" algn="l" defTabSz="914400" rtl="0" eaLnBrk="1" fontAlgn="auto" latinLnBrk="0" hangingPunct="1">
              <a:lnSpc>
                <a:spcPct val="100000"/>
              </a:lnSpc>
              <a:spcBef>
                <a:spcPts val="0"/>
              </a:spcBef>
              <a:spcAft>
                <a:spcPts val="0"/>
              </a:spcAft>
              <a:buClr>
                <a:srgbClr val="FFFFFF"/>
              </a:buClr>
              <a:buSzPts val="900"/>
              <a:buFont typeface="Arial"/>
              <a:buChar char="•"/>
              <a:tabLst/>
              <a:defRPr/>
            </a:pPr>
            <a:r>
              <a:rPr kumimoji="0" lang="en-US" sz="900" b="0" i="0" u="none" strike="noStrike" kern="0" cap="none" spc="0" normalizeH="0" baseline="0" noProof="0">
                <a:ln>
                  <a:noFill/>
                </a:ln>
                <a:solidFill>
                  <a:srgbClr val="FFFFFF"/>
                </a:solidFill>
                <a:effectLst/>
                <a:uLnTx/>
                <a:uFillTx/>
                <a:latin typeface="Georgia" panose="02040502050405020303" pitchFamily="18" charset="0"/>
                <a:sym typeface="Arial"/>
              </a:rPr>
              <a:t>Exceptions for research and remediation in an intuitive UI with customizable workflow.</a:t>
            </a:r>
            <a:endParaRPr kumimoji="0" sz="900" b="0" i="0" u="none" strike="noStrike" kern="0" cap="none" spc="0" normalizeH="0" baseline="0" noProof="0">
              <a:ln>
                <a:noFill/>
              </a:ln>
              <a:solidFill>
                <a:srgbClr val="FFFFFF"/>
              </a:solidFill>
              <a:effectLst/>
              <a:uLnTx/>
              <a:uFillTx/>
              <a:latin typeface="Georgia" panose="02040502050405020303" pitchFamily="18" charset="0"/>
              <a:sym typeface="Arial"/>
            </a:endParaRPr>
          </a:p>
          <a:p>
            <a:pPr marL="118871" marR="0" lvl="0" indent="-121157" algn="l" defTabSz="914400" rtl="0" eaLnBrk="1" fontAlgn="auto" latinLnBrk="0" hangingPunct="1">
              <a:lnSpc>
                <a:spcPct val="100000"/>
              </a:lnSpc>
              <a:spcBef>
                <a:spcPts val="0"/>
              </a:spcBef>
              <a:spcAft>
                <a:spcPts val="0"/>
              </a:spcAft>
              <a:buClr>
                <a:srgbClr val="FFFFFF"/>
              </a:buClr>
              <a:buSzPts val="900"/>
              <a:buFont typeface="Arial"/>
              <a:buChar char="•"/>
              <a:tabLst/>
              <a:defRPr/>
            </a:pPr>
            <a:r>
              <a:rPr kumimoji="0" lang="en-US" sz="900" b="0" i="0" u="none" strike="noStrike" kern="0" cap="none" spc="0" normalizeH="0" baseline="0" noProof="0">
                <a:ln>
                  <a:noFill/>
                </a:ln>
                <a:solidFill>
                  <a:srgbClr val="FFFFFF"/>
                </a:solidFill>
                <a:effectLst/>
                <a:uLnTx/>
                <a:uFillTx/>
                <a:latin typeface="Georgia" panose="02040502050405020303" pitchFamily="18" charset="0"/>
                <a:sym typeface="Arial"/>
              </a:rPr>
              <a:t>Reporting for oversight and historic trends</a:t>
            </a:r>
            <a:endParaRPr kumimoji="0" sz="900" b="0" i="0" u="none" strike="noStrike" kern="0" cap="none" spc="0" normalizeH="0" baseline="0" noProof="0">
              <a:ln>
                <a:noFill/>
              </a:ln>
              <a:solidFill>
                <a:srgbClr val="FFFFFF"/>
              </a:solidFill>
              <a:effectLst/>
              <a:uLnTx/>
              <a:uFillTx/>
              <a:latin typeface="Georgia" panose="02040502050405020303" pitchFamily="18" charset="0"/>
              <a:sym typeface="Arial"/>
            </a:endParaRPr>
          </a:p>
        </p:txBody>
      </p:sp>
      <p:grpSp>
        <p:nvGrpSpPr>
          <p:cNvPr id="35" name="Google Shape;1118;p71">
            <a:extLst>
              <a:ext uri="{FF2B5EF4-FFF2-40B4-BE49-F238E27FC236}">
                <a16:creationId xmlns="" xmlns:a16="http://schemas.microsoft.com/office/drawing/2014/main" id="{8AA1F736-B472-194E-8D23-ECA4C02CFD0D}"/>
              </a:ext>
            </a:extLst>
          </p:cNvPr>
          <p:cNvGrpSpPr/>
          <p:nvPr/>
        </p:nvGrpSpPr>
        <p:grpSpPr>
          <a:xfrm>
            <a:off x="2063336" y="1616169"/>
            <a:ext cx="1104877" cy="1400733"/>
            <a:chOff x="2195650" y="1892525"/>
            <a:chExt cx="1109100" cy="1454400"/>
          </a:xfrm>
        </p:grpSpPr>
        <p:sp>
          <p:nvSpPr>
            <p:cNvPr id="36" name="Google Shape;1119;p71">
              <a:extLst>
                <a:ext uri="{FF2B5EF4-FFF2-40B4-BE49-F238E27FC236}">
                  <a16:creationId xmlns="" xmlns:a16="http://schemas.microsoft.com/office/drawing/2014/main" id="{26C660AF-8667-D248-A4AE-C0BC21D908BD}"/>
                </a:ext>
              </a:extLst>
            </p:cNvPr>
            <p:cNvSpPr/>
            <p:nvPr/>
          </p:nvSpPr>
          <p:spPr>
            <a:xfrm>
              <a:off x="2195650" y="1892525"/>
              <a:ext cx="1109100" cy="301200"/>
            </a:xfrm>
            <a:prstGeom prst="rect">
              <a:avLst/>
            </a:prstGeom>
            <a:solidFill>
              <a:srgbClr val="FFFFFF"/>
            </a:solidFill>
            <a:ln w="9525" cap="flat" cmpd="sng">
              <a:solidFill>
                <a:schemeClr val="accent4"/>
              </a:solidFill>
              <a:prstDash val="solid"/>
              <a:round/>
              <a:headEnd type="none" w="sm" len="sm"/>
              <a:tailEnd type="none" w="sm" len="sm"/>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Ingest &amp; Extract</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37" name="Google Shape;1120;p71">
              <a:extLst>
                <a:ext uri="{FF2B5EF4-FFF2-40B4-BE49-F238E27FC236}">
                  <a16:creationId xmlns="" xmlns:a16="http://schemas.microsoft.com/office/drawing/2014/main" id="{E9CD0D38-3A0C-6041-915F-815796446EB5}"/>
                </a:ext>
              </a:extLst>
            </p:cNvPr>
            <p:cNvSpPr/>
            <p:nvPr/>
          </p:nvSpPr>
          <p:spPr>
            <a:xfrm>
              <a:off x="2622401" y="2316811"/>
              <a:ext cx="255600" cy="255600"/>
            </a:xfrm>
            <a:custGeom>
              <a:avLst/>
              <a:gdLst/>
              <a:ahLst/>
              <a:cxnLst/>
              <a:rect l="l" t="t" r="r" b="b"/>
              <a:pathLst>
                <a:path w="120000" h="120000" extrusionOk="0">
                  <a:moveTo>
                    <a:pt x="90186" y="5962"/>
                  </a:moveTo>
                  <a:lnTo>
                    <a:pt x="90186" y="0"/>
                  </a:lnTo>
                  <a:lnTo>
                    <a:pt x="0" y="0"/>
                  </a:lnTo>
                  <a:lnTo>
                    <a:pt x="0" y="5962"/>
                  </a:lnTo>
                  <a:lnTo>
                    <a:pt x="0" y="90186"/>
                  </a:lnTo>
                  <a:lnTo>
                    <a:pt x="23850" y="66335"/>
                  </a:lnTo>
                  <a:lnTo>
                    <a:pt x="90186" y="66335"/>
                  </a:lnTo>
                  <a:lnTo>
                    <a:pt x="90186" y="5962"/>
                  </a:lnTo>
                  <a:close/>
                  <a:moveTo>
                    <a:pt x="120000" y="23850"/>
                  </a:moveTo>
                  <a:lnTo>
                    <a:pt x="102111" y="23850"/>
                  </a:lnTo>
                  <a:lnTo>
                    <a:pt x="102111" y="78260"/>
                  </a:lnTo>
                  <a:lnTo>
                    <a:pt x="23850" y="78260"/>
                  </a:lnTo>
                  <a:lnTo>
                    <a:pt x="23850" y="90186"/>
                  </a:lnTo>
                  <a:lnTo>
                    <a:pt x="23850" y="96149"/>
                  </a:lnTo>
                  <a:lnTo>
                    <a:pt x="96149" y="96149"/>
                  </a:lnTo>
                  <a:lnTo>
                    <a:pt x="120000" y="120000"/>
                  </a:lnTo>
                  <a:lnTo>
                    <a:pt x="120000" y="29813"/>
                  </a:lnTo>
                  <a:lnTo>
                    <a:pt x="120000" y="23850"/>
                  </a:lnTo>
                  <a:close/>
                </a:path>
              </a:pathLst>
            </a:custGeom>
            <a:solidFill>
              <a:schemeClr val="accent4"/>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38" name="Google Shape;1121;p71">
              <a:extLst>
                <a:ext uri="{FF2B5EF4-FFF2-40B4-BE49-F238E27FC236}">
                  <a16:creationId xmlns="" xmlns:a16="http://schemas.microsoft.com/office/drawing/2014/main" id="{2CC5B047-2A52-9F4E-9CDA-3DC1E766DF2A}"/>
                </a:ext>
              </a:extLst>
            </p:cNvPr>
            <p:cNvSpPr txBox="1"/>
            <p:nvPr/>
          </p:nvSpPr>
          <p:spPr>
            <a:xfrm>
              <a:off x="2195650" y="2690525"/>
              <a:ext cx="1109100" cy="656400"/>
            </a:xfrm>
            <a:prstGeom prst="rect">
              <a:avLst/>
            </a:prstGeom>
            <a:noFill/>
            <a:ln>
              <a:noFill/>
            </a:ln>
          </p:spPr>
          <p:txBody>
            <a:bodyPr spcFirstLastPara="1" wrap="square" lIns="0" tIns="0" rIns="0" bIns="0" anchor="t" anchorCtr="0">
              <a:noAutofit/>
            </a:bodyPr>
            <a:lstStyle/>
            <a:p>
              <a:pPr marL="137160" marR="0" lvl="0" indent="-143510" algn="l" defTabSz="914400" rtl="0" eaLnBrk="1" fontAlgn="auto" latinLnBrk="0" hangingPunct="1">
                <a:lnSpc>
                  <a:spcPct val="100000"/>
                </a:lnSpc>
                <a:spcBef>
                  <a:spcPts val="0"/>
                </a:spcBef>
                <a:spcAft>
                  <a:spcPts val="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Universal ingestion platform</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a:p>
              <a:pPr marL="137160" marR="0" lvl="0" indent="-143510" algn="l" defTabSz="914400" rtl="0" eaLnBrk="1" fontAlgn="auto" latinLnBrk="0" hangingPunct="1">
                <a:lnSpc>
                  <a:spcPct val="100000"/>
                </a:lnSpc>
                <a:spcBef>
                  <a:spcPts val="300"/>
                </a:spcBef>
                <a:spcAft>
                  <a:spcPts val="30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Best-in-class </a:t>
              </a:r>
              <a:b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b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OCR and NLP algorithms</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grpSp>
      <p:grpSp>
        <p:nvGrpSpPr>
          <p:cNvPr id="39" name="Google Shape;1122;p71">
            <a:extLst>
              <a:ext uri="{FF2B5EF4-FFF2-40B4-BE49-F238E27FC236}">
                <a16:creationId xmlns="" xmlns:a16="http://schemas.microsoft.com/office/drawing/2014/main" id="{6A68FB4B-BEDB-F84F-A12A-30C6C40965F5}"/>
              </a:ext>
            </a:extLst>
          </p:cNvPr>
          <p:cNvGrpSpPr/>
          <p:nvPr/>
        </p:nvGrpSpPr>
        <p:grpSpPr>
          <a:xfrm>
            <a:off x="3262353" y="1616169"/>
            <a:ext cx="1104878" cy="1746871"/>
            <a:chOff x="3403250" y="1892525"/>
            <a:chExt cx="1109101" cy="1813800"/>
          </a:xfrm>
        </p:grpSpPr>
        <p:sp>
          <p:nvSpPr>
            <p:cNvPr id="40" name="Google Shape;1123;p71">
              <a:extLst>
                <a:ext uri="{FF2B5EF4-FFF2-40B4-BE49-F238E27FC236}">
                  <a16:creationId xmlns="" xmlns:a16="http://schemas.microsoft.com/office/drawing/2014/main" id="{C7A62BFE-308D-5740-AD47-E1365CC02F57}"/>
                </a:ext>
              </a:extLst>
            </p:cNvPr>
            <p:cNvSpPr/>
            <p:nvPr/>
          </p:nvSpPr>
          <p:spPr>
            <a:xfrm>
              <a:off x="3403250" y="1892525"/>
              <a:ext cx="1109100" cy="301200"/>
            </a:xfrm>
            <a:prstGeom prst="rect">
              <a:avLst/>
            </a:prstGeom>
            <a:solidFill>
              <a:srgbClr val="FFFFFF"/>
            </a:solidFill>
            <a:ln w="9525" cap="flat" cmpd="sng">
              <a:solidFill>
                <a:schemeClr val="accent4"/>
              </a:solidFill>
              <a:prstDash val="solid"/>
              <a:round/>
              <a:headEnd type="none" w="sm" len="sm"/>
              <a:tailEnd type="none" w="sm" len="sm"/>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Exception Identification</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41" name="Google Shape;1124;p71">
              <a:extLst>
                <a:ext uri="{FF2B5EF4-FFF2-40B4-BE49-F238E27FC236}">
                  <a16:creationId xmlns="" xmlns:a16="http://schemas.microsoft.com/office/drawing/2014/main" id="{BA386333-F61D-EF4D-B5D3-79A800CAF73A}"/>
                </a:ext>
              </a:extLst>
            </p:cNvPr>
            <p:cNvSpPr/>
            <p:nvPr/>
          </p:nvSpPr>
          <p:spPr>
            <a:xfrm>
              <a:off x="3847401" y="2301211"/>
              <a:ext cx="220800" cy="286800"/>
            </a:xfrm>
            <a:custGeom>
              <a:avLst/>
              <a:gdLst/>
              <a:ahLst/>
              <a:cxnLst/>
              <a:rect l="l" t="t" r="r" b="b"/>
              <a:pathLst>
                <a:path w="120000" h="120000" extrusionOk="0">
                  <a:moveTo>
                    <a:pt x="105898" y="0"/>
                  </a:moveTo>
                  <a:cubicBezTo>
                    <a:pt x="35299" y="0"/>
                    <a:pt x="35299" y="0"/>
                    <a:pt x="35299" y="0"/>
                  </a:cubicBezTo>
                  <a:cubicBezTo>
                    <a:pt x="21167" y="0"/>
                    <a:pt x="21167" y="0"/>
                    <a:pt x="21167" y="0"/>
                  </a:cubicBezTo>
                  <a:cubicBezTo>
                    <a:pt x="21167" y="51279"/>
                    <a:pt x="21167" y="51279"/>
                    <a:pt x="21167" y="51279"/>
                  </a:cubicBezTo>
                  <a:cubicBezTo>
                    <a:pt x="26107" y="52367"/>
                    <a:pt x="31047" y="53454"/>
                    <a:pt x="35299" y="54541"/>
                  </a:cubicBezTo>
                  <a:cubicBezTo>
                    <a:pt x="35299" y="21835"/>
                    <a:pt x="35299" y="21835"/>
                    <a:pt x="35299" y="21835"/>
                  </a:cubicBezTo>
                  <a:cubicBezTo>
                    <a:pt x="105898" y="21835"/>
                    <a:pt x="105898" y="21835"/>
                    <a:pt x="105898" y="21835"/>
                  </a:cubicBezTo>
                  <a:cubicBezTo>
                    <a:pt x="105898" y="92729"/>
                    <a:pt x="105898" y="92729"/>
                    <a:pt x="105898" y="92729"/>
                  </a:cubicBezTo>
                  <a:cubicBezTo>
                    <a:pt x="84700" y="92729"/>
                    <a:pt x="84700" y="92729"/>
                    <a:pt x="84700" y="92729"/>
                  </a:cubicBezTo>
                  <a:cubicBezTo>
                    <a:pt x="88233" y="99275"/>
                    <a:pt x="90359" y="106908"/>
                    <a:pt x="91077" y="114541"/>
                  </a:cubicBezTo>
                  <a:cubicBezTo>
                    <a:pt x="105898" y="114541"/>
                    <a:pt x="105898" y="114541"/>
                    <a:pt x="105898" y="114541"/>
                  </a:cubicBezTo>
                  <a:cubicBezTo>
                    <a:pt x="120000" y="114541"/>
                    <a:pt x="120000" y="114541"/>
                    <a:pt x="120000" y="114541"/>
                  </a:cubicBezTo>
                  <a:cubicBezTo>
                    <a:pt x="120000" y="0"/>
                    <a:pt x="120000" y="0"/>
                    <a:pt x="120000" y="0"/>
                  </a:cubicBezTo>
                  <a:lnTo>
                    <a:pt x="105898" y="0"/>
                  </a:lnTo>
                  <a:close/>
                  <a:moveTo>
                    <a:pt x="0" y="60000"/>
                  </a:moveTo>
                  <a:cubicBezTo>
                    <a:pt x="0" y="70917"/>
                    <a:pt x="0" y="70917"/>
                    <a:pt x="0" y="70917"/>
                  </a:cubicBezTo>
                  <a:cubicBezTo>
                    <a:pt x="35299" y="70917"/>
                    <a:pt x="63532" y="92729"/>
                    <a:pt x="63532" y="120000"/>
                  </a:cubicBezTo>
                  <a:cubicBezTo>
                    <a:pt x="77664" y="120000"/>
                    <a:pt x="77664" y="120000"/>
                    <a:pt x="77664" y="120000"/>
                  </a:cubicBezTo>
                  <a:cubicBezTo>
                    <a:pt x="77664" y="86738"/>
                    <a:pt x="43053" y="60000"/>
                    <a:pt x="0" y="60000"/>
                  </a:cubicBezTo>
                  <a:moveTo>
                    <a:pt x="0" y="103646"/>
                  </a:moveTo>
                  <a:cubicBezTo>
                    <a:pt x="0" y="120000"/>
                    <a:pt x="0" y="120000"/>
                    <a:pt x="0" y="120000"/>
                  </a:cubicBezTo>
                  <a:cubicBezTo>
                    <a:pt x="21167" y="120000"/>
                    <a:pt x="21167" y="120000"/>
                    <a:pt x="21167" y="120000"/>
                  </a:cubicBezTo>
                  <a:cubicBezTo>
                    <a:pt x="21167" y="110724"/>
                    <a:pt x="11976" y="103646"/>
                    <a:pt x="0" y="103646"/>
                  </a:cubicBezTo>
                  <a:moveTo>
                    <a:pt x="0" y="81835"/>
                  </a:moveTo>
                  <a:cubicBezTo>
                    <a:pt x="0" y="92729"/>
                    <a:pt x="0" y="92729"/>
                    <a:pt x="0" y="92729"/>
                  </a:cubicBezTo>
                  <a:cubicBezTo>
                    <a:pt x="19760" y="92729"/>
                    <a:pt x="35299" y="104734"/>
                    <a:pt x="35299" y="120000"/>
                  </a:cubicBezTo>
                  <a:cubicBezTo>
                    <a:pt x="49401" y="120000"/>
                    <a:pt x="49401" y="120000"/>
                    <a:pt x="49401" y="120000"/>
                  </a:cubicBezTo>
                  <a:cubicBezTo>
                    <a:pt x="49401" y="98720"/>
                    <a:pt x="27514" y="81835"/>
                    <a:pt x="0" y="81835"/>
                  </a:cubicBezTo>
                </a:path>
              </a:pathLst>
            </a:custGeom>
            <a:solidFill>
              <a:schemeClr val="accent4"/>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42" name="Google Shape;1125;p71">
              <a:extLst>
                <a:ext uri="{FF2B5EF4-FFF2-40B4-BE49-F238E27FC236}">
                  <a16:creationId xmlns="" xmlns:a16="http://schemas.microsoft.com/office/drawing/2014/main" id="{164D9FBB-7576-5B44-A396-4AAB963608EA}"/>
                </a:ext>
              </a:extLst>
            </p:cNvPr>
            <p:cNvSpPr txBox="1"/>
            <p:nvPr/>
          </p:nvSpPr>
          <p:spPr>
            <a:xfrm>
              <a:off x="3403251" y="2690525"/>
              <a:ext cx="1109100" cy="1015800"/>
            </a:xfrm>
            <a:prstGeom prst="rect">
              <a:avLst/>
            </a:prstGeom>
            <a:noFill/>
            <a:ln>
              <a:noFill/>
            </a:ln>
          </p:spPr>
          <p:txBody>
            <a:bodyPr spcFirstLastPara="1" wrap="square" lIns="0" tIns="0" rIns="0" bIns="0" anchor="t" anchorCtr="0">
              <a:noAutofit/>
            </a:bodyPr>
            <a:lstStyle/>
            <a:p>
              <a:pPr marL="137160" marR="0" lvl="0" indent="-143510" algn="l" defTabSz="914400" rtl="0" eaLnBrk="1" fontAlgn="auto" latinLnBrk="0" hangingPunct="1">
                <a:lnSpc>
                  <a:spcPct val="100000"/>
                </a:lnSpc>
                <a:spcBef>
                  <a:spcPts val="0"/>
                </a:spcBef>
                <a:spcAft>
                  <a:spcPts val="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Custom rules process the data to identify potential exceptions, enabling focus on what matters most</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grpSp>
      <p:grpSp>
        <p:nvGrpSpPr>
          <p:cNvPr id="43" name="Google Shape;1126;p71">
            <a:extLst>
              <a:ext uri="{FF2B5EF4-FFF2-40B4-BE49-F238E27FC236}">
                <a16:creationId xmlns="" xmlns:a16="http://schemas.microsoft.com/office/drawing/2014/main" id="{F5721E66-C788-B04C-8C42-2E61B1CEAD1D}"/>
              </a:ext>
            </a:extLst>
          </p:cNvPr>
          <p:cNvGrpSpPr/>
          <p:nvPr/>
        </p:nvGrpSpPr>
        <p:grpSpPr>
          <a:xfrm>
            <a:off x="4461365" y="1616169"/>
            <a:ext cx="1104878" cy="1746871"/>
            <a:chOff x="4679050" y="1892525"/>
            <a:chExt cx="1109101" cy="1813800"/>
          </a:xfrm>
        </p:grpSpPr>
        <p:sp>
          <p:nvSpPr>
            <p:cNvPr id="44" name="Google Shape;1127;p71">
              <a:extLst>
                <a:ext uri="{FF2B5EF4-FFF2-40B4-BE49-F238E27FC236}">
                  <a16:creationId xmlns="" xmlns:a16="http://schemas.microsoft.com/office/drawing/2014/main" id="{0D20ACC7-FBF5-664D-8356-499928D9C9C4}"/>
                </a:ext>
              </a:extLst>
            </p:cNvPr>
            <p:cNvSpPr/>
            <p:nvPr/>
          </p:nvSpPr>
          <p:spPr>
            <a:xfrm>
              <a:off x="4679050" y="1892525"/>
              <a:ext cx="1109100" cy="301200"/>
            </a:xfrm>
            <a:prstGeom prst="rect">
              <a:avLst/>
            </a:prstGeom>
            <a:solidFill>
              <a:srgbClr val="FFFFFF"/>
            </a:solidFill>
            <a:ln w="9525" cap="flat" cmpd="sng">
              <a:solidFill>
                <a:schemeClr val="accent4"/>
              </a:solidFill>
              <a:prstDash val="solid"/>
              <a:round/>
              <a:headEnd type="none" w="sm" len="sm"/>
              <a:tailEnd type="none" w="sm" len="sm"/>
            </a:ln>
          </p:spPr>
          <p:txBody>
            <a:bodyPr spcFirstLastPara="1" wrap="square" lIns="45700" tIns="27425" rIns="45700" bIns="27425" anchor="ctr" anchorCtr="0">
              <a:noAutofit/>
            </a:bodyPr>
            <a:lstStyle/>
            <a:p>
              <a:pPr marL="0" marR="0" lvl="0" indent="0" algn="ctr" defTabSz="914400" rtl="0" eaLnBrk="1" fontAlgn="auto" latinLnBrk="0" hangingPunct="1">
                <a:lnSpc>
                  <a:spcPct val="90000"/>
                </a:lnSpc>
                <a:spcBef>
                  <a:spcPts val="0"/>
                </a:spcBef>
                <a:spcAft>
                  <a:spcPts val="0"/>
                </a:spcAft>
                <a:buClr>
                  <a:srgbClr val="1C1C1C"/>
                </a:buClr>
                <a:buSzPts val="1100"/>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Store &amp; Stage</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45" name="Google Shape;1128;p71">
              <a:extLst>
                <a:ext uri="{FF2B5EF4-FFF2-40B4-BE49-F238E27FC236}">
                  <a16:creationId xmlns="" xmlns:a16="http://schemas.microsoft.com/office/drawing/2014/main" id="{1A194089-2CF5-1B4A-8974-BD0552B8A88C}"/>
                </a:ext>
              </a:extLst>
            </p:cNvPr>
            <p:cNvSpPr/>
            <p:nvPr/>
          </p:nvSpPr>
          <p:spPr>
            <a:xfrm>
              <a:off x="5123201" y="2316061"/>
              <a:ext cx="220800" cy="257100"/>
            </a:xfrm>
            <a:custGeom>
              <a:avLst/>
              <a:gdLst/>
              <a:ahLst/>
              <a:cxnLst/>
              <a:rect l="l" t="t" r="r" b="b"/>
              <a:pathLst>
                <a:path w="120000" h="120000" extrusionOk="0">
                  <a:moveTo>
                    <a:pt x="88310" y="10953"/>
                  </a:moveTo>
                  <a:cubicBezTo>
                    <a:pt x="16235" y="10953"/>
                    <a:pt x="16235" y="10953"/>
                    <a:pt x="16235" y="10953"/>
                  </a:cubicBezTo>
                  <a:cubicBezTo>
                    <a:pt x="12600" y="10953"/>
                    <a:pt x="12600" y="10953"/>
                    <a:pt x="12600" y="10953"/>
                  </a:cubicBezTo>
                  <a:cubicBezTo>
                    <a:pt x="12600" y="87093"/>
                    <a:pt x="12600" y="87093"/>
                    <a:pt x="12600" y="87093"/>
                  </a:cubicBezTo>
                  <a:cubicBezTo>
                    <a:pt x="0" y="87093"/>
                    <a:pt x="0" y="87093"/>
                    <a:pt x="0" y="87093"/>
                  </a:cubicBezTo>
                  <a:cubicBezTo>
                    <a:pt x="0" y="10953"/>
                    <a:pt x="0" y="10953"/>
                    <a:pt x="0" y="10953"/>
                  </a:cubicBezTo>
                  <a:cubicBezTo>
                    <a:pt x="0" y="0"/>
                    <a:pt x="0" y="0"/>
                    <a:pt x="0" y="0"/>
                  </a:cubicBezTo>
                  <a:cubicBezTo>
                    <a:pt x="16235" y="0"/>
                    <a:pt x="16235" y="0"/>
                    <a:pt x="16235" y="0"/>
                  </a:cubicBezTo>
                  <a:cubicBezTo>
                    <a:pt x="16235" y="92"/>
                    <a:pt x="16235" y="92"/>
                    <a:pt x="16235" y="92"/>
                  </a:cubicBezTo>
                  <a:cubicBezTo>
                    <a:pt x="88310" y="92"/>
                    <a:pt x="88310" y="92"/>
                    <a:pt x="88310" y="92"/>
                  </a:cubicBezTo>
                  <a:lnTo>
                    <a:pt x="88310" y="10953"/>
                  </a:lnTo>
                  <a:close/>
                  <a:moveTo>
                    <a:pt x="120000" y="21489"/>
                  </a:moveTo>
                  <a:cubicBezTo>
                    <a:pt x="25227" y="21489"/>
                    <a:pt x="25227" y="21489"/>
                    <a:pt x="25227" y="21489"/>
                  </a:cubicBezTo>
                  <a:cubicBezTo>
                    <a:pt x="25227" y="119721"/>
                    <a:pt x="25227" y="119721"/>
                    <a:pt x="25227" y="119721"/>
                  </a:cubicBezTo>
                  <a:cubicBezTo>
                    <a:pt x="26304" y="120000"/>
                    <a:pt x="120000" y="119721"/>
                    <a:pt x="120000" y="119721"/>
                  </a:cubicBezTo>
                  <a:lnTo>
                    <a:pt x="120000" y="21489"/>
                  </a:lnTo>
                  <a:close/>
                </a:path>
              </a:pathLst>
            </a:custGeom>
            <a:solidFill>
              <a:schemeClr val="accent4"/>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46" name="Google Shape;1129;p71">
              <a:extLst>
                <a:ext uri="{FF2B5EF4-FFF2-40B4-BE49-F238E27FC236}">
                  <a16:creationId xmlns="" xmlns:a16="http://schemas.microsoft.com/office/drawing/2014/main" id="{589119D6-3438-9744-9184-F0BF5269B87C}"/>
                </a:ext>
              </a:extLst>
            </p:cNvPr>
            <p:cNvSpPr txBox="1"/>
            <p:nvPr/>
          </p:nvSpPr>
          <p:spPr>
            <a:xfrm>
              <a:off x="4679051" y="2690525"/>
              <a:ext cx="1109100" cy="1015800"/>
            </a:xfrm>
            <a:prstGeom prst="rect">
              <a:avLst/>
            </a:prstGeom>
            <a:noFill/>
            <a:ln>
              <a:noFill/>
            </a:ln>
          </p:spPr>
          <p:txBody>
            <a:bodyPr spcFirstLastPara="1" wrap="square" lIns="0" tIns="0" rIns="0" bIns="0" anchor="t" anchorCtr="0">
              <a:noAutofit/>
            </a:bodyPr>
            <a:lstStyle/>
            <a:p>
              <a:pPr marL="137160" marR="0" lvl="0" indent="-143510" algn="l" defTabSz="914400" rtl="0" eaLnBrk="1" fontAlgn="auto" latinLnBrk="0" hangingPunct="1">
                <a:lnSpc>
                  <a:spcPct val="100000"/>
                </a:lnSpc>
                <a:spcBef>
                  <a:spcPts val="0"/>
                </a:spcBef>
                <a:spcAft>
                  <a:spcPts val="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Aggregation </a:t>
              </a:r>
              <a:b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b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of exception </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a:p>
              <a:pPr marL="13716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data and staging to analyst workflow for research and remediation</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grpSp>
      <p:pic>
        <p:nvPicPr>
          <p:cNvPr id="47" name="Google Shape;1130;p71">
            <a:extLst>
              <a:ext uri="{FF2B5EF4-FFF2-40B4-BE49-F238E27FC236}">
                <a16:creationId xmlns="" xmlns:a16="http://schemas.microsoft.com/office/drawing/2014/main" id="{F3937435-079A-8449-88EB-49A931F0CAA3}"/>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777211" y="1616747"/>
            <a:ext cx="683370" cy="632152"/>
          </a:xfrm>
          <a:prstGeom prst="rect">
            <a:avLst/>
          </a:prstGeom>
          <a:noFill/>
          <a:ln>
            <a:noFill/>
          </a:ln>
        </p:spPr>
      </p:pic>
      <p:sp>
        <p:nvSpPr>
          <p:cNvPr id="48" name="Google Shape;1131;p71">
            <a:extLst>
              <a:ext uri="{FF2B5EF4-FFF2-40B4-BE49-F238E27FC236}">
                <a16:creationId xmlns="" xmlns:a16="http://schemas.microsoft.com/office/drawing/2014/main" id="{4576081D-4217-7A4A-A961-7CB79F71904D}"/>
              </a:ext>
            </a:extLst>
          </p:cNvPr>
          <p:cNvSpPr txBox="1"/>
          <p:nvPr/>
        </p:nvSpPr>
        <p:spPr>
          <a:xfrm>
            <a:off x="5525314" y="2384623"/>
            <a:ext cx="1367680" cy="1205700"/>
          </a:xfrm>
          <a:prstGeom prst="rect">
            <a:avLst/>
          </a:prstGeom>
          <a:noFill/>
          <a:ln>
            <a:noFill/>
          </a:ln>
        </p:spPr>
        <p:txBody>
          <a:bodyPr spcFirstLastPara="1" wrap="square" lIns="0" tIns="0" rIns="0" bIns="0" anchor="t" anchorCtr="0">
            <a:noAutofit/>
          </a:bodyPr>
          <a:lstStyle/>
          <a:p>
            <a:pPr marL="137160" marR="0" lvl="0" indent="-143510" algn="l" defTabSz="914400" rtl="0" eaLnBrk="1" fontAlgn="auto" latinLnBrk="0" hangingPunct="1">
              <a:lnSpc>
                <a:spcPct val="100000"/>
              </a:lnSpc>
              <a:spcBef>
                <a:spcPts val="0"/>
              </a:spcBef>
              <a:spcAft>
                <a:spcPts val="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Exceptions for research and remediation in an intuitive UI with customizable workflow</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a:p>
            <a:pPr marL="137160" marR="0" lvl="0" indent="-143510" algn="l" defTabSz="914400" rtl="0" eaLnBrk="1" fontAlgn="auto" latinLnBrk="0" hangingPunct="1">
              <a:lnSpc>
                <a:spcPct val="100000"/>
              </a:lnSpc>
              <a:spcBef>
                <a:spcPts val="0"/>
              </a:spcBef>
              <a:spcAft>
                <a:spcPts val="0"/>
              </a:spcAft>
              <a:buClr>
                <a:srgbClr val="000000"/>
              </a:buClr>
              <a:buSzPts val="1000"/>
              <a:buFont typeface="Georgia"/>
              <a:buChar char="•"/>
              <a:tabLst/>
              <a:defRPr/>
            </a:pPr>
            <a:r>
              <a:rPr kumimoji="0" lang="en-US"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Reporting for oversight and historic trends</a:t>
            </a:r>
            <a:endParaRPr kumimoji="0" sz="1000" b="0"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49" name="Google Shape;1132;p71">
            <a:extLst>
              <a:ext uri="{FF2B5EF4-FFF2-40B4-BE49-F238E27FC236}">
                <a16:creationId xmlns="" xmlns:a16="http://schemas.microsoft.com/office/drawing/2014/main" id="{3063748E-F4EB-D947-AD16-6E85FC80B3E4}"/>
              </a:ext>
            </a:extLst>
          </p:cNvPr>
          <p:cNvSpPr txBox="1"/>
          <p:nvPr/>
        </p:nvSpPr>
        <p:spPr>
          <a:xfrm>
            <a:off x="2093496" y="1307553"/>
            <a:ext cx="2125797" cy="2151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1C1C1C"/>
              </a:buClr>
              <a:buSzPts val="1100"/>
              <a:buFont typeface="Arial"/>
              <a:buNone/>
              <a:tabLst/>
              <a:defRPr/>
            </a:pPr>
            <a:r>
              <a:rPr kumimoji="0" lang="en-US"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Ingestion and processing</a:t>
            </a:r>
            <a:endParaRPr kumimoji="0"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sp>
        <p:nvSpPr>
          <p:cNvPr id="50" name="Google Shape;1133;p71">
            <a:extLst>
              <a:ext uri="{FF2B5EF4-FFF2-40B4-BE49-F238E27FC236}">
                <a16:creationId xmlns="" xmlns:a16="http://schemas.microsoft.com/office/drawing/2014/main" id="{499E61AF-3717-C743-A281-FEF9EF17973E}"/>
              </a:ext>
            </a:extLst>
          </p:cNvPr>
          <p:cNvSpPr txBox="1"/>
          <p:nvPr/>
        </p:nvSpPr>
        <p:spPr>
          <a:xfrm>
            <a:off x="5777211" y="1307553"/>
            <a:ext cx="683226" cy="215100"/>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1C1C1C"/>
              </a:buClr>
              <a:buSzPts val="1100"/>
              <a:buFont typeface="Arial"/>
              <a:buNone/>
              <a:tabLst/>
              <a:defRPr/>
            </a:pPr>
            <a:r>
              <a:rPr kumimoji="0" lang="en-US"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rPr>
              <a:t>Outputs</a:t>
            </a:r>
            <a:endParaRPr kumimoji="0" sz="1200" b="1" i="0" u="none" strike="noStrike" kern="0" cap="none" spc="0" normalizeH="0" baseline="0" noProof="0">
              <a:ln>
                <a:noFill/>
              </a:ln>
              <a:solidFill>
                <a:srgbClr val="000000"/>
              </a:solidFill>
              <a:effectLst/>
              <a:uLnTx/>
              <a:uFillTx/>
              <a:latin typeface="Georgia" panose="02040502050405020303" pitchFamily="18" charset="0"/>
              <a:ea typeface="Georgia"/>
              <a:cs typeface="Georgia"/>
              <a:sym typeface="Georgia"/>
            </a:endParaRPr>
          </a:p>
        </p:txBody>
      </p:sp>
      <p:grpSp>
        <p:nvGrpSpPr>
          <p:cNvPr id="51" name="Google Shape;1134;p71">
            <a:extLst>
              <a:ext uri="{FF2B5EF4-FFF2-40B4-BE49-F238E27FC236}">
                <a16:creationId xmlns="" xmlns:a16="http://schemas.microsoft.com/office/drawing/2014/main" id="{2BFBB074-DDCC-514B-A018-037A855A9114}"/>
              </a:ext>
            </a:extLst>
          </p:cNvPr>
          <p:cNvGrpSpPr/>
          <p:nvPr/>
        </p:nvGrpSpPr>
        <p:grpSpPr>
          <a:xfrm>
            <a:off x="2050421" y="3776968"/>
            <a:ext cx="4798098" cy="534626"/>
            <a:chOff x="2076000" y="3942494"/>
            <a:chExt cx="5224200" cy="555110"/>
          </a:xfrm>
        </p:grpSpPr>
        <p:sp>
          <p:nvSpPr>
            <p:cNvPr id="52" name="Google Shape;1135;p71">
              <a:extLst>
                <a:ext uri="{FF2B5EF4-FFF2-40B4-BE49-F238E27FC236}">
                  <a16:creationId xmlns="" xmlns:a16="http://schemas.microsoft.com/office/drawing/2014/main" id="{71557F9C-3740-A74B-875A-3CFA87E474CB}"/>
                </a:ext>
              </a:extLst>
            </p:cNvPr>
            <p:cNvSpPr/>
            <p:nvPr/>
          </p:nvSpPr>
          <p:spPr>
            <a:xfrm>
              <a:off x="2076000" y="3942494"/>
              <a:ext cx="5224200" cy="223200"/>
            </a:xfrm>
            <a:prstGeom prst="chevron">
              <a:avLst>
                <a:gd name="adj" fmla="val 50000"/>
              </a:avLst>
            </a:prstGeom>
            <a:solidFill>
              <a:srgbClr val="7C7C7B"/>
            </a:solidFill>
            <a:ln w="25400" cap="flat" cmpd="sng">
              <a:solidFill>
                <a:srgbClr val="FFFFFF"/>
              </a:solidFill>
              <a:prstDash val="solid"/>
              <a:round/>
              <a:headEnd type="none" w="sm" len="sm"/>
              <a:tailEnd type="none" w="sm" len="sm"/>
            </a:ln>
          </p:spPr>
          <p:txBody>
            <a:bodyPr spcFirstLastPara="1" wrap="square" lIns="45700" tIns="27425" rIns="45700" bIns="27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rPr>
                <a:t>Customizable workflow</a:t>
              </a:r>
              <a:endParaRPr kumimoji="0"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endParaRPr>
            </a:p>
          </p:txBody>
        </p:sp>
        <p:sp>
          <p:nvSpPr>
            <p:cNvPr id="53" name="Google Shape;1136;p71">
              <a:extLst>
                <a:ext uri="{FF2B5EF4-FFF2-40B4-BE49-F238E27FC236}">
                  <a16:creationId xmlns="" xmlns:a16="http://schemas.microsoft.com/office/drawing/2014/main" id="{7514CD05-E8A6-D042-8460-D22A48363DBD}"/>
                </a:ext>
              </a:extLst>
            </p:cNvPr>
            <p:cNvSpPr/>
            <p:nvPr/>
          </p:nvSpPr>
          <p:spPr>
            <a:xfrm>
              <a:off x="2093302" y="4186315"/>
              <a:ext cx="1680900" cy="301200"/>
            </a:xfrm>
            <a:prstGeom prst="rect">
              <a:avLst/>
            </a:prstGeom>
            <a:solidFill>
              <a:schemeClr val="accent4"/>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rPr>
                <a:t>Auditable</a:t>
              </a:r>
              <a:endParaRPr kumimoji="0"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endParaRPr>
            </a:p>
          </p:txBody>
        </p:sp>
        <p:sp>
          <p:nvSpPr>
            <p:cNvPr id="54" name="Google Shape;1137;p71">
              <a:extLst>
                <a:ext uri="{FF2B5EF4-FFF2-40B4-BE49-F238E27FC236}">
                  <a16:creationId xmlns="" xmlns:a16="http://schemas.microsoft.com/office/drawing/2014/main" id="{F359DCBB-8FD7-8246-A890-D0ADEBF56987}"/>
                </a:ext>
              </a:extLst>
            </p:cNvPr>
            <p:cNvSpPr/>
            <p:nvPr/>
          </p:nvSpPr>
          <p:spPr>
            <a:xfrm>
              <a:off x="3852589" y="4181103"/>
              <a:ext cx="1680900" cy="316500"/>
            </a:xfrm>
            <a:prstGeom prst="rect">
              <a:avLst/>
            </a:prstGeom>
            <a:solidFill>
              <a:schemeClr val="accent4"/>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rPr>
                <a:t>Flexible</a:t>
              </a:r>
              <a:endParaRPr kumimoji="0"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endParaRPr>
            </a:p>
          </p:txBody>
        </p:sp>
        <p:sp>
          <p:nvSpPr>
            <p:cNvPr id="55" name="Google Shape;1138;p71">
              <a:extLst>
                <a:ext uri="{FF2B5EF4-FFF2-40B4-BE49-F238E27FC236}">
                  <a16:creationId xmlns="" xmlns:a16="http://schemas.microsoft.com/office/drawing/2014/main" id="{899E7362-BEE9-2D47-814B-EF88ABF902E5}"/>
                </a:ext>
              </a:extLst>
            </p:cNvPr>
            <p:cNvSpPr/>
            <p:nvPr/>
          </p:nvSpPr>
          <p:spPr>
            <a:xfrm>
              <a:off x="5611875" y="4186315"/>
              <a:ext cx="1671000" cy="302700"/>
            </a:xfrm>
            <a:prstGeom prst="rect">
              <a:avLst/>
            </a:prstGeom>
            <a:solidFill>
              <a:schemeClr val="accent4"/>
            </a:solidFill>
            <a:ln>
              <a:noFill/>
            </a:ln>
          </p:spPr>
          <p:txBody>
            <a:bodyPr spcFirstLastPara="1" wrap="square" lIns="45700" tIns="27425" rIns="45700" bIns="27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000"/>
                <a:buFont typeface="Arial"/>
                <a:buNone/>
                <a:tabLst/>
                <a:defRPr/>
              </a:pPr>
              <a:r>
                <a:rPr kumimoji="0" lang="en-US"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rPr>
                <a:t>Rapid and simplified</a:t>
              </a:r>
              <a:endParaRPr kumimoji="0" sz="1000" b="0" i="0" u="none" strike="noStrike" kern="0" cap="none" spc="0" normalizeH="0" baseline="0" noProof="0">
                <a:ln>
                  <a:noFill/>
                </a:ln>
                <a:solidFill>
                  <a:srgbClr val="FFFFFF"/>
                </a:solidFill>
                <a:effectLst/>
                <a:uLnTx/>
                <a:uFillTx/>
                <a:latin typeface="Georgia" panose="02040502050405020303" pitchFamily="18" charset="0"/>
                <a:ea typeface="Georgia"/>
                <a:cs typeface="Georgia"/>
                <a:sym typeface="Georgia"/>
              </a:endParaRPr>
            </a:p>
          </p:txBody>
        </p:sp>
      </p:grpSp>
      <p:sp>
        <p:nvSpPr>
          <p:cNvPr id="56" name="Google Shape;1139;p71">
            <a:extLst>
              <a:ext uri="{FF2B5EF4-FFF2-40B4-BE49-F238E27FC236}">
                <a16:creationId xmlns="" xmlns:a16="http://schemas.microsoft.com/office/drawing/2014/main" id="{D4FB2DCD-9D7A-1545-9DFA-20E9A02E0660}"/>
              </a:ext>
            </a:extLst>
          </p:cNvPr>
          <p:cNvSpPr txBox="1"/>
          <p:nvPr/>
        </p:nvSpPr>
        <p:spPr>
          <a:xfrm>
            <a:off x="6973725" y="1595959"/>
            <a:ext cx="1920300" cy="2529300"/>
          </a:xfrm>
          <a:prstGeom prst="rect">
            <a:avLst/>
          </a:prstGeom>
          <a:noFill/>
          <a:ln>
            <a:noFill/>
          </a:ln>
        </p:spPr>
        <p:txBody>
          <a:bodyPr spcFirstLastPara="1" wrap="square" lIns="91425" tIns="0" rIns="91425"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Benefits:</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91440" marR="0" lvl="0" indent="-123190" algn="l" defTabSz="914400" rtl="0" eaLnBrk="1" fontAlgn="auto" latinLnBrk="0" hangingPunct="1">
              <a:lnSpc>
                <a:spcPct val="100000"/>
              </a:lnSpc>
              <a:spcBef>
                <a:spcPts val="0"/>
              </a:spcBef>
              <a:spcAft>
                <a:spcPts val="0"/>
              </a:spcAft>
              <a:buClr>
                <a:schemeClr val="tx1"/>
              </a:buClr>
              <a:buSzPct val="100000"/>
              <a:buFont typeface="Tahoma"/>
              <a:buChar char="•"/>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Scalable application</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171450" marR="0" lvl="0" indent="-171450" algn="l" defTabSz="914400" rtl="0" eaLnBrk="1" fontAlgn="auto" latinLnBrk="0" hangingPunct="1">
              <a:lnSpc>
                <a:spcPct val="100000"/>
              </a:lnSpc>
              <a:spcBef>
                <a:spcPts val="0"/>
              </a:spcBef>
              <a:spcAft>
                <a:spcPts val="0"/>
              </a:spcAft>
              <a:buClr>
                <a:schemeClr val="tx1"/>
              </a:buClr>
              <a:buSzPct val="100000"/>
              <a:buFont typeface="Arial" panose="020B0604020202020204" pitchFamily="34" charset="0"/>
              <a:buChar char="•"/>
              <a:tabLst/>
              <a:defRPr/>
            </a:pPr>
            <a:endParaRPr kumimoji="0" sz="10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91440" marR="0" lvl="0" indent="-123190" algn="l" defTabSz="914400" rtl="0" eaLnBrk="1" fontAlgn="auto" latinLnBrk="0" hangingPunct="1">
              <a:lnSpc>
                <a:spcPct val="100000"/>
              </a:lnSpc>
              <a:spcBef>
                <a:spcPts val="0"/>
              </a:spcBef>
              <a:spcAft>
                <a:spcPts val="0"/>
              </a:spcAft>
              <a:buClr>
                <a:schemeClr val="tx1"/>
              </a:buClr>
              <a:buSzPct val="100000"/>
              <a:buFont typeface="Tahoma"/>
              <a:buChar char="•"/>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Auditable and traceable outputs </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171450" marR="0" lvl="0" indent="-171450" algn="l" defTabSz="914400" rtl="0" eaLnBrk="1" fontAlgn="auto" latinLnBrk="0" hangingPunct="1">
              <a:lnSpc>
                <a:spcPct val="100000"/>
              </a:lnSpc>
              <a:spcBef>
                <a:spcPts val="0"/>
              </a:spcBef>
              <a:spcAft>
                <a:spcPts val="0"/>
              </a:spcAft>
              <a:buClr>
                <a:schemeClr val="tx1"/>
              </a:buClr>
              <a:buSzPct val="100000"/>
              <a:buFont typeface="Arial" panose="020B0604020202020204" pitchFamily="34" charset="0"/>
              <a:buChar char="•"/>
              <a:tabLst/>
              <a:defRPr/>
            </a:pPr>
            <a:endParaRPr kumimoji="0" sz="10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91440" marR="0" lvl="0" indent="-123190" algn="l" defTabSz="914400" rtl="0" eaLnBrk="1" fontAlgn="auto" latinLnBrk="0" hangingPunct="1">
              <a:lnSpc>
                <a:spcPct val="100000"/>
              </a:lnSpc>
              <a:spcBef>
                <a:spcPts val="300"/>
              </a:spcBef>
              <a:spcAft>
                <a:spcPts val="0"/>
              </a:spcAft>
              <a:buClr>
                <a:schemeClr val="tx1"/>
              </a:buClr>
              <a:buSzPct val="100000"/>
              <a:buFont typeface="Tahoma"/>
              <a:buChar char="•"/>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Customizable rules</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171450" marR="0" lvl="0" indent="-171450" algn="l" defTabSz="914400" rtl="0" eaLnBrk="1" fontAlgn="auto" latinLnBrk="0" hangingPunct="1">
              <a:lnSpc>
                <a:spcPct val="100000"/>
              </a:lnSpc>
              <a:spcBef>
                <a:spcPts val="300"/>
              </a:spcBef>
              <a:spcAft>
                <a:spcPts val="0"/>
              </a:spcAft>
              <a:buClr>
                <a:schemeClr val="tx1"/>
              </a:buClr>
              <a:buSzPct val="100000"/>
              <a:buFont typeface="Arial" panose="020B0604020202020204" pitchFamily="34" charset="0"/>
              <a:buChar char="•"/>
              <a:tabLst/>
              <a:defRPr/>
            </a:pPr>
            <a:endParaRPr kumimoji="0" sz="10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91440" marR="0" lvl="0" indent="-123190" algn="l" defTabSz="914400" rtl="0" eaLnBrk="1" fontAlgn="auto" latinLnBrk="0" hangingPunct="1">
              <a:lnSpc>
                <a:spcPct val="100000"/>
              </a:lnSpc>
              <a:spcBef>
                <a:spcPts val="300"/>
              </a:spcBef>
              <a:spcAft>
                <a:spcPts val="0"/>
              </a:spcAft>
              <a:buClr>
                <a:schemeClr val="tx1"/>
              </a:buClr>
              <a:buSzPct val="100000"/>
              <a:buFont typeface="Tahoma"/>
              <a:buChar char="•"/>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Flexible workflow</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171450" marR="0" lvl="0" indent="-171450" algn="l" defTabSz="914400" rtl="0" eaLnBrk="1" fontAlgn="auto" latinLnBrk="0" hangingPunct="1">
              <a:lnSpc>
                <a:spcPct val="100000"/>
              </a:lnSpc>
              <a:spcBef>
                <a:spcPts val="300"/>
              </a:spcBef>
              <a:spcAft>
                <a:spcPts val="0"/>
              </a:spcAft>
              <a:buClr>
                <a:schemeClr val="tx1"/>
              </a:buClr>
              <a:buSzPct val="100000"/>
              <a:buFont typeface="Arial" panose="020B0604020202020204" pitchFamily="34" charset="0"/>
              <a:buChar char="•"/>
              <a:tabLst/>
              <a:defRPr/>
            </a:pPr>
            <a:endParaRPr kumimoji="0" sz="10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a:p>
            <a:pPr marL="91440" marR="0" lvl="0" indent="-123190" algn="l" defTabSz="914400" rtl="0" eaLnBrk="1" fontAlgn="auto" latinLnBrk="0" hangingPunct="1">
              <a:lnSpc>
                <a:spcPct val="100000"/>
              </a:lnSpc>
              <a:spcBef>
                <a:spcPts val="300"/>
              </a:spcBef>
              <a:spcAft>
                <a:spcPts val="300"/>
              </a:spcAft>
              <a:buClr>
                <a:schemeClr val="tx1"/>
              </a:buClr>
              <a:buSzPct val="100000"/>
              <a:buFont typeface="Tahoma"/>
              <a:buChar char="•"/>
              <a:tabLst/>
              <a:defRPr/>
            </a:pPr>
            <a:r>
              <a:rPr kumimoji="0" lang="en-US"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rPr>
              <a:t>Detailed dashboard</a:t>
            </a:r>
            <a:endParaRPr kumimoji="0" sz="1400" b="0" i="0" u="none" strike="noStrike" kern="0" cap="none" spc="0" normalizeH="0" baseline="0" noProof="0" dirty="0">
              <a:ln>
                <a:noFill/>
              </a:ln>
              <a:solidFill>
                <a:schemeClr val="tx1"/>
              </a:solidFill>
              <a:effectLst/>
              <a:uLnTx/>
              <a:uFillTx/>
              <a:latin typeface="Georgia" panose="02040502050405020303" pitchFamily="18" charset="0"/>
              <a:ea typeface="Tahoma"/>
              <a:cs typeface="Tahoma"/>
              <a:sym typeface="Tahoma"/>
            </a:endParaRPr>
          </a:p>
        </p:txBody>
      </p:sp>
    </p:spTree>
    <p:extLst>
      <p:ext uri="{BB962C8B-B14F-4D97-AF65-F5344CB8AC3E}">
        <p14:creationId xmlns:p14="http://schemas.microsoft.com/office/powerpoint/2010/main" val="389546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717">
            <a:extLst>
              <a:ext uri="{FF2B5EF4-FFF2-40B4-BE49-F238E27FC236}">
                <a16:creationId xmlns="" xmlns:a16="http://schemas.microsoft.com/office/drawing/2014/main" id="{72F27147-E08E-854F-A17B-7CDFF424AF35}"/>
              </a:ext>
            </a:extLst>
          </p:cNvPr>
          <p:cNvSpPr txBox="1">
            <a:spLocks noGrp="1"/>
          </p:cNvSpPr>
          <p:nvPr>
            <p:ph type="body" idx="1"/>
          </p:nvPr>
        </p:nvSpPr>
        <p:spPr>
          <a:xfrm>
            <a:off x="0" y="401828"/>
            <a:ext cx="5095563" cy="963009"/>
          </a:xfrm>
          <a:prstGeom prst="rect">
            <a:avLst/>
          </a:prstGeom>
          <a:noFill/>
          <a:ln>
            <a:noFill/>
          </a:ln>
        </p:spPr>
        <p:txBody>
          <a:bodyPr wrap="square" lIns="91425" tIns="91425" rIns="91425" bIns="91425" anchor="t" anchorCtr="0">
            <a:noAutofit/>
          </a:bodyPr>
          <a:lstStyle/>
          <a:p>
            <a:pPr lvl="0">
              <a:lnSpc>
                <a:spcPct val="90000"/>
              </a:lnSpc>
              <a:buClr>
                <a:srgbClr val="595959"/>
              </a:buClr>
              <a:buSzPct val="25000"/>
            </a:pPr>
            <a:r>
              <a:rPr lang="en-US" sz="4400" dirty="0">
                <a:solidFill>
                  <a:schemeClr val="tx1"/>
                </a:solidFill>
                <a:latin typeface="Georgia" panose="02040502050405020303" pitchFamily="18" charset="0"/>
              </a:rPr>
              <a:t>Today’s discussion</a:t>
            </a:r>
          </a:p>
        </p:txBody>
      </p:sp>
      <p:sp>
        <p:nvSpPr>
          <p:cNvPr id="7" name="Shape 719">
            <a:extLst>
              <a:ext uri="{FF2B5EF4-FFF2-40B4-BE49-F238E27FC236}">
                <a16:creationId xmlns="" xmlns:a16="http://schemas.microsoft.com/office/drawing/2014/main" id="{B98BE9AE-9B02-6845-A272-361EA74C7A0C}"/>
              </a:ext>
            </a:extLst>
          </p:cNvPr>
          <p:cNvSpPr txBox="1"/>
          <p:nvPr/>
        </p:nvSpPr>
        <p:spPr>
          <a:xfrm>
            <a:off x="998923" y="1526778"/>
            <a:ext cx="5829849" cy="321129"/>
          </a:xfrm>
          <a:prstGeom prst="rect">
            <a:avLst/>
          </a:prstGeom>
          <a:noFill/>
          <a:ln>
            <a:noFill/>
          </a:ln>
        </p:spPr>
        <p:txBody>
          <a:bodyPr wrap="square" lIns="0" tIns="0" rIns="0" bIns="0" anchor="t" anchorCtr="0">
            <a:noAutofit/>
          </a:bodyPr>
          <a:lstStyle/>
          <a:p>
            <a:pPr marL="0" marR="0" lvl="0" indent="0" algn="l" defTabSz="299442" rtl="0" eaLnBrk="0" fontAlgn="auto" latinLnBrk="0" hangingPunct="0">
              <a:lnSpc>
                <a:spcPct val="100000"/>
              </a:lnSpc>
              <a:spcBef>
                <a:spcPts val="0"/>
              </a:spcBef>
              <a:spcAft>
                <a:spcPts val="75"/>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Georgia" panose="02040502050405020303" pitchFamily="18" charset="0"/>
                <a:cs typeface="Arial" charset="0"/>
                <a:sym typeface="Helvetica Light"/>
              </a:rPr>
              <a:t>Artificial Intelligence: Overview &amp; Opportunities</a:t>
            </a:r>
            <a:endParaRPr kumimoji="0" lang="en-GB" sz="2000" b="0" i="0" u="none" strike="noStrike" kern="0" cap="none" spc="0" normalizeH="0" baseline="0" noProof="0" dirty="0">
              <a:ln>
                <a:noFill/>
              </a:ln>
              <a:solidFill>
                <a:srgbClr val="FFFFFF"/>
              </a:solidFill>
              <a:effectLst/>
              <a:uLnTx/>
              <a:uFillTx/>
              <a:latin typeface="Georgia" panose="02040502050405020303" pitchFamily="18" charset="0"/>
              <a:cs typeface="Arial" charset="0"/>
              <a:sym typeface="Helvetica Light"/>
            </a:endParaRPr>
          </a:p>
        </p:txBody>
      </p:sp>
      <p:sp>
        <p:nvSpPr>
          <p:cNvPr id="8" name="Shape 720">
            <a:extLst>
              <a:ext uri="{FF2B5EF4-FFF2-40B4-BE49-F238E27FC236}">
                <a16:creationId xmlns="" xmlns:a16="http://schemas.microsoft.com/office/drawing/2014/main" id="{804C34E5-135A-5741-B74B-F3FA471C2336}"/>
              </a:ext>
            </a:extLst>
          </p:cNvPr>
          <p:cNvSpPr txBox="1"/>
          <p:nvPr/>
        </p:nvSpPr>
        <p:spPr>
          <a:xfrm>
            <a:off x="998923" y="2133009"/>
            <a:ext cx="4589773" cy="309566"/>
          </a:xfrm>
          <a:prstGeom prst="rect">
            <a:avLst/>
          </a:prstGeom>
          <a:noFill/>
          <a:ln>
            <a:noFill/>
          </a:ln>
        </p:spPr>
        <p:txBody>
          <a:bodyPr wrap="square" lIns="0" tIns="0" rIns="0" bIns="0" anchor="t" anchorCtr="0">
            <a:noAutofit/>
          </a:bodyPr>
          <a:lstStyle/>
          <a:p>
            <a:pPr marL="0" marR="0" lvl="0" indent="0" algn="l" defTabSz="299442" rtl="0" eaLnBrk="0" fontAlgn="auto" latinLnBrk="0" hangingPunct="0">
              <a:lnSpc>
                <a:spcPct val="100000"/>
              </a:lnSpc>
              <a:spcBef>
                <a:spcPts val="0"/>
              </a:spcBef>
              <a:spcAft>
                <a:spcPts val="75"/>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Georgia" panose="02040502050405020303" pitchFamily="18" charset="0"/>
                <a:cs typeface="Arial" charset="0"/>
                <a:sym typeface="Helvetica Light"/>
              </a:rPr>
              <a:t>Responsible AI: Risks &amp; Mitigation</a:t>
            </a:r>
          </a:p>
        </p:txBody>
      </p:sp>
      <p:sp>
        <p:nvSpPr>
          <p:cNvPr id="9" name="Shape 721">
            <a:extLst>
              <a:ext uri="{FF2B5EF4-FFF2-40B4-BE49-F238E27FC236}">
                <a16:creationId xmlns="" xmlns:a16="http://schemas.microsoft.com/office/drawing/2014/main" id="{61A8EC92-5B65-B146-A79B-F7085D395807}"/>
              </a:ext>
            </a:extLst>
          </p:cNvPr>
          <p:cNvSpPr txBox="1"/>
          <p:nvPr/>
        </p:nvSpPr>
        <p:spPr>
          <a:xfrm>
            <a:off x="998923" y="3276937"/>
            <a:ext cx="5804797" cy="430800"/>
          </a:xfrm>
          <a:prstGeom prst="rect">
            <a:avLst/>
          </a:prstGeom>
          <a:noFill/>
          <a:ln>
            <a:noFill/>
          </a:ln>
        </p:spPr>
        <p:txBody>
          <a:bodyPr wrap="square" lIns="0" tIns="0" rIns="0" bIns="0" anchor="t" anchorCtr="0">
            <a:noAutofit/>
          </a:bodyPr>
          <a:lstStyle/>
          <a:p>
            <a:pPr marL="0" marR="0" lvl="0" indent="0" algn="l" defTabSz="299442" rtl="0" eaLnBrk="0" fontAlgn="auto" latinLnBrk="0" hangingPunct="0">
              <a:lnSpc>
                <a:spcPct val="100000"/>
              </a:lnSpc>
              <a:spcBef>
                <a:spcPts val="0"/>
              </a:spcBef>
              <a:spcAft>
                <a:spcPts val="75"/>
              </a:spcAft>
              <a:buClr>
                <a:srgbClr val="000000"/>
              </a:buClr>
              <a:buSzTx/>
              <a:buFont typeface="Arial"/>
              <a:buNone/>
              <a:tabLst/>
              <a:defRPr/>
            </a:pPr>
            <a:r>
              <a:rPr kumimoji="0" lang="en-US" sz="2000" b="0" i="0" u="none" strike="noStrike" kern="0" cap="none" spc="0" normalizeH="0" baseline="0" noProof="0" dirty="0">
                <a:ln>
                  <a:noFill/>
                </a:ln>
                <a:solidFill>
                  <a:srgbClr val="FFFFFF"/>
                </a:solidFill>
                <a:effectLst/>
                <a:uLnTx/>
                <a:uFillTx/>
                <a:latin typeface="Georgia" panose="02040502050405020303" pitchFamily="18" charset="0"/>
                <a:cs typeface="Arial" charset="0"/>
                <a:sym typeface="Helvetica Light"/>
              </a:rPr>
              <a:t>AI for Accounting Professionals: Opportunities &amp; Implications for Conduct</a:t>
            </a:r>
          </a:p>
        </p:txBody>
      </p:sp>
      <p:sp>
        <p:nvSpPr>
          <p:cNvPr id="10" name="TextBox 9">
            <a:extLst>
              <a:ext uri="{FF2B5EF4-FFF2-40B4-BE49-F238E27FC236}">
                <a16:creationId xmlns="" xmlns:a16="http://schemas.microsoft.com/office/drawing/2014/main" id="{59E1A180-DAD2-7A40-A0EB-0C9CA9D36D08}"/>
              </a:ext>
            </a:extLst>
          </p:cNvPr>
          <p:cNvSpPr txBox="1"/>
          <p:nvPr/>
        </p:nvSpPr>
        <p:spPr>
          <a:xfrm>
            <a:off x="168673" y="1364837"/>
            <a:ext cx="55816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0301E"/>
                </a:solidFill>
                <a:effectLst/>
                <a:uLnTx/>
                <a:uFillTx/>
                <a:latin typeface="Georgia"/>
                <a:ea typeface="Georgia"/>
                <a:cs typeface="Georgia"/>
                <a:sym typeface="Georgia"/>
              </a:rPr>
              <a:t>0</a:t>
            </a:r>
            <a:r>
              <a:rPr kumimoji="0" lang="en-US" altLang="zh-CN" sz="2800" b="0" i="0" u="none" strike="noStrike" kern="0" cap="none" spc="0" normalizeH="0" baseline="0" noProof="0" dirty="0">
                <a:ln>
                  <a:noFill/>
                </a:ln>
                <a:solidFill>
                  <a:srgbClr val="E0301E"/>
                </a:solidFill>
                <a:effectLst/>
                <a:uLnTx/>
                <a:uFillTx/>
                <a:latin typeface="Georgia"/>
                <a:ea typeface="Georgia"/>
                <a:cs typeface="Georgia"/>
                <a:sym typeface="Georgia"/>
              </a:rPr>
              <a:t>1</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
        <p:nvSpPr>
          <p:cNvPr id="11" name="TextBox 10">
            <a:extLst>
              <a:ext uri="{FF2B5EF4-FFF2-40B4-BE49-F238E27FC236}">
                <a16:creationId xmlns="" xmlns:a16="http://schemas.microsoft.com/office/drawing/2014/main" id="{D5C28D31-9B21-DD43-BB6C-7E49EDB7A2F2}"/>
              </a:ext>
            </a:extLst>
          </p:cNvPr>
          <p:cNvSpPr txBox="1"/>
          <p:nvPr/>
        </p:nvSpPr>
        <p:spPr>
          <a:xfrm>
            <a:off x="168673" y="1997762"/>
            <a:ext cx="60465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0301E"/>
                </a:solidFill>
                <a:effectLst/>
                <a:uLnTx/>
                <a:uFillTx/>
                <a:latin typeface="Georgia"/>
                <a:ea typeface="Georgia"/>
                <a:cs typeface="Georgia"/>
                <a:sym typeface="Georgia"/>
              </a:rPr>
              <a:t>0</a:t>
            </a:r>
            <a:r>
              <a:rPr kumimoji="0" lang="en-US" altLang="zh-CN" sz="2800" b="0" i="0" u="none" strike="noStrike" kern="0" cap="none" spc="0" normalizeH="0" baseline="0" noProof="0" dirty="0">
                <a:ln>
                  <a:noFill/>
                </a:ln>
                <a:solidFill>
                  <a:srgbClr val="E0301E"/>
                </a:solidFill>
                <a:effectLst/>
                <a:uLnTx/>
                <a:uFillTx/>
                <a:latin typeface="Georgia"/>
                <a:ea typeface="Georgia"/>
                <a:cs typeface="Georgia"/>
                <a:sym typeface="Georgia"/>
              </a:rPr>
              <a:t>2</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
        <p:nvSpPr>
          <p:cNvPr id="12" name="TextBox 11">
            <a:extLst>
              <a:ext uri="{FF2B5EF4-FFF2-40B4-BE49-F238E27FC236}">
                <a16:creationId xmlns="" xmlns:a16="http://schemas.microsoft.com/office/drawing/2014/main" id="{D37B4776-BD0D-1142-ACB0-ABAFD8C105D2}"/>
              </a:ext>
            </a:extLst>
          </p:cNvPr>
          <p:cNvSpPr txBox="1"/>
          <p:nvPr/>
        </p:nvSpPr>
        <p:spPr>
          <a:xfrm>
            <a:off x="168673" y="3119202"/>
            <a:ext cx="6078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0301E"/>
                </a:solidFill>
                <a:effectLst/>
                <a:uLnTx/>
                <a:uFillTx/>
                <a:latin typeface="Georgia"/>
                <a:ea typeface="Georgia"/>
                <a:cs typeface="Georgia"/>
                <a:sym typeface="Georgia"/>
              </a:rPr>
              <a:t>04</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
        <p:nvSpPr>
          <p:cNvPr id="15" name="Shape 1286">
            <a:extLst>
              <a:ext uri="{FF2B5EF4-FFF2-40B4-BE49-F238E27FC236}">
                <a16:creationId xmlns="" xmlns:a16="http://schemas.microsoft.com/office/drawing/2014/main" id="{335A3729-AF81-BE49-84B5-243CB0ADB29B}"/>
              </a:ext>
            </a:extLst>
          </p:cNvPr>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800" b="0" i="0" u="none" strike="noStrike" kern="0" cap="none" spc="0" normalizeH="0" baseline="0" noProof="0">
                <a:ln>
                  <a:noFill/>
                </a:ln>
                <a:solidFill>
                  <a:srgbClr val="FFFFFF"/>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sz="800" b="0" i="0" u="none" strike="noStrike" kern="0" cap="none" spc="0" normalizeH="0" baseline="0" noProof="0" dirty="0">
              <a:ln>
                <a:noFill/>
              </a:ln>
              <a:solidFill>
                <a:srgbClr val="FFFFFF"/>
              </a:solidFill>
              <a:effectLst/>
              <a:uLnTx/>
              <a:uFillTx/>
              <a:latin typeface="Arial"/>
              <a:cs typeface="Arial"/>
              <a:sym typeface="Arial"/>
            </a:endParaRPr>
          </a:p>
        </p:txBody>
      </p:sp>
      <p:sp>
        <p:nvSpPr>
          <p:cNvPr id="16" name="Shape 720">
            <a:extLst>
              <a:ext uri="{FF2B5EF4-FFF2-40B4-BE49-F238E27FC236}">
                <a16:creationId xmlns="" xmlns:a16="http://schemas.microsoft.com/office/drawing/2014/main" id="{08BDA750-19B0-C541-8A09-28971DEC29A1}"/>
              </a:ext>
            </a:extLst>
          </p:cNvPr>
          <p:cNvSpPr txBox="1"/>
          <p:nvPr/>
        </p:nvSpPr>
        <p:spPr>
          <a:xfrm>
            <a:off x="998923" y="2698767"/>
            <a:ext cx="4589773" cy="309566"/>
          </a:xfrm>
          <a:prstGeom prst="rect">
            <a:avLst/>
          </a:prstGeom>
          <a:noFill/>
          <a:ln>
            <a:noFill/>
          </a:ln>
        </p:spPr>
        <p:txBody>
          <a:bodyPr wrap="square" lIns="0" tIns="0" rIns="0" bIns="0" anchor="t" anchorCtr="0">
            <a:noAutofit/>
          </a:bodyPr>
          <a:lstStyle/>
          <a:p>
            <a:pPr marL="0" marR="0" lvl="0" indent="0" algn="l" defTabSz="299442" rtl="0" eaLnBrk="0" fontAlgn="auto" latinLnBrk="0" hangingPunct="0">
              <a:lnSpc>
                <a:spcPct val="100000"/>
              </a:lnSpc>
              <a:spcBef>
                <a:spcPts val="0"/>
              </a:spcBef>
              <a:spcAft>
                <a:spcPts val="75"/>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Georgia" panose="02040502050405020303" pitchFamily="18" charset="0"/>
                <a:cs typeface="Arial" charset="0"/>
                <a:sym typeface="Helvetica Light"/>
              </a:rPr>
              <a:t>Audit of Artificial Intelligence</a:t>
            </a:r>
          </a:p>
        </p:txBody>
      </p:sp>
      <p:sp>
        <p:nvSpPr>
          <p:cNvPr id="17" name="TextBox 16">
            <a:extLst>
              <a:ext uri="{FF2B5EF4-FFF2-40B4-BE49-F238E27FC236}">
                <a16:creationId xmlns="" xmlns:a16="http://schemas.microsoft.com/office/drawing/2014/main" id="{00D81CAC-BDAB-D648-A24F-2307665C9356}"/>
              </a:ext>
            </a:extLst>
          </p:cNvPr>
          <p:cNvSpPr txBox="1"/>
          <p:nvPr/>
        </p:nvSpPr>
        <p:spPr>
          <a:xfrm>
            <a:off x="168673" y="2563520"/>
            <a:ext cx="60305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0301E"/>
                </a:solidFill>
                <a:effectLst/>
                <a:uLnTx/>
                <a:uFillTx/>
                <a:latin typeface="Georgia"/>
                <a:ea typeface="Georgia"/>
                <a:cs typeface="Georgia"/>
                <a:sym typeface="Georgia"/>
              </a:rPr>
              <a:t>03</a:t>
            </a:r>
            <a:endParaRPr kumimoji="0" lang="en-US" sz="2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765999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75" y="544961"/>
            <a:ext cx="8153135" cy="293170"/>
          </a:xfrm>
        </p:spPr>
        <p:txBody>
          <a:bodyPr/>
          <a:lstStyle/>
          <a:p>
            <a:r>
              <a:rPr lang="en-GB" sz="1905" dirty="0"/>
              <a:t>AI is being used extensively across compliance risk management lifecycle  </a:t>
            </a:r>
            <a:endParaRPr lang="en-US" sz="1905" dirty="0"/>
          </a:p>
        </p:txBody>
      </p:sp>
      <p:sp>
        <p:nvSpPr>
          <p:cNvPr id="4" name="Slide Number Placeholder 3"/>
          <p:cNvSpPr>
            <a:spLocks noGrp="1"/>
          </p:cNvSpPr>
          <p:nvPr>
            <p:ph type="sldNum" sz="quarter" idx="12"/>
          </p:nvPr>
        </p:nvSpPr>
        <p:spPr/>
        <p:txBody>
          <a:bodyPr/>
          <a:lstStyle/>
          <a:p>
            <a:fld id="{F06B2653-D1AD-46BA-BB88-3123B5BA212E}" type="slidenum">
              <a:rPr lang="en-US" smtClean="0"/>
              <a:t>40</a:t>
            </a:fld>
            <a:endParaRPr lang="en-US"/>
          </a:p>
        </p:txBody>
      </p:sp>
      <p:sp>
        <p:nvSpPr>
          <p:cNvPr id="57" name="Google Shape;1160;p73">
            <a:extLst>
              <a:ext uri="{FF2B5EF4-FFF2-40B4-BE49-F238E27FC236}">
                <a16:creationId xmlns="" xmlns:a16="http://schemas.microsoft.com/office/drawing/2014/main" id="{865A72A5-F3EF-2946-BB29-B50E546E039D}"/>
              </a:ext>
            </a:extLst>
          </p:cNvPr>
          <p:cNvSpPr/>
          <p:nvPr/>
        </p:nvSpPr>
        <p:spPr>
          <a:xfrm>
            <a:off x="6836717" y="1292090"/>
            <a:ext cx="1018627" cy="216671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58" name="Google Shape;1161;p73">
            <a:extLst>
              <a:ext uri="{FF2B5EF4-FFF2-40B4-BE49-F238E27FC236}">
                <a16:creationId xmlns="" xmlns:a16="http://schemas.microsoft.com/office/drawing/2014/main" id="{03A681BE-6B9A-EF4B-99E4-08FC460CC62C}"/>
              </a:ext>
            </a:extLst>
          </p:cNvPr>
          <p:cNvSpPr/>
          <p:nvPr/>
        </p:nvSpPr>
        <p:spPr>
          <a:xfrm>
            <a:off x="5771571" y="1292090"/>
            <a:ext cx="1018627" cy="214949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59" name="Google Shape;1162;p73">
            <a:extLst>
              <a:ext uri="{FF2B5EF4-FFF2-40B4-BE49-F238E27FC236}">
                <a16:creationId xmlns="" xmlns:a16="http://schemas.microsoft.com/office/drawing/2014/main" id="{F62008FA-F250-B04E-991F-C5D346F567D4}"/>
              </a:ext>
            </a:extLst>
          </p:cNvPr>
          <p:cNvSpPr/>
          <p:nvPr/>
        </p:nvSpPr>
        <p:spPr>
          <a:xfrm>
            <a:off x="4708048" y="1292090"/>
            <a:ext cx="1018627" cy="214949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60" name="Google Shape;1163;p73">
            <a:extLst>
              <a:ext uri="{FF2B5EF4-FFF2-40B4-BE49-F238E27FC236}">
                <a16:creationId xmlns="" xmlns:a16="http://schemas.microsoft.com/office/drawing/2014/main" id="{D63BD1C8-B94E-9043-8716-D29EBCE7B6AF}"/>
              </a:ext>
            </a:extLst>
          </p:cNvPr>
          <p:cNvSpPr/>
          <p:nvPr/>
        </p:nvSpPr>
        <p:spPr>
          <a:xfrm>
            <a:off x="3644525" y="1292090"/>
            <a:ext cx="1018627" cy="216671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61" name="Google Shape;1164;p73">
            <a:extLst>
              <a:ext uri="{FF2B5EF4-FFF2-40B4-BE49-F238E27FC236}">
                <a16:creationId xmlns="" xmlns:a16="http://schemas.microsoft.com/office/drawing/2014/main" id="{4D282440-81C2-864E-AAB0-AF65F0F36140}"/>
              </a:ext>
            </a:extLst>
          </p:cNvPr>
          <p:cNvSpPr/>
          <p:nvPr/>
        </p:nvSpPr>
        <p:spPr>
          <a:xfrm>
            <a:off x="2584396" y="1292090"/>
            <a:ext cx="1018627" cy="2173433"/>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62" name="Google Shape;1165;p73">
            <a:extLst>
              <a:ext uri="{FF2B5EF4-FFF2-40B4-BE49-F238E27FC236}">
                <a16:creationId xmlns="" xmlns:a16="http://schemas.microsoft.com/office/drawing/2014/main" id="{AA9D8BA8-04D3-9048-A49B-5E63BF68173B}"/>
              </a:ext>
            </a:extLst>
          </p:cNvPr>
          <p:cNvSpPr/>
          <p:nvPr/>
        </p:nvSpPr>
        <p:spPr>
          <a:xfrm>
            <a:off x="1526920" y="1292090"/>
            <a:ext cx="1018627" cy="214949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63" name="Google Shape;1166;p73">
            <a:extLst>
              <a:ext uri="{FF2B5EF4-FFF2-40B4-BE49-F238E27FC236}">
                <a16:creationId xmlns="" xmlns:a16="http://schemas.microsoft.com/office/drawing/2014/main" id="{CCD4249C-826C-E243-AB4A-6477B21E3349}"/>
              </a:ext>
            </a:extLst>
          </p:cNvPr>
          <p:cNvSpPr/>
          <p:nvPr/>
        </p:nvSpPr>
        <p:spPr>
          <a:xfrm>
            <a:off x="470979" y="1292089"/>
            <a:ext cx="1018627" cy="2142521"/>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64" name="Google Shape;1167;p73">
            <a:extLst>
              <a:ext uri="{FF2B5EF4-FFF2-40B4-BE49-F238E27FC236}">
                <a16:creationId xmlns="" xmlns:a16="http://schemas.microsoft.com/office/drawing/2014/main" id="{6375DB53-0342-674F-8AB6-F3BF8F3D90E1}"/>
              </a:ext>
            </a:extLst>
          </p:cNvPr>
          <p:cNvSpPr/>
          <p:nvPr/>
        </p:nvSpPr>
        <p:spPr>
          <a:xfrm>
            <a:off x="472925"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Reuters, LexisNexis</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Wolters Kluwer</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CounselorLibrary</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ARIA, RegAtlas Fiscalnote </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Continuity</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p:txBody>
      </p:sp>
      <p:sp>
        <p:nvSpPr>
          <p:cNvPr id="65" name="Google Shape;1168;p73">
            <a:extLst>
              <a:ext uri="{FF2B5EF4-FFF2-40B4-BE49-F238E27FC236}">
                <a16:creationId xmlns="" xmlns:a16="http://schemas.microsoft.com/office/drawing/2014/main" id="{75C36280-8383-424A-95C4-0868C7BF6695}"/>
              </a:ext>
            </a:extLst>
          </p:cNvPr>
          <p:cNvSpPr/>
          <p:nvPr/>
        </p:nvSpPr>
        <p:spPr>
          <a:xfrm>
            <a:off x="521800" y="1882833"/>
            <a:ext cx="921600" cy="10236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Regulatory Library</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66" name="Google Shape;1169;p73">
            <a:extLst>
              <a:ext uri="{FF2B5EF4-FFF2-40B4-BE49-F238E27FC236}">
                <a16:creationId xmlns="" xmlns:a16="http://schemas.microsoft.com/office/drawing/2014/main" id="{E29F1781-C62E-894D-A2B5-A7A54F1A20CD}"/>
              </a:ext>
            </a:extLst>
          </p:cNvPr>
          <p:cNvSpPr/>
          <p:nvPr/>
        </p:nvSpPr>
        <p:spPr>
          <a:xfrm>
            <a:off x="1843490" y="1472724"/>
            <a:ext cx="364886" cy="213207"/>
          </a:xfrm>
          <a:custGeom>
            <a:avLst/>
            <a:gdLst/>
            <a:ahLst/>
            <a:cxnLst/>
            <a:rect l="l" t="t" r="r" b="b"/>
            <a:pathLst>
              <a:path w="404" h="236" extrusionOk="0">
                <a:moveTo>
                  <a:pt x="160" y="86"/>
                </a:moveTo>
                <a:lnTo>
                  <a:pt x="246" y="86"/>
                </a:lnTo>
                <a:lnTo>
                  <a:pt x="246" y="0"/>
                </a:lnTo>
                <a:lnTo>
                  <a:pt x="160" y="0"/>
                </a:lnTo>
                <a:lnTo>
                  <a:pt x="160" y="86"/>
                </a:lnTo>
                <a:close/>
                <a:moveTo>
                  <a:pt x="180" y="20"/>
                </a:moveTo>
                <a:lnTo>
                  <a:pt x="226" y="20"/>
                </a:lnTo>
                <a:lnTo>
                  <a:pt x="226" y="66"/>
                </a:lnTo>
                <a:lnTo>
                  <a:pt x="180" y="66"/>
                </a:lnTo>
                <a:lnTo>
                  <a:pt x="180" y="20"/>
                </a:lnTo>
                <a:close/>
                <a:moveTo>
                  <a:pt x="38" y="86"/>
                </a:moveTo>
                <a:lnTo>
                  <a:pt x="124" y="86"/>
                </a:lnTo>
                <a:lnTo>
                  <a:pt x="124" y="0"/>
                </a:lnTo>
                <a:lnTo>
                  <a:pt x="38" y="0"/>
                </a:lnTo>
                <a:lnTo>
                  <a:pt x="38" y="86"/>
                </a:lnTo>
                <a:close/>
                <a:moveTo>
                  <a:pt x="58" y="20"/>
                </a:moveTo>
                <a:lnTo>
                  <a:pt x="104" y="20"/>
                </a:lnTo>
                <a:lnTo>
                  <a:pt x="104" y="66"/>
                </a:lnTo>
                <a:lnTo>
                  <a:pt x="58" y="66"/>
                </a:lnTo>
                <a:lnTo>
                  <a:pt x="58" y="20"/>
                </a:lnTo>
                <a:close/>
                <a:moveTo>
                  <a:pt x="368" y="0"/>
                </a:moveTo>
                <a:lnTo>
                  <a:pt x="368" y="86"/>
                </a:lnTo>
                <a:lnTo>
                  <a:pt x="282" y="86"/>
                </a:lnTo>
                <a:lnTo>
                  <a:pt x="282" y="0"/>
                </a:lnTo>
                <a:lnTo>
                  <a:pt x="368" y="0"/>
                </a:lnTo>
                <a:close/>
                <a:moveTo>
                  <a:pt x="82" y="190"/>
                </a:moveTo>
                <a:lnTo>
                  <a:pt x="82" y="190"/>
                </a:lnTo>
                <a:lnTo>
                  <a:pt x="74" y="196"/>
                </a:lnTo>
                <a:lnTo>
                  <a:pt x="64" y="198"/>
                </a:lnTo>
                <a:lnTo>
                  <a:pt x="54" y="196"/>
                </a:lnTo>
                <a:lnTo>
                  <a:pt x="44" y="190"/>
                </a:lnTo>
                <a:lnTo>
                  <a:pt x="44" y="190"/>
                </a:lnTo>
                <a:lnTo>
                  <a:pt x="40" y="184"/>
                </a:lnTo>
                <a:lnTo>
                  <a:pt x="36" y="176"/>
                </a:lnTo>
                <a:lnTo>
                  <a:pt x="36" y="168"/>
                </a:lnTo>
                <a:lnTo>
                  <a:pt x="38" y="162"/>
                </a:lnTo>
                <a:lnTo>
                  <a:pt x="44" y="166"/>
                </a:lnTo>
                <a:lnTo>
                  <a:pt x="44" y="166"/>
                </a:lnTo>
                <a:lnTo>
                  <a:pt x="46" y="168"/>
                </a:lnTo>
                <a:lnTo>
                  <a:pt x="50" y="170"/>
                </a:lnTo>
                <a:lnTo>
                  <a:pt x="50" y="170"/>
                </a:lnTo>
                <a:lnTo>
                  <a:pt x="54" y="168"/>
                </a:lnTo>
                <a:lnTo>
                  <a:pt x="58" y="166"/>
                </a:lnTo>
                <a:lnTo>
                  <a:pt x="58" y="166"/>
                </a:lnTo>
                <a:lnTo>
                  <a:pt x="60" y="162"/>
                </a:lnTo>
                <a:lnTo>
                  <a:pt x="60" y="160"/>
                </a:lnTo>
                <a:lnTo>
                  <a:pt x="60" y="156"/>
                </a:lnTo>
                <a:lnTo>
                  <a:pt x="58" y="152"/>
                </a:lnTo>
                <a:lnTo>
                  <a:pt x="52" y="148"/>
                </a:lnTo>
                <a:lnTo>
                  <a:pt x="52" y="148"/>
                </a:lnTo>
                <a:lnTo>
                  <a:pt x="60" y="144"/>
                </a:lnTo>
                <a:lnTo>
                  <a:pt x="68" y="146"/>
                </a:lnTo>
                <a:lnTo>
                  <a:pt x="76" y="148"/>
                </a:lnTo>
                <a:lnTo>
                  <a:pt x="82" y="152"/>
                </a:lnTo>
                <a:lnTo>
                  <a:pt x="82" y="152"/>
                </a:lnTo>
                <a:lnTo>
                  <a:pt x="88" y="162"/>
                </a:lnTo>
                <a:lnTo>
                  <a:pt x="90" y="172"/>
                </a:lnTo>
                <a:lnTo>
                  <a:pt x="88" y="182"/>
                </a:lnTo>
                <a:lnTo>
                  <a:pt x="82" y="190"/>
                </a:lnTo>
                <a:lnTo>
                  <a:pt x="82" y="190"/>
                </a:lnTo>
                <a:close/>
                <a:moveTo>
                  <a:pt x="226" y="162"/>
                </a:moveTo>
                <a:lnTo>
                  <a:pt x="226" y="162"/>
                </a:lnTo>
                <a:lnTo>
                  <a:pt x="230" y="172"/>
                </a:lnTo>
                <a:lnTo>
                  <a:pt x="230" y="172"/>
                </a:lnTo>
                <a:lnTo>
                  <a:pt x="226" y="182"/>
                </a:lnTo>
                <a:lnTo>
                  <a:pt x="222" y="190"/>
                </a:lnTo>
                <a:lnTo>
                  <a:pt x="212" y="196"/>
                </a:lnTo>
                <a:lnTo>
                  <a:pt x="202" y="198"/>
                </a:lnTo>
                <a:lnTo>
                  <a:pt x="202" y="198"/>
                </a:lnTo>
                <a:lnTo>
                  <a:pt x="192" y="196"/>
                </a:lnTo>
                <a:lnTo>
                  <a:pt x="182" y="190"/>
                </a:lnTo>
                <a:lnTo>
                  <a:pt x="178" y="182"/>
                </a:lnTo>
                <a:lnTo>
                  <a:pt x="176" y="172"/>
                </a:lnTo>
                <a:lnTo>
                  <a:pt x="176" y="172"/>
                </a:lnTo>
                <a:lnTo>
                  <a:pt x="178" y="162"/>
                </a:lnTo>
                <a:lnTo>
                  <a:pt x="182" y="152"/>
                </a:lnTo>
                <a:lnTo>
                  <a:pt x="192" y="146"/>
                </a:lnTo>
                <a:lnTo>
                  <a:pt x="202" y="144"/>
                </a:lnTo>
                <a:lnTo>
                  <a:pt x="202" y="144"/>
                </a:lnTo>
                <a:lnTo>
                  <a:pt x="212" y="146"/>
                </a:lnTo>
                <a:lnTo>
                  <a:pt x="208" y="152"/>
                </a:lnTo>
                <a:lnTo>
                  <a:pt x="208" y="152"/>
                </a:lnTo>
                <a:lnTo>
                  <a:pt x="206" y="156"/>
                </a:lnTo>
                <a:lnTo>
                  <a:pt x="204" y="160"/>
                </a:lnTo>
                <a:lnTo>
                  <a:pt x="206" y="162"/>
                </a:lnTo>
                <a:lnTo>
                  <a:pt x="208" y="166"/>
                </a:lnTo>
                <a:lnTo>
                  <a:pt x="208" y="166"/>
                </a:lnTo>
                <a:lnTo>
                  <a:pt x="210" y="168"/>
                </a:lnTo>
                <a:lnTo>
                  <a:pt x="214" y="170"/>
                </a:lnTo>
                <a:lnTo>
                  <a:pt x="214" y="170"/>
                </a:lnTo>
                <a:lnTo>
                  <a:pt x="218" y="168"/>
                </a:lnTo>
                <a:lnTo>
                  <a:pt x="222" y="166"/>
                </a:lnTo>
                <a:lnTo>
                  <a:pt x="226" y="162"/>
                </a:lnTo>
                <a:close/>
                <a:moveTo>
                  <a:pt x="352" y="196"/>
                </a:moveTo>
                <a:lnTo>
                  <a:pt x="352" y="196"/>
                </a:lnTo>
                <a:lnTo>
                  <a:pt x="340" y="198"/>
                </a:lnTo>
                <a:lnTo>
                  <a:pt x="340" y="198"/>
                </a:lnTo>
                <a:lnTo>
                  <a:pt x="330" y="196"/>
                </a:lnTo>
                <a:lnTo>
                  <a:pt x="322" y="190"/>
                </a:lnTo>
                <a:lnTo>
                  <a:pt x="316" y="182"/>
                </a:lnTo>
                <a:lnTo>
                  <a:pt x="314" y="172"/>
                </a:lnTo>
                <a:lnTo>
                  <a:pt x="314" y="172"/>
                </a:lnTo>
                <a:lnTo>
                  <a:pt x="316" y="162"/>
                </a:lnTo>
                <a:lnTo>
                  <a:pt x="322" y="152"/>
                </a:lnTo>
                <a:lnTo>
                  <a:pt x="330" y="146"/>
                </a:lnTo>
                <a:lnTo>
                  <a:pt x="340" y="144"/>
                </a:lnTo>
                <a:lnTo>
                  <a:pt x="340" y="144"/>
                </a:lnTo>
                <a:lnTo>
                  <a:pt x="352" y="146"/>
                </a:lnTo>
                <a:lnTo>
                  <a:pt x="360" y="152"/>
                </a:lnTo>
                <a:lnTo>
                  <a:pt x="366" y="162"/>
                </a:lnTo>
                <a:lnTo>
                  <a:pt x="368" y="172"/>
                </a:lnTo>
                <a:lnTo>
                  <a:pt x="368" y="172"/>
                </a:lnTo>
                <a:lnTo>
                  <a:pt x="366" y="182"/>
                </a:lnTo>
                <a:lnTo>
                  <a:pt x="360" y="178"/>
                </a:lnTo>
                <a:lnTo>
                  <a:pt x="360" y="178"/>
                </a:lnTo>
                <a:lnTo>
                  <a:pt x="358" y="176"/>
                </a:lnTo>
                <a:lnTo>
                  <a:pt x="354" y="174"/>
                </a:lnTo>
                <a:lnTo>
                  <a:pt x="350" y="176"/>
                </a:lnTo>
                <a:lnTo>
                  <a:pt x="346" y="178"/>
                </a:lnTo>
                <a:lnTo>
                  <a:pt x="346" y="178"/>
                </a:lnTo>
                <a:lnTo>
                  <a:pt x="344" y="180"/>
                </a:lnTo>
                <a:lnTo>
                  <a:pt x="344" y="184"/>
                </a:lnTo>
                <a:lnTo>
                  <a:pt x="344" y="188"/>
                </a:lnTo>
                <a:lnTo>
                  <a:pt x="346" y="192"/>
                </a:lnTo>
                <a:lnTo>
                  <a:pt x="352" y="196"/>
                </a:lnTo>
                <a:close/>
                <a:moveTo>
                  <a:pt x="340" y="236"/>
                </a:moveTo>
                <a:lnTo>
                  <a:pt x="282" y="236"/>
                </a:lnTo>
                <a:lnTo>
                  <a:pt x="282" y="236"/>
                </a:lnTo>
                <a:lnTo>
                  <a:pt x="278" y="236"/>
                </a:lnTo>
                <a:lnTo>
                  <a:pt x="276" y="232"/>
                </a:lnTo>
                <a:lnTo>
                  <a:pt x="274" y="230"/>
                </a:lnTo>
                <a:lnTo>
                  <a:pt x="272" y="226"/>
                </a:lnTo>
                <a:lnTo>
                  <a:pt x="272" y="226"/>
                </a:lnTo>
                <a:lnTo>
                  <a:pt x="274" y="222"/>
                </a:lnTo>
                <a:lnTo>
                  <a:pt x="276" y="218"/>
                </a:lnTo>
                <a:lnTo>
                  <a:pt x="278" y="216"/>
                </a:lnTo>
                <a:lnTo>
                  <a:pt x="282" y="216"/>
                </a:lnTo>
                <a:lnTo>
                  <a:pt x="340" y="216"/>
                </a:lnTo>
                <a:lnTo>
                  <a:pt x="340" y="216"/>
                </a:lnTo>
                <a:lnTo>
                  <a:pt x="350" y="214"/>
                </a:lnTo>
                <a:lnTo>
                  <a:pt x="358" y="212"/>
                </a:lnTo>
                <a:lnTo>
                  <a:pt x="366" y="208"/>
                </a:lnTo>
                <a:lnTo>
                  <a:pt x="372" y="202"/>
                </a:lnTo>
                <a:lnTo>
                  <a:pt x="378" y="196"/>
                </a:lnTo>
                <a:lnTo>
                  <a:pt x="382" y="188"/>
                </a:lnTo>
                <a:lnTo>
                  <a:pt x="384" y="180"/>
                </a:lnTo>
                <a:lnTo>
                  <a:pt x="384" y="172"/>
                </a:lnTo>
                <a:lnTo>
                  <a:pt x="384" y="172"/>
                </a:lnTo>
                <a:lnTo>
                  <a:pt x="384" y="162"/>
                </a:lnTo>
                <a:lnTo>
                  <a:pt x="382" y="154"/>
                </a:lnTo>
                <a:lnTo>
                  <a:pt x="378" y="148"/>
                </a:lnTo>
                <a:lnTo>
                  <a:pt x="372" y="140"/>
                </a:lnTo>
                <a:lnTo>
                  <a:pt x="366" y="136"/>
                </a:lnTo>
                <a:lnTo>
                  <a:pt x="358" y="132"/>
                </a:lnTo>
                <a:lnTo>
                  <a:pt x="350" y="128"/>
                </a:lnTo>
                <a:lnTo>
                  <a:pt x="340" y="128"/>
                </a:lnTo>
                <a:lnTo>
                  <a:pt x="158" y="128"/>
                </a:lnTo>
                <a:lnTo>
                  <a:pt x="158" y="128"/>
                </a:lnTo>
                <a:lnTo>
                  <a:pt x="154" y="128"/>
                </a:lnTo>
                <a:lnTo>
                  <a:pt x="150" y="124"/>
                </a:lnTo>
                <a:lnTo>
                  <a:pt x="148" y="122"/>
                </a:lnTo>
                <a:lnTo>
                  <a:pt x="148" y="118"/>
                </a:lnTo>
                <a:lnTo>
                  <a:pt x="148" y="118"/>
                </a:lnTo>
                <a:lnTo>
                  <a:pt x="148" y="114"/>
                </a:lnTo>
                <a:lnTo>
                  <a:pt x="150" y="110"/>
                </a:lnTo>
                <a:lnTo>
                  <a:pt x="154" y="108"/>
                </a:lnTo>
                <a:lnTo>
                  <a:pt x="158" y="108"/>
                </a:lnTo>
                <a:lnTo>
                  <a:pt x="340" y="108"/>
                </a:lnTo>
                <a:lnTo>
                  <a:pt x="340" y="108"/>
                </a:lnTo>
                <a:lnTo>
                  <a:pt x="354" y="110"/>
                </a:lnTo>
                <a:lnTo>
                  <a:pt x="366" y="112"/>
                </a:lnTo>
                <a:lnTo>
                  <a:pt x="376" y="118"/>
                </a:lnTo>
                <a:lnTo>
                  <a:pt x="386" y="126"/>
                </a:lnTo>
                <a:lnTo>
                  <a:pt x="394" y="136"/>
                </a:lnTo>
                <a:lnTo>
                  <a:pt x="400" y="146"/>
                </a:lnTo>
                <a:lnTo>
                  <a:pt x="404" y="158"/>
                </a:lnTo>
                <a:lnTo>
                  <a:pt x="404" y="172"/>
                </a:lnTo>
                <a:lnTo>
                  <a:pt x="404" y="172"/>
                </a:lnTo>
                <a:lnTo>
                  <a:pt x="404" y="184"/>
                </a:lnTo>
                <a:lnTo>
                  <a:pt x="400" y="196"/>
                </a:lnTo>
                <a:lnTo>
                  <a:pt x="394" y="208"/>
                </a:lnTo>
                <a:lnTo>
                  <a:pt x="386" y="218"/>
                </a:lnTo>
                <a:lnTo>
                  <a:pt x="376" y="224"/>
                </a:lnTo>
                <a:lnTo>
                  <a:pt x="366" y="230"/>
                </a:lnTo>
                <a:lnTo>
                  <a:pt x="354" y="234"/>
                </a:lnTo>
                <a:lnTo>
                  <a:pt x="340" y="236"/>
                </a:lnTo>
                <a:lnTo>
                  <a:pt x="340" y="236"/>
                </a:lnTo>
                <a:close/>
                <a:moveTo>
                  <a:pt x="246" y="236"/>
                </a:moveTo>
                <a:lnTo>
                  <a:pt x="64" y="236"/>
                </a:lnTo>
                <a:lnTo>
                  <a:pt x="64" y="236"/>
                </a:lnTo>
                <a:lnTo>
                  <a:pt x="50" y="234"/>
                </a:lnTo>
                <a:lnTo>
                  <a:pt x="38" y="230"/>
                </a:lnTo>
                <a:lnTo>
                  <a:pt x="28" y="224"/>
                </a:lnTo>
                <a:lnTo>
                  <a:pt x="18" y="218"/>
                </a:lnTo>
                <a:lnTo>
                  <a:pt x="10" y="208"/>
                </a:lnTo>
                <a:lnTo>
                  <a:pt x="4" y="196"/>
                </a:lnTo>
                <a:lnTo>
                  <a:pt x="0" y="184"/>
                </a:lnTo>
                <a:lnTo>
                  <a:pt x="0" y="172"/>
                </a:lnTo>
                <a:lnTo>
                  <a:pt x="0" y="172"/>
                </a:lnTo>
                <a:lnTo>
                  <a:pt x="0" y="158"/>
                </a:lnTo>
                <a:lnTo>
                  <a:pt x="4" y="146"/>
                </a:lnTo>
                <a:lnTo>
                  <a:pt x="10" y="136"/>
                </a:lnTo>
                <a:lnTo>
                  <a:pt x="18" y="126"/>
                </a:lnTo>
                <a:lnTo>
                  <a:pt x="28" y="118"/>
                </a:lnTo>
                <a:lnTo>
                  <a:pt x="38" y="112"/>
                </a:lnTo>
                <a:lnTo>
                  <a:pt x="50" y="110"/>
                </a:lnTo>
                <a:lnTo>
                  <a:pt x="64" y="108"/>
                </a:lnTo>
                <a:lnTo>
                  <a:pt x="122" y="108"/>
                </a:lnTo>
                <a:lnTo>
                  <a:pt x="122" y="108"/>
                </a:lnTo>
                <a:lnTo>
                  <a:pt x="126" y="108"/>
                </a:lnTo>
                <a:lnTo>
                  <a:pt x="128" y="110"/>
                </a:lnTo>
                <a:lnTo>
                  <a:pt x="130" y="114"/>
                </a:lnTo>
                <a:lnTo>
                  <a:pt x="132" y="118"/>
                </a:lnTo>
                <a:lnTo>
                  <a:pt x="132" y="118"/>
                </a:lnTo>
                <a:lnTo>
                  <a:pt x="130" y="122"/>
                </a:lnTo>
                <a:lnTo>
                  <a:pt x="128" y="124"/>
                </a:lnTo>
                <a:lnTo>
                  <a:pt x="126" y="128"/>
                </a:lnTo>
                <a:lnTo>
                  <a:pt x="122" y="128"/>
                </a:lnTo>
                <a:lnTo>
                  <a:pt x="64" y="128"/>
                </a:lnTo>
                <a:lnTo>
                  <a:pt x="64" y="128"/>
                </a:lnTo>
                <a:lnTo>
                  <a:pt x="54" y="128"/>
                </a:lnTo>
                <a:lnTo>
                  <a:pt x="46" y="132"/>
                </a:lnTo>
                <a:lnTo>
                  <a:pt x="38" y="136"/>
                </a:lnTo>
                <a:lnTo>
                  <a:pt x="32" y="140"/>
                </a:lnTo>
                <a:lnTo>
                  <a:pt x="26" y="148"/>
                </a:lnTo>
                <a:lnTo>
                  <a:pt x="22" y="154"/>
                </a:lnTo>
                <a:lnTo>
                  <a:pt x="20" y="162"/>
                </a:lnTo>
                <a:lnTo>
                  <a:pt x="20" y="172"/>
                </a:lnTo>
                <a:lnTo>
                  <a:pt x="20" y="172"/>
                </a:lnTo>
                <a:lnTo>
                  <a:pt x="20" y="180"/>
                </a:lnTo>
                <a:lnTo>
                  <a:pt x="22" y="188"/>
                </a:lnTo>
                <a:lnTo>
                  <a:pt x="26" y="196"/>
                </a:lnTo>
                <a:lnTo>
                  <a:pt x="32" y="202"/>
                </a:lnTo>
                <a:lnTo>
                  <a:pt x="38" y="208"/>
                </a:lnTo>
                <a:lnTo>
                  <a:pt x="46" y="212"/>
                </a:lnTo>
                <a:lnTo>
                  <a:pt x="54" y="214"/>
                </a:lnTo>
                <a:lnTo>
                  <a:pt x="64" y="216"/>
                </a:lnTo>
                <a:lnTo>
                  <a:pt x="246" y="216"/>
                </a:lnTo>
                <a:lnTo>
                  <a:pt x="246" y="216"/>
                </a:lnTo>
                <a:lnTo>
                  <a:pt x="250" y="216"/>
                </a:lnTo>
                <a:lnTo>
                  <a:pt x="254" y="218"/>
                </a:lnTo>
                <a:lnTo>
                  <a:pt x="256" y="222"/>
                </a:lnTo>
                <a:lnTo>
                  <a:pt x="256" y="226"/>
                </a:lnTo>
                <a:lnTo>
                  <a:pt x="256" y="226"/>
                </a:lnTo>
                <a:lnTo>
                  <a:pt x="256" y="230"/>
                </a:lnTo>
                <a:lnTo>
                  <a:pt x="254" y="232"/>
                </a:lnTo>
                <a:lnTo>
                  <a:pt x="250" y="236"/>
                </a:lnTo>
                <a:lnTo>
                  <a:pt x="246" y="236"/>
                </a:lnTo>
                <a:lnTo>
                  <a:pt x="246" y="236"/>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67" name="Google Shape;1170;p73">
            <a:extLst>
              <a:ext uri="{FF2B5EF4-FFF2-40B4-BE49-F238E27FC236}">
                <a16:creationId xmlns="" xmlns:a16="http://schemas.microsoft.com/office/drawing/2014/main" id="{F92AA246-ECC5-E44C-A48E-748291BB0773}"/>
              </a:ext>
            </a:extLst>
          </p:cNvPr>
          <p:cNvSpPr/>
          <p:nvPr/>
        </p:nvSpPr>
        <p:spPr>
          <a:xfrm>
            <a:off x="829933" y="1437493"/>
            <a:ext cx="321534" cy="283673"/>
          </a:xfrm>
          <a:custGeom>
            <a:avLst/>
            <a:gdLst/>
            <a:ahLst/>
            <a:cxnLst/>
            <a:rect l="l" t="t" r="r" b="b"/>
            <a:pathLst>
              <a:path w="356" h="314" extrusionOk="0">
                <a:moveTo>
                  <a:pt x="44" y="246"/>
                </a:moveTo>
                <a:lnTo>
                  <a:pt x="44" y="246"/>
                </a:lnTo>
                <a:lnTo>
                  <a:pt x="40" y="244"/>
                </a:lnTo>
                <a:lnTo>
                  <a:pt x="36" y="242"/>
                </a:lnTo>
                <a:lnTo>
                  <a:pt x="34" y="240"/>
                </a:lnTo>
                <a:lnTo>
                  <a:pt x="34" y="236"/>
                </a:lnTo>
                <a:lnTo>
                  <a:pt x="34" y="104"/>
                </a:lnTo>
                <a:lnTo>
                  <a:pt x="34" y="104"/>
                </a:lnTo>
                <a:lnTo>
                  <a:pt x="34" y="100"/>
                </a:lnTo>
                <a:lnTo>
                  <a:pt x="36" y="98"/>
                </a:lnTo>
                <a:lnTo>
                  <a:pt x="40" y="96"/>
                </a:lnTo>
                <a:lnTo>
                  <a:pt x="44" y="94"/>
                </a:lnTo>
                <a:lnTo>
                  <a:pt x="66" y="94"/>
                </a:lnTo>
                <a:lnTo>
                  <a:pt x="66" y="94"/>
                </a:lnTo>
                <a:lnTo>
                  <a:pt x="70" y="96"/>
                </a:lnTo>
                <a:lnTo>
                  <a:pt x="72" y="98"/>
                </a:lnTo>
                <a:lnTo>
                  <a:pt x="76" y="100"/>
                </a:lnTo>
                <a:lnTo>
                  <a:pt x="76" y="104"/>
                </a:lnTo>
                <a:lnTo>
                  <a:pt x="76" y="236"/>
                </a:lnTo>
                <a:lnTo>
                  <a:pt x="76" y="236"/>
                </a:lnTo>
                <a:lnTo>
                  <a:pt x="76" y="240"/>
                </a:lnTo>
                <a:lnTo>
                  <a:pt x="72" y="242"/>
                </a:lnTo>
                <a:lnTo>
                  <a:pt x="70" y="244"/>
                </a:lnTo>
                <a:lnTo>
                  <a:pt x="66" y="246"/>
                </a:lnTo>
                <a:lnTo>
                  <a:pt x="44" y="246"/>
                </a:lnTo>
                <a:close/>
                <a:moveTo>
                  <a:pt x="30" y="270"/>
                </a:moveTo>
                <a:lnTo>
                  <a:pt x="30" y="270"/>
                </a:lnTo>
                <a:lnTo>
                  <a:pt x="32" y="274"/>
                </a:lnTo>
                <a:lnTo>
                  <a:pt x="34" y="276"/>
                </a:lnTo>
                <a:lnTo>
                  <a:pt x="36" y="278"/>
                </a:lnTo>
                <a:lnTo>
                  <a:pt x="40" y="280"/>
                </a:lnTo>
                <a:lnTo>
                  <a:pt x="316" y="280"/>
                </a:lnTo>
                <a:lnTo>
                  <a:pt x="316" y="280"/>
                </a:lnTo>
                <a:lnTo>
                  <a:pt x="320" y="278"/>
                </a:lnTo>
                <a:lnTo>
                  <a:pt x="322" y="276"/>
                </a:lnTo>
                <a:lnTo>
                  <a:pt x="324" y="274"/>
                </a:lnTo>
                <a:lnTo>
                  <a:pt x="326" y="270"/>
                </a:lnTo>
                <a:lnTo>
                  <a:pt x="326" y="270"/>
                </a:lnTo>
                <a:lnTo>
                  <a:pt x="324" y="266"/>
                </a:lnTo>
                <a:lnTo>
                  <a:pt x="322" y="262"/>
                </a:lnTo>
                <a:lnTo>
                  <a:pt x="320" y="260"/>
                </a:lnTo>
                <a:lnTo>
                  <a:pt x="316" y="260"/>
                </a:lnTo>
                <a:lnTo>
                  <a:pt x="40" y="260"/>
                </a:lnTo>
                <a:lnTo>
                  <a:pt x="40" y="260"/>
                </a:lnTo>
                <a:lnTo>
                  <a:pt x="36" y="260"/>
                </a:lnTo>
                <a:lnTo>
                  <a:pt x="34" y="262"/>
                </a:lnTo>
                <a:lnTo>
                  <a:pt x="32" y="266"/>
                </a:lnTo>
                <a:lnTo>
                  <a:pt x="30" y="270"/>
                </a:lnTo>
                <a:lnTo>
                  <a:pt x="30" y="270"/>
                </a:lnTo>
                <a:close/>
                <a:moveTo>
                  <a:pt x="148" y="246"/>
                </a:moveTo>
                <a:lnTo>
                  <a:pt x="148" y="246"/>
                </a:lnTo>
                <a:lnTo>
                  <a:pt x="152" y="244"/>
                </a:lnTo>
                <a:lnTo>
                  <a:pt x="156" y="242"/>
                </a:lnTo>
                <a:lnTo>
                  <a:pt x="158" y="240"/>
                </a:lnTo>
                <a:lnTo>
                  <a:pt x="158" y="236"/>
                </a:lnTo>
                <a:lnTo>
                  <a:pt x="158" y="104"/>
                </a:lnTo>
                <a:lnTo>
                  <a:pt x="158" y="104"/>
                </a:lnTo>
                <a:lnTo>
                  <a:pt x="158" y="100"/>
                </a:lnTo>
                <a:lnTo>
                  <a:pt x="156" y="98"/>
                </a:lnTo>
                <a:lnTo>
                  <a:pt x="152" y="96"/>
                </a:lnTo>
                <a:lnTo>
                  <a:pt x="148" y="94"/>
                </a:lnTo>
                <a:lnTo>
                  <a:pt x="126" y="94"/>
                </a:lnTo>
                <a:lnTo>
                  <a:pt x="126" y="94"/>
                </a:lnTo>
                <a:lnTo>
                  <a:pt x="122" y="96"/>
                </a:lnTo>
                <a:lnTo>
                  <a:pt x="118" y="98"/>
                </a:lnTo>
                <a:lnTo>
                  <a:pt x="116" y="100"/>
                </a:lnTo>
                <a:lnTo>
                  <a:pt x="116" y="104"/>
                </a:lnTo>
                <a:lnTo>
                  <a:pt x="116" y="236"/>
                </a:lnTo>
                <a:lnTo>
                  <a:pt x="116" y="236"/>
                </a:lnTo>
                <a:lnTo>
                  <a:pt x="116" y="240"/>
                </a:lnTo>
                <a:lnTo>
                  <a:pt x="118" y="242"/>
                </a:lnTo>
                <a:lnTo>
                  <a:pt x="122" y="244"/>
                </a:lnTo>
                <a:lnTo>
                  <a:pt x="126" y="246"/>
                </a:lnTo>
                <a:lnTo>
                  <a:pt x="148" y="246"/>
                </a:lnTo>
                <a:close/>
                <a:moveTo>
                  <a:pt x="6" y="72"/>
                </a:moveTo>
                <a:lnTo>
                  <a:pt x="6" y="72"/>
                </a:lnTo>
                <a:lnTo>
                  <a:pt x="6" y="68"/>
                </a:lnTo>
                <a:lnTo>
                  <a:pt x="8" y="64"/>
                </a:lnTo>
                <a:lnTo>
                  <a:pt x="10" y="62"/>
                </a:lnTo>
                <a:lnTo>
                  <a:pt x="12" y="60"/>
                </a:lnTo>
                <a:lnTo>
                  <a:pt x="174" y="0"/>
                </a:lnTo>
                <a:lnTo>
                  <a:pt x="174" y="0"/>
                </a:lnTo>
                <a:lnTo>
                  <a:pt x="174" y="0"/>
                </a:lnTo>
                <a:lnTo>
                  <a:pt x="174" y="0"/>
                </a:lnTo>
                <a:lnTo>
                  <a:pt x="176" y="0"/>
                </a:lnTo>
                <a:lnTo>
                  <a:pt x="176" y="0"/>
                </a:lnTo>
                <a:lnTo>
                  <a:pt x="176" y="0"/>
                </a:lnTo>
                <a:lnTo>
                  <a:pt x="176" y="0"/>
                </a:lnTo>
                <a:lnTo>
                  <a:pt x="178" y="0"/>
                </a:lnTo>
                <a:lnTo>
                  <a:pt x="178" y="0"/>
                </a:lnTo>
                <a:lnTo>
                  <a:pt x="180" y="0"/>
                </a:lnTo>
                <a:lnTo>
                  <a:pt x="180" y="0"/>
                </a:lnTo>
                <a:lnTo>
                  <a:pt x="180" y="0"/>
                </a:lnTo>
                <a:lnTo>
                  <a:pt x="180" y="0"/>
                </a:lnTo>
                <a:lnTo>
                  <a:pt x="182" y="0"/>
                </a:lnTo>
                <a:lnTo>
                  <a:pt x="182" y="0"/>
                </a:lnTo>
                <a:lnTo>
                  <a:pt x="182" y="0"/>
                </a:lnTo>
                <a:lnTo>
                  <a:pt x="182" y="0"/>
                </a:lnTo>
                <a:lnTo>
                  <a:pt x="342" y="60"/>
                </a:lnTo>
                <a:lnTo>
                  <a:pt x="342" y="60"/>
                </a:lnTo>
                <a:lnTo>
                  <a:pt x="348" y="64"/>
                </a:lnTo>
                <a:lnTo>
                  <a:pt x="350" y="70"/>
                </a:lnTo>
                <a:lnTo>
                  <a:pt x="350" y="70"/>
                </a:lnTo>
                <a:lnTo>
                  <a:pt x="350" y="74"/>
                </a:lnTo>
                <a:lnTo>
                  <a:pt x="346" y="76"/>
                </a:lnTo>
                <a:lnTo>
                  <a:pt x="344" y="80"/>
                </a:lnTo>
                <a:lnTo>
                  <a:pt x="340" y="80"/>
                </a:lnTo>
                <a:lnTo>
                  <a:pt x="340" y="80"/>
                </a:lnTo>
                <a:lnTo>
                  <a:pt x="340" y="80"/>
                </a:lnTo>
                <a:lnTo>
                  <a:pt x="178" y="80"/>
                </a:lnTo>
                <a:lnTo>
                  <a:pt x="178" y="80"/>
                </a:lnTo>
                <a:lnTo>
                  <a:pt x="16" y="80"/>
                </a:lnTo>
                <a:lnTo>
                  <a:pt x="16" y="80"/>
                </a:lnTo>
                <a:lnTo>
                  <a:pt x="12" y="80"/>
                </a:lnTo>
                <a:lnTo>
                  <a:pt x="10" y="78"/>
                </a:lnTo>
                <a:lnTo>
                  <a:pt x="8" y="74"/>
                </a:lnTo>
                <a:lnTo>
                  <a:pt x="6" y="72"/>
                </a:lnTo>
                <a:lnTo>
                  <a:pt x="6" y="72"/>
                </a:lnTo>
                <a:close/>
                <a:moveTo>
                  <a:pt x="160" y="42"/>
                </a:moveTo>
                <a:lnTo>
                  <a:pt x="160" y="42"/>
                </a:lnTo>
                <a:lnTo>
                  <a:pt x="162" y="50"/>
                </a:lnTo>
                <a:lnTo>
                  <a:pt x="166" y="54"/>
                </a:lnTo>
                <a:lnTo>
                  <a:pt x="170" y="58"/>
                </a:lnTo>
                <a:lnTo>
                  <a:pt x="178" y="60"/>
                </a:lnTo>
                <a:lnTo>
                  <a:pt x="178" y="60"/>
                </a:lnTo>
                <a:lnTo>
                  <a:pt x="184" y="58"/>
                </a:lnTo>
                <a:lnTo>
                  <a:pt x="190" y="54"/>
                </a:lnTo>
                <a:lnTo>
                  <a:pt x="194" y="50"/>
                </a:lnTo>
                <a:lnTo>
                  <a:pt x="196" y="42"/>
                </a:lnTo>
                <a:lnTo>
                  <a:pt x="196" y="42"/>
                </a:lnTo>
                <a:lnTo>
                  <a:pt x="194" y="36"/>
                </a:lnTo>
                <a:lnTo>
                  <a:pt x="190" y="30"/>
                </a:lnTo>
                <a:lnTo>
                  <a:pt x="184" y="26"/>
                </a:lnTo>
                <a:lnTo>
                  <a:pt x="178" y="24"/>
                </a:lnTo>
                <a:lnTo>
                  <a:pt x="178" y="24"/>
                </a:lnTo>
                <a:lnTo>
                  <a:pt x="170" y="26"/>
                </a:lnTo>
                <a:lnTo>
                  <a:pt x="166" y="30"/>
                </a:lnTo>
                <a:lnTo>
                  <a:pt x="162" y="36"/>
                </a:lnTo>
                <a:lnTo>
                  <a:pt x="160" y="42"/>
                </a:lnTo>
                <a:lnTo>
                  <a:pt x="160" y="42"/>
                </a:lnTo>
                <a:close/>
                <a:moveTo>
                  <a:pt x="346" y="294"/>
                </a:moveTo>
                <a:lnTo>
                  <a:pt x="10" y="294"/>
                </a:lnTo>
                <a:lnTo>
                  <a:pt x="10" y="294"/>
                </a:lnTo>
                <a:lnTo>
                  <a:pt x="6" y="294"/>
                </a:lnTo>
                <a:lnTo>
                  <a:pt x="4" y="298"/>
                </a:lnTo>
                <a:lnTo>
                  <a:pt x="2" y="300"/>
                </a:lnTo>
                <a:lnTo>
                  <a:pt x="0" y="304"/>
                </a:lnTo>
                <a:lnTo>
                  <a:pt x="0" y="304"/>
                </a:lnTo>
                <a:lnTo>
                  <a:pt x="2" y="308"/>
                </a:lnTo>
                <a:lnTo>
                  <a:pt x="4" y="312"/>
                </a:lnTo>
                <a:lnTo>
                  <a:pt x="6" y="314"/>
                </a:lnTo>
                <a:lnTo>
                  <a:pt x="10" y="314"/>
                </a:lnTo>
                <a:lnTo>
                  <a:pt x="346" y="314"/>
                </a:lnTo>
                <a:lnTo>
                  <a:pt x="346" y="314"/>
                </a:lnTo>
                <a:lnTo>
                  <a:pt x="350" y="314"/>
                </a:lnTo>
                <a:lnTo>
                  <a:pt x="352" y="312"/>
                </a:lnTo>
                <a:lnTo>
                  <a:pt x="354" y="308"/>
                </a:lnTo>
                <a:lnTo>
                  <a:pt x="356" y="304"/>
                </a:lnTo>
                <a:lnTo>
                  <a:pt x="356" y="304"/>
                </a:lnTo>
                <a:lnTo>
                  <a:pt x="354" y="300"/>
                </a:lnTo>
                <a:lnTo>
                  <a:pt x="352" y="298"/>
                </a:lnTo>
                <a:lnTo>
                  <a:pt x="350" y="294"/>
                </a:lnTo>
                <a:lnTo>
                  <a:pt x="346" y="294"/>
                </a:lnTo>
                <a:lnTo>
                  <a:pt x="346" y="294"/>
                </a:lnTo>
                <a:close/>
                <a:moveTo>
                  <a:pt x="230" y="246"/>
                </a:moveTo>
                <a:lnTo>
                  <a:pt x="230" y="246"/>
                </a:lnTo>
                <a:lnTo>
                  <a:pt x="234" y="244"/>
                </a:lnTo>
                <a:lnTo>
                  <a:pt x="238" y="242"/>
                </a:lnTo>
                <a:lnTo>
                  <a:pt x="240" y="240"/>
                </a:lnTo>
                <a:lnTo>
                  <a:pt x="240" y="236"/>
                </a:lnTo>
                <a:lnTo>
                  <a:pt x="240" y="104"/>
                </a:lnTo>
                <a:lnTo>
                  <a:pt x="240" y="104"/>
                </a:lnTo>
                <a:lnTo>
                  <a:pt x="240" y="100"/>
                </a:lnTo>
                <a:lnTo>
                  <a:pt x="238" y="98"/>
                </a:lnTo>
                <a:lnTo>
                  <a:pt x="234" y="96"/>
                </a:lnTo>
                <a:lnTo>
                  <a:pt x="230" y="94"/>
                </a:lnTo>
                <a:lnTo>
                  <a:pt x="208" y="94"/>
                </a:lnTo>
                <a:lnTo>
                  <a:pt x="208" y="94"/>
                </a:lnTo>
                <a:lnTo>
                  <a:pt x="204" y="96"/>
                </a:lnTo>
                <a:lnTo>
                  <a:pt x="200" y="98"/>
                </a:lnTo>
                <a:lnTo>
                  <a:pt x="198" y="100"/>
                </a:lnTo>
                <a:lnTo>
                  <a:pt x="198" y="104"/>
                </a:lnTo>
                <a:lnTo>
                  <a:pt x="198" y="236"/>
                </a:lnTo>
                <a:lnTo>
                  <a:pt x="198" y="236"/>
                </a:lnTo>
                <a:lnTo>
                  <a:pt x="198" y="240"/>
                </a:lnTo>
                <a:lnTo>
                  <a:pt x="200" y="242"/>
                </a:lnTo>
                <a:lnTo>
                  <a:pt x="204" y="244"/>
                </a:lnTo>
                <a:lnTo>
                  <a:pt x="208" y="246"/>
                </a:lnTo>
                <a:lnTo>
                  <a:pt x="230" y="246"/>
                </a:lnTo>
                <a:close/>
                <a:moveTo>
                  <a:pt x="312" y="246"/>
                </a:moveTo>
                <a:lnTo>
                  <a:pt x="312" y="246"/>
                </a:lnTo>
                <a:lnTo>
                  <a:pt x="316" y="244"/>
                </a:lnTo>
                <a:lnTo>
                  <a:pt x="320" y="242"/>
                </a:lnTo>
                <a:lnTo>
                  <a:pt x="322" y="240"/>
                </a:lnTo>
                <a:lnTo>
                  <a:pt x="322" y="236"/>
                </a:lnTo>
                <a:lnTo>
                  <a:pt x="322" y="104"/>
                </a:lnTo>
                <a:lnTo>
                  <a:pt x="322" y="104"/>
                </a:lnTo>
                <a:lnTo>
                  <a:pt x="322" y="100"/>
                </a:lnTo>
                <a:lnTo>
                  <a:pt x="320" y="98"/>
                </a:lnTo>
                <a:lnTo>
                  <a:pt x="316" y="96"/>
                </a:lnTo>
                <a:lnTo>
                  <a:pt x="312" y="94"/>
                </a:lnTo>
                <a:lnTo>
                  <a:pt x="290" y="94"/>
                </a:lnTo>
                <a:lnTo>
                  <a:pt x="290" y="94"/>
                </a:lnTo>
                <a:lnTo>
                  <a:pt x="286" y="96"/>
                </a:lnTo>
                <a:lnTo>
                  <a:pt x="284" y="98"/>
                </a:lnTo>
                <a:lnTo>
                  <a:pt x="280" y="100"/>
                </a:lnTo>
                <a:lnTo>
                  <a:pt x="280" y="104"/>
                </a:lnTo>
                <a:lnTo>
                  <a:pt x="280" y="236"/>
                </a:lnTo>
                <a:lnTo>
                  <a:pt x="280" y="236"/>
                </a:lnTo>
                <a:lnTo>
                  <a:pt x="280" y="240"/>
                </a:lnTo>
                <a:lnTo>
                  <a:pt x="284" y="242"/>
                </a:lnTo>
                <a:lnTo>
                  <a:pt x="286" y="244"/>
                </a:lnTo>
                <a:lnTo>
                  <a:pt x="290" y="246"/>
                </a:lnTo>
                <a:lnTo>
                  <a:pt x="312" y="246"/>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68" name="Google Shape;1171;p73">
            <a:extLst>
              <a:ext uri="{FF2B5EF4-FFF2-40B4-BE49-F238E27FC236}">
                <a16:creationId xmlns="" xmlns:a16="http://schemas.microsoft.com/office/drawing/2014/main" id="{79A9DDB0-7F8B-3248-9F69-35D4266D197A}"/>
              </a:ext>
            </a:extLst>
          </p:cNvPr>
          <p:cNvSpPr/>
          <p:nvPr/>
        </p:nvSpPr>
        <p:spPr>
          <a:xfrm>
            <a:off x="4005028" y="1434321"/>
            <a:ext cx="223990" cy="290017"/>
          </a:xfrm>
          <a:custGeom>
            <a:avLst/>
            <a:gdLst/>
            <a:ahLst/>
            <a:cxnLst/>
            <a:rect l="l" t="t" r="r" b="b"/>
            <a:pathLst>
              <a:path w="248" h="390" extrusionOk="0">
                <a:moveTo>
                  <a:pt x="148" y="38"/>
                </a:moveTo>
                <a:lnTo>
                  <a:pt x="148" y="38"/>
                </a:lnTo>
                <a:lnTo>
                  <a:pt x="150" y="30"/>
                </a:lnTo>
                <a:lnTo>
                  <a:pt x="152" y="22"/>
                </a:lnTo>
                <a:lnTo>
                  <a:pt x="154" y="16"/>
                </a:lnTo>
                <a:lnTo>
                  <a:pt x="160" y="12"/>
                </a:lnTo>
                <a:lnTo>
                  <a:pt x="164" y="6"/>
                </a:lnTo>
                <a:lnTo>
                  <a:pt x="172" y="4"/>
                </a:lnTo>
                <a:lnTo>
                  <a:pt x="178" y="2"/>
                </a:lnTo>
                <a:lnTo>
                  <a:pt x="186" y="0"/>
                </a:lnTo>
                <a:lnTo>
                  <a:pt x="186" y="0"/>
                </a:lnTo>
                <a:lnTo>
                  <a:pt x="192" y="2"/>
                </a:lnTo>
                <a:lnTo>
                  <a:pt x="200" y="4"/>
                </a:lnTo>
                <a:lnTo>
                  <a:pt x="206" y="6"/>
                </a:lnTo>
                <a:lnTo>
                  <a:pt x="212" y="12"/>
                </a:lnTo>
                <a:lnTo>
                  <a:pt x="216" y="16"/>
                </a:lnTo>
                <a:lnTo>
                  <a:pt x="220" y="22"/>
                </a:lnTo>
                <a:lnTo>
                  <a:pt x="222" y="30"/>
                </a:lnTo>
                <a:lnTo>
                  <a:pt x="222" y="38"/>
                </a:lnTo>
                <a:lnTo>
                  <a:pt x="222" y="38"/>
                </a:lnTo>
                <a:lnTo>
                  <a:pt x="222" y="44"/>
                </a:lnTo>
                <a:lnTo>
                  <a:pt x="220" y="52"/>
                </a:lnTo>
                <a:lnTo>
                  <a:pt x="216" y="58"/>
                </a:lnTo>
                <a:lnTo>
                  <a:pt x="212" y="64"/>
                </a:lnTo>
                <a:lnTo>
                  <a:pt x="206" y="68"/>
                </a:lnTo>
                <a:lnTo>
                  <a:pt x="200" y="72"/>
                </a:lnTo>
                <a:lnTo>
                  <a:pt x="192" y="74"/>
                </a:lnTo>
                <a:lnTo>
                  <a:pt x="186" y="74"/>
                </a:lnTo>
                <a:lnTo>
                  <a:pt x="186" y="74"/>
                </a:lnTo>
                <a:lnTo>
                  <a:pt x="178" y="74"/>
                </a:lnTo>
                <a:lnTo>
                  <a:pt x="172" y="72"/>
                </a:lnTo>
                <a:lnTo>
                  <a:pt x="164" y="68"/>
                </a:lnTo>
                <a:lnTo>
                  <a:pt x="160" y="64"/>
                </a:lnTo>
                <a:lnTo>
                  <a:pt x="154" y="58"/>
                </a:lnTo>
                <a:lnTo>
                  <a:pt x="152" y="52"/>
                </a:lnTo>
                <a:lnTo>
                  <a:pt x="150" y="44"/>
                </a:lnTo>
                <a:lnTo>
                  <a:pt x="148" y="38"/>
                </a:lnTo>
                <a:lnTo>
                  <a:pt x="148" y="38"/>
                </a:lnTo>
                <a:close/>
                <a:moveTo>
                  <a:pt x="248" y="120"/>
                </a:moveTo>
                <a:lnTo>
                  <a:pt x="248" y="120"/>
                </a:lnTo>
                <a:lnTo>
                  <a:pt x="246" y="106"/>
                </a:lnTo>
                <a:lnTo>
                  <a:pt x="242" y="100"/>
                </a:lnTo>
                <a:lnTo>
                  <a:pt x="238" y="96"/>
                </a:lnTo>
                <a:lnTo>
                  <a:pt x="238" y="96"/>
                </a:lnTo>
                <a:lnTo>
                  <a:pt x="232" y="90"/>
                </a:lnTo>
                <a:lnTo>
                  <a:pt x="226" y="88"/>
                </a:lnTo>
                <a:lnTo>
                  <a:pt x="218" y="84"/>
                </a:lnTo>
                <a:lnTo>
                  <a:pt x="210" y="84"/>
                </a:lnTo>
                <a:lnTo>
                  <a:pt x="210" y="84"/>
                </a:lnTo>
                <a:lnTo>
                  <a:pt x="202" y="86"/>
                </a:lnTo>
                <a:lnTo>
                  <a:pt x="194" y="88"/>
                </a:lnTo>
                <a:lnTo>
                  <a:pt x="188" y="92"/>
                </a:lnTo>
                <a:lnTo>
                  <a:pt x="182" y="98"/>
                </a:lnTo>
                <a:lnTo>
                  <a:pt x="182" y="98"/>
                </a:lnTo>
                <a:lnTo>
                  <a:pt x="182" y="98"/>
                </a:lnTo>
                <a:lnTo>
                  <a:pt x="182" y="98"/>
                </a:lnTo>
                <a:lnTo>
                  <a:pt x="182" y="98"/>
                </a:lnTo>
                <a:lnTo>
                  <a:pt x="178" y="102"/>
                </a:lnTo>
                <a:lnTo>
                  <a:pt x="138" y="156"/>
                </a:lnTo>
                <a:lnTo>
                  <a:pt x="84" y="156"/>
                </a:lnTo>
                <a:lnTo>
                  <a:pt x="84" y="156"/>
                </a:lnTo>
                <a:lnTo>
                  <a:pt x="80" y="156"/>
                </a:lnTo>
                <a:lnTo>
                  <a:pt x="74" y="160"/>
                </a:lnTo>
                <a:lnTo>
                  <a:pt x="70" y="164"/>
                </a:lnTo>
                <a:lnTo>
                  <a:pt x="70" y="170"/>
                </a:lnTo>
                <a:lnTo>
                  <a:pt x="70" y="170"/>
                </a:lnTo>
                <a:lnTo>
                  <a:pt x="70" y="176"/>
                </a:lnTo>
                <a:lnTo>
                  <a:pt x="74" y="182"/>
                </a:lnTo>
                <a:lnTo>
                  <a:pt x="80" y="184"/>
                </a:lnTo>
                <a:lnTo>
                  <a:pt x="84" y="186"/>
                </a:lnTo>
                <a:lnTo>
                  <a:pt x="146" y="186"/>
                </a:lnTo>
                <a:lnTo>
                  <a:pt x="146" y="186"/>
                </a:lnTo>
                <a:lnTo>
                  <a:pt x="152" y="184"/>
                </a:lnTo>
                <a:lnTo>
                  <a:pt x="158" y="180"/>
                </a:lnTo>
                <a:lnTo>
                  <a:pt x="172" y="160"/>
                </a:lnTo>
                <a:lnTo>
                  <a:pt x="172" y="222"/>
                </a:lnTo>
                <a:lnTo>
                  <a:pt x="138" y="222"/>
                </a:lnTo>
                <a:lnTo>
                  <a:pt x="138" y="222"/>
                </a:lnTo>
                <a:lnTo>
                  <a:pt x="142" y="218"/>
                </a:lnTo>
                <a:lnTo>
                  <a:pt x="144" y="216"/>
                </a:lnTo>
                <a:lnTo>
                  <a:pt x="146" y="212"/>
                </a:lnTo>
                <a:lnTo>
                  <a:pt x="146" y="212"/>
                </a:lnTo>
                <a:lnTo>
                  <a:pt x="144" y="208"/>
                </a:lnTo>
                <a:lnTo>
                  <a:pt x="142" y="204"/>
                </a:lnTo>
                <a:lnTo>
                  <a:pt x="138" y="202"/>
                </a:lnTo>
                <a:lnTo>
                  <a:pt x="134" y="202"/>
                </a:lnTo>
                <a:lnTo>
                  <a:pt x="50" y="202"/>
                </a:lnTo>
                <a:lnTo>
                  <a:pt x="50" y="202"/>
                </a:lnTo>
                <a:lnTo>
                  <a:pt x="46" y="202"/>
                </a:lnTo>
                <a:lnTo>
                  <a:pt x="42" y="204"/>
                </a:lnTo>
                <a:lnTo>
                  <a:pt x="40" y="208"/>
                </a:lnTo>
                <a:lnTo>
                  <a:pt x="38" y="212"/>
                </a:lnTo>
                <a:lnTo>
                  <a:pt x="38" y="212"/>
                </a:lnTo>
                <a:lnTo>
                  <a:pt x="40" y="216"/>
                </a:lnTo>
                <a:lnTo>
                  <a:pt x="42" y="220"/>
                </a:lnTo>
                <a:lnTo>
                  <a:pt x="46" y="222"/>
                </a:lnTo>
                <a:lnTo>
                  <a:pt x="50" y="224"/>
                </a:lnTo>
                <a:lnTo>
                  <a:pt x="104" y="224"/>
                </a:lnTo>
                <a:lnTo>
                  <a:pt x="104" y="224"/>
                </a:lnTo>
                <a:lnTo>
                  <a:pt x="100" y="224"/>
                </a:lnTo>
                <a:lnTo>
                  <a:pt x="100" y="224"/>
                </a:lnTo>
                <a:lnTo>
                  <a:pt x="98" y="226"/>
                </a:lnTo>
                <a:lnTo>
                  <a:pt x="98" y="226"/>
                </a:lnTo>
                <a:lnTo>
                  <a:pt x="94" y="228"/>
                </a:lnTo>
                <a:lnTo>
                  <a:pt x="94" y="228"/>
                </a:lnTo>
                <a:lnTo>
                  <a:pt x="6" y="318"/>
                </a:lnTo>
                <a:lnTo>
                  <a:pt x="6" y="318"/>
                </a:lnTo>
                <a:lnTo>
                  <a:pt x="0" y="324"/>
                </a:lnTo>
                <a:lnTo>
                  <a:pt x="0" y="332"/>
                </a:lnTo>
                <a:lnTo>
                  <a:pt x="0" y="338"/>
                </a:lnTo>
                <a:lnTo>
                  <a:pt x="6" y="344"/>
                </a:lnTo>
                <a:lnTo>
                  <a:pt x="6" y="344"/>
                </a:lnTo>
                <a:lnTo>
                  <a:pt x="12" y="350"/>
                </a:lnTo>
                <a:lnTo>
                  <a:pt x="20" y="350"/>
                </a:lnTo>
                <a:lnTo>
                  <a:pt x="26" y="350"/>
                </a:lnTo>
                <a:lnTo>
                  <a:pt x="32" y="344"/>
                </a:lnTo>
                <a:lnTo>
                  <a:pt x="88" y="290"/>
                </a:lnTo>
                <a:lnTo>
                  <a:pt x="88" y="370"/>
                </a:lnTo>
                <a:lnTo>
                  <a:pt x="88" y="370"/>
                </a:lnTo>
                <a:lnTo>
                  <a:pt x="90" y="378"/>
                </a:lnTo>
                <a:lnTo>
                  <a:pt x="94" y="384"/>
                </a:lnTo>
                <a:lnTo>
                  <a:pt x="100" y="388"/>
                </a:lnTo>
                <a:lnTo>
                  <a:pt x="108" y="390"/>
                </a:lnTo>
                <a:lnTo>
                  <a:pt x="108" y="390"/>
                </a:lnTo>
                <a:lnTo>
                  <a:pt x="108" y="390"/>
                </a:lnTo>
                <a:lnTo>
                  <a:pt x="116" y="388"/>
                </a:lnTo>
                <a:lnTo>
                  <a:pt x="122" y="384"/>
                </a:lnTo>
                <a:lnTo>
                  <a:pt x="126" y="378"/>
                </a:lnTo>
                <a:lnTo>
                  <a:pt x="128" y="370"/>
                </a:lnTo>
                <a:lnTo>
                  <a:pt x="128" y="284"/>
                </a:lnTo>
                <a:lnTo>
                  <a:pt x="192" y="284"/>
                </a:lnTo>
                <a:lnTo>
                  <a:pt x="216" y="284"/>
                </a:lnTo>
                <a:lnTo>
                  <a:pt x="230" y="284"/>
                </a:lnTo>
                <a:lnTo>
                  <a:pt x="230" y="284"/>
                </a:lnTo>
                <a:lnTo>
                  <a:pt x="236" y="282"/>
                </a:lnTo>
                <a:lnTo>
                  <a:pt x="244" y="278"/>
                </a:lnTo>
                <a:lnTo>
                  <a:pt x="248" y="272"/>
                </a:lnTo>
                <a:lnTo>
                  <a:pt x="248" y="264"/>
                </a:lnTo>
                <a:lnTo>
                  <a:pt x="248" y="122"/>
                </a:lnTo>
                <a:lnTo>
                  <a:pt x="248" y="122"/>
                </a:lnTo>
                <a:lnTo>
                  <a:pt x="248" y="120"/>
                </a:lnTo>
                <a:lnTo>
                  <a:pt x="248" y="120"/>
                </a:lnTo>
                <a:close/>
                <a:moveTo>
                  <a:pt x="28" y="202"/>
                </a:moveTo>
                <a:lnTo>
                  <a:pt x="28" y="202"/>
                </a:lnTo>
                <a:lnTo>
                  <a:pt x="30" y="206"/>
                </a:lnTo>
                <a:lnTo>
                  <a:pt x="36" y="208"/>
                </a:lnTo>
                <a:lnTo>
                  <a:pt x="36" y="208"/>
                </a:lnTo>
                <a:lnTo>
                  <a:pt x="38" y="208"/>
                </a:lnTo>
                <a:lnTo>
                  <a:pt x="38" y="208"/>
                </a:lnTo>
                <a:lnTo>
                  <a:pt x="42" y="206"/>
                </a:lnTo>
                <a:lnTo>
                  <a:pt x="44" y="204"/>
                </a:lnTo>
                <a:lnTo>
                  <a:pt x="44" y="200"/>
                </a:lnTo>
                <a:lnTo>
                  <a:pt x="44" y="196"/>
                </a:lnTo>
                <a:lnTo>
                  <a:pt x="18" y="122"/>
                </a:lnTo>
                <a:lnTo>
                  <a:pt x="18" y="122"/>
                </a:lnTo>
                <a:lnTo>
                  <a:pt x="16" y="118"/>
                </a:lnTo>
                <a:lnTo>
                  <a:pt x="14" y="116"/>
                </a:lnTo>
                <a:lnTo>
                  <a:pt x="10" y="116"/>
                </a:lnTo>
                <a:lnTo>
                  <a:pt x="8" y="116"/>
                </a:lnTo>
                <a:lnTo>
                  <a:pt x="8" y="116"/>
                </a:lnTo>
                <a:lnTo>
                  <a:pt x="4" y="118"/>
                </a:lnTo>
                <a:lnTo>
                  <a:pt x="2" y="120"/>
                </a:lnTo>
                <a:lnTo>
                  <a:pt x="2" y="124"/>
                </a:lnTo>
                <a:lnTo>
                  <a:pt x="2" y="126"/>
                </a:lnTo>
                <a:lnTo>
                  <a:pt x="28" y="202"/>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69" name="Google Shape;1172;p73">
            <a:extLst>
              <a:ext uri="{FF2B5EF4-FFF2-40B4-BE49-F238E27FC236}">
                <a16:creationId xmlns="" xmlns:a16="http://schemas.microsoft.com/office/drawing/2014/main" id="{747E6A41-F00B-EC4D-A4BD-F9342DC2E2B7}"/>
              </a:ext>
            </a:extLst>
          </p:cNvPr>
          <p:cNvSpPr/>
          <p:nvPr/>
        </p:nvSpPr>
        <p:spPr>
          <a:xfrm>
            <a:off x="6099012" y="1411522"/>
            <a:ext cx="358484" cy="335615"/>
          </a:xfrm>
          <a:custGeom>
            <a:avLst/>
            <a:gdLst/>
            <a:ahLst/>
            <a:cxnLst/>
            <a:rect l="l" t="t" r="r" b="b"/>
            <a:pathLst>
              <a:path w="412" h="400" extrusionOk="0">
                <a:moveTo>
                  <a:pt x="356" y="88"/>
                </a:moveTo>
                <a:lnTo>
                  <a:pt x="356" y="88"/>
                </a:lnTo>
                <a:lnTo>
                  <a:pt x="366" y="90"/>
                </a:lnTo>
                <a:lnTo>
                  <a:pt x="376" y="96"/>
                </a:lnTo>
                <a:lnTo>
                  <a:pt x="382" y="104"/>
                </a:lnTo>
                <a:lnTo>
                  <a:pt x="384" y="116"/>
                </a:lnTo>
                <a:lnTo>
                  <a:pt x="384" y="116"/>
                </a:lnTo>
                <a:lnTo>
                  <a:pt x="382" y="126"/>
                </a:lnTo>
                <a:lnTo>
                  <a:pt x="376" y="136"/>
                </a:lnTo>
                <a:lnTo>
                  <a:pt x="366" y="142"/>
                </a:lnTo>
                <a:lnTo>
                  <a:pt x="356" y="144"/>
                </a:lnTo>
                <a:lnTo>
                  <a:pt x="356" y="144"/>
                </a:lnTo>
                <a:lnTo>
                  <a:pt x="344" y="142"/>
                </a:lnTo>
                <a:lnTo>
                  <a:pt x="336" y="136"/>
                </a:lnTo>
                <a:lnTo>
                  <a:pt x="330" y="126"/>
                </a:lnTo>
                <a:lnTo>
                  <a:pt x="328" y="116"/>
                </a:lnTo>
                <a:lnTo>
                  <a:pt x="328" y="116"/>
                </a:lnTo>
                <a:lnTo>
                  <a:pt x="330" y="104"/>
                </a:lnTo>
                <a:lnTo>
                  <a:pt x="336" y="96"/>
                </a:lnTo>
                <a:lnTo>
                  <a:pt x="344" y="90"/>
                </a:lnTo>
                <a:lnTo>
                  <a:pt x="356" y="88"/>
                </a:lnTo>
                <a:lnTo>
                  <a:pt x="356" y="88"/>
                </a:lnTo>
                <a:close/>
                <a:moveTo>
                  <a:pt x="392" y="156"/>
                </a:moveTo>
                <a:lnTo>
                  <a:pt x="374" y="156"/>
                </a:lnTo>
                <a:lnTo>
                  <a:pt x="356" y="182"/>
                </a:lnTo>
                <a:lnTo>
                  <a:pt x="338" y="156"/>
                </a:lnTo>
                <a:lnTo>
                  <a:pt x="320" y="156"/>
                </a:lnTo>
                <a:lnTo>
                  <a:pt x="320" y="156"/>
                </a:lnTo>
                <a:lnTo>
                  <a:pt x="314" y="156"/>
                </a:lnTo>
                <a:lnTo>
                  <a:pt x="314" y="156"/>
                </a:lnTo>
                <a:lnTo>
                  <a:pt x="314" y="158"/>
                </a:lnTo>
                <a:lnTo>
                  <a:pt x="314" y="204"/>
                </a:lnTo>
                <a:lnTo>
                  <a:pt x="314" y="204"/>
                </a:lnTo>
                <a:lnTo>
                  <a:pt x="336" y="224"/>
                </a:lnTo>
                <a:lnTo>
                  <a:pt x="354" y="244"/>
                </a:lnTo>
                <a:lnTo>
                  <a:pt x="370" y="268"/>
                </a:lnTo>
                <a:lnTo>
                  <a:pt x="386" y="294"/>
                </a:lnTo>
                <a:lnTo>
                  <a:pt x="386" y="294"/>
                </a:lnTo>
                <a:lnTo>
                  <a:pt x="396" y="270"/>
                </a:lnTo>
                <a:lnTo>
                  <a:pt x="404" y="246"/>
                </a:lnTo>
                <a:lnTo>
                  <a:pt x="410" y="220"/>
                </a:lnTo>
                <a:lnTo>
                  <a:pt x="412" y="194"/>
                </a:lnTo>
                <a:lnTo>
                  <a:pt x="412" y="194"/>
                </a:lnTo>
                <a:lnTo>
                  <a:pt x="410" y="166"/>
                </a:lnTo>
                <a:lnTo>
                  <a:pt x="410" y="166"/>
                </a:lnTo>
                <a:lnTo>
                  <a:pt x="406" y="162"/>
                </a:lnTo>
                <a:lnTo>
                  <a:pt x="402" y="158"/>
                </a:lnTo>
                <a:lnTo>
                  <a:pt x="398" y="156"/>
                </a:lnTo>
                <a:lnTo>
                  <a:pt x="392" y="156"/>
                </a:lnTo>
                <a:lnTo>
                  <a:pt x="392" y="156"/>
                </a:lnTo>
                <a:close/>
                <a:moveTo>
                  <a:pt x="98" y="204"/>
                </a:moveTo>
                <a:lnTo>
                  <a:pt x="98" y="156"/>
                </a:lnTo>
                <a:lnTo>
                  <a:pt x="98" y="156"/>
                </a:lnTo>
                <a:lnTo>
                  <a:pt x="92" y="156"/>
                </a:lnTo>
                <a:lnTo>
                  <a:pt x="74" y="156"/>
                </a:lnTo>
                <a:lnTo>
                  <a:pt x="56" y="182"/>
                </a:lnTo>
                <a:lnTo>
                  <a:pt x="38" y="156"/>
                </a:lnTo>
                <a:lnTo>
                  <a:pt x="20" y="156"/>
                </a:lnTo>
                <a:lnTo>
                  <a:pt x="20" y="156"/>
                </a:lnTo>
                <a:lnTo>
                  <a:pt x="14" y="156"/>
                </a:lnTo>
                <a:lnTo>
                  <a:pt x="10" y="158"/>
                </a:lnTo>
                <a:lnTo>
                  <a:pt x="6" y="162"/>
                </a:lnTo>
                <a:lnTo>
                  <a:pt x="2" y="166"/>
                </a:lnTo>
                <a:lnTo>
                  <a:pt x="2" y="166"/>
                </a:lnTo>
                <a:lnTo>
                  <a:pt x="0" y="194"/>
                </a:lnTo>
                <a:lnTo>
                  <a:pt x="0" y="194"/>
                </a:lnTo>
                <a:lnTo>
                  <a:pt x="2" y="220"/>
                </a:lnTo>
                <a:lnTo>
                  <a:pt x="8" y="246"/>
                </a:lnTo>
                <a:lnTo>
                  <a:pt x="16" y="270"/>
                </a:lnTo>
                <a:lnTo>
                  <a:pt x="26" y="294"/>
                </a:lnTo>
                <a:lnTo>
                  <a:pt x="26" y="294"/>
                </a:lnTo>
                <a:lnTo>
                  <a:pt x="42" y="268"/>
                </a:lnTo>
                <a:lnTo>
                  <a:pt x="58" y="244"/>
                </a:lnTo>
                <a:lnTo>
                  <a:pt x="76" y="224"/>
                </a:lnTo>
                <a:lnTo>
                  <a:pt x="98" y="204"/>
                </a:lnTo>
                <a:lnTo>
                  <a:pt x="98" y="204"/>
                </a:lnTo>
                <a:close/>
                <a:moveTo>
                  <a:pt x="170" y="36"/>
                </a:moveTo>
                <a:lnTo>
                  <a:pt x="170" y="36"/>
                </a:lnTo>
                <a:lnTo>
                  <a:pt x="170" y="42"/>
                </a:lnTo>
                <a:lnTo>
                  <a:pt x="172" y="50"/>
                </a:lnTo>
                <a:lnTo>
                  <a:pt x="176" y="56"/>
                </a:lnTo>
                <a:lnTo>
                  <a:pt x="180" y="60"/>
                </a:lnTo>
                <a:lnTo>
                  <a:pt x="186" y="66"/>
                </a:lnTo>
                <a:lnTo>
                  <a:pt x="192" y="68"/>
                </a:lnTo>
                <a:lnTo>
                  <a:pt x="198" y="70"/>
                </a:lnTo>
                <a:lnTo>
                  <a:pt x="206" y="72"/>
                </a:lnTo>
                <a:lnTo>
                  <a:pt x="206" y="72"/>
                </a:lnTo>
                <a:lnTo>
                  <a:pt x="214" y="70"/>
                </a:lnTo>
                <a:lnTo>
                  <a:pt x="220" y="68"/>
                </a:lnTo>
                <a:lnTo>
                  <a:pt x="226" y="66"/>
                </a:lnTo>
                <a:lnTo>
                  <a:pt x="232" y="60"/>
                </a:lnTo>
                <a:lnTo>
                  <a:pt x="236" y="56"/>
                </a:lnTo>
                <a:lnTo>
                  <a:pt x="240" y="50"/>
                </a:lnTo>
                <a:lnTo>
                  <a:pt x="242" y="42"/>
                </a:lnTo>
                <a:lnTo>
                  <a:pt x="242" y="36"/>
                </a:lnTo>
                <a:lnTo>
                  <a:pt x="242" y="36"/>
                </a:lnTo>
                <a:lnTo>
                  <a:pt x="242" y="28"/>
                </a:lnTo>
                <a:lnTo>
                  <a:pt x="240" y="22"/>
                </a:lnTo>
                <a:lnTo>
                  <a:pt x="236" y="16"/>
                </a:lnTo>
                <a:lnTo>
                  <a:pt x="232" y="10"/>
                </a:lnTo>
                <a:lnTo>
                  <a:pt x="226" y="6"/>
                </a:lnTo>
                <a:lnTo>
                  <a:pt x="220" y="2"/>
                </a:lnTo>
                <a:lnTo>
                  <a:pt x="214" y="0"/>
                </a:lnTo>
                <a:lnTo>
                  <a:pt x="206" y="0"/>
                </a:lnTo>
                <a:lnTo>
                  <a:pt x="206" y="0"/>
                </a:lnTo>
                <a:lnTo>
                  <a:pt x="198" y="0"/>
                </a:lnTo>
                <a:lnTo>
                  <a:pt x="192" y="2"/>
                </a:lnTo>
                <a:lnTo>
                  <a:pt x="186" y="6"/>
                </a:lnTo>
                <a:lnTo>
                  <a:pt x="180" y="10"/>
                </a:lnTo>
                <a:lnTo>
                  <a:pt x="176" y="16"/>
                </a:lnTo>
                <a:lnTo>
                  <a:pt x="172" y="22"/>
                </a:lnTo>
                <a:lnTo>
                  <a:pt x="170" y="28"/>
                </a:lnTo>
                <a:lnTo>
                  <a:pt x="170" y="36"/>
                </a:lnTo>
                <a:lnTo>
                  <a:pt x="170" y="36"/>
                </a:lnTo>
                <a:close/>
                <a:moveTo>
                  <a:pt x="206" y="400"/>
                </a:moveTo>
                <a:lnTo>
                  <a:pt x="206" y="400"/>
                </a:lnTo>
                <a:lnTo>
                  <a:pt x="230" y="398"/>
                </a:lnTo>
                <a:lnTo>
                  <a:pt x="254" y="394"/>
                </a:lnTo>
                <a:lnTo>
                  <a:pt x="276" y="388"/>
                </a:lnTo>
                <a:lnTo>
                  <a:pt x="296" y="378"/>
                </a:lnTo>
                <a:lnTo>
                  <a:pt x="316" y="368"/>
                </a:lnTo>
                <a:lnTo>
                  <a:pt x="334" y="354"/>
                </a:lnTo>
                <a:lnTo>
                  <a:pt x="352" y="338"/>
                </a:lnTo>
                <a:lnTo>
                  <a:pt x="366" y="322"/>
                </a:lnTo>
                <a:lnTo>
                  <a:pt x="366" y="322"/>
                </a:lnTo>
                <a:lnTo>
                  <a:pt x="352" y="296"/>
                </a:lnTo>
                <a:lnTo>
                  <a:pt x="336" y="272"/>
                </a:lnTo>
                <a:lnTo>
                  <a:pt x="320" y="250"/>
                </a:lnTo>
                <a:lnTo>
                  <a:pt x="300" y="232"/>
                </a:lnTo>
                <a:lnTo>
                  <a:pt x="280" y="216"/>
                </a:lnTo>
                <a:lnTo>
                  <a:pt x="256" y="204"/>
                </a:lnTo>
                <a:lnTo>
                  <a:pt x="244" y="200"/>
                </a:lnTo>
                <a:lnTo>
                  <a:pt x="232" y="196"/>
                </a:lnTo>
                <a:lnTo>
                  <a:pt x="220" y="194"/>
                </a:lnTo>
                <a:lnTo>
                  <a:pt x="206" y="194"/>
                </a:lnTo>
                <a:lnTo>
                  <a:pt x="206" y="194"/>
                </a:lnTo>
                <a:lnTo>
                  <a:pt x="182" y="196"/>
                </a:lnTo>
                <a:lnTo>
                  <a:pt x="158" y="202"/>
                </a:lnTo>
                <a:lnTo>
                  <a:pt x="158" y="234"/>
                </a:lnTo>
                <a:lnTo>
                  <a:pt x="158" y="234"/>
                </a:lnTo>
                <a:lnTo>
                  <a:pt x="158" y="240"/>
                </a:lnTo>
                <a:lnTo>
                  <a:pt x="156" y="244"/>
                </a:lnTo>
                <a:lnTo>
                  <a:pt x="150" y="254"/>
                </a:lnTo>
                <a:lnTo>
                  <a:pt x="140" y="262"/>
                </a:lnTo>
                <a:lnTo>
                  <a:pt x="134" y="264"/>
                </a:lnTo>
                <a:lnTo>
                  <a:pt x="128" y="264"/>
                </a:lnTo>
                <a:lnTo>
                  <a:pt x="128" y="264"/>
                </a:lnTo>
                <a:lnTo>
                  <a:pt x="118" y="262"/>
                </a:lnTo>
                <a:lnTo>
                  <a:pt x="110" y="258"/>
                </a:lnTo>
                <a:lnTo>
                  <a:pt x="104" y="252"/>
                </a:lnTo>
                <a:lnTo>
                  <a:pt x="100" y="244"/>
                </a:lnTo>
                <a:lnTo>
                  <a:pt x="100" y="244"/>
                </a:lnTo>
                <a:lnTo>
                  <a:pt x="84" y="260"/>
                </a:lnTo>
                <a:lnTo>
                  <a:pt x="70" y="280"/>
                </a:lnTo>
                <a:lnTo>
                  <a:pt x="58" y="300"/>
                </a:lnTo>
                <a:lnTo>
                  <a:pt x="46" y="322"/>
                </a:lnTo>
                <a:lnTo>
                  <a:pt x="46" y="322"/>
                </a:lnTo>
                <a:lnTo>
                  <a:pt x="60" y="338"/>
                </a:lnTo>
                <a:lnTo>
                  <a:pt x="78" y="354"/>
                </a:lnTo>
                <a:lnTo>
                  <a:pt x="96" y="368"/>
                </a:lnTo>
                <a:lnTo>
                  <a:pt x="116" y="378"/>
                </a:lnTo>
                <a:lnTo>
                  <a:pt x="136" y="388"/>
                </a:lnTo>
                <a:lnTo>
                  <a:pt x="158" y="394"/>
                </a:lnTo>
                <a:lnTo>
                  <a:pt x="182" y="398"/>
                </a:lnTo>
                <a:lnTo>
                  <a:pt x="206" y="400"/>
                </a:lnTo>
                <a:lnTo>
                  <a:pt x="206" y="400"/>
                </a:lnTo>
                <a:close/>
                <a:moveTo>
                  <a:pt x="28" y="116"/>
                </a:moveTo>
                <a:lnTo>
                  <a:pt x="28" y="116"/>
                </a:lnTo>
                <a:lnTo>
                  <a:pt x="30" y="126"/>
                </a:lnTo>
                <a:lnTo>
                  <a:pt x="36" y="136"/>
                </a:lnTo>
                <a:lnTo>
                  <a:pt x="46" y="142"/>
                </a:lnTo>
                <a:lnTo>
                  <a:pt x="56" y="144"/>
                </a:lnTo>
                <a:lnTo>
                  <a:pt x="56" y="144"/>
                </a:lnTo>
                <a:lnTo>
                  <a:pt x="68" y="142"/>
                </a:lnTo>
                <a:lnTo>
                  <a:pt x="76" y="136"/>
                </a:lnTo>
                <a:lnTo>
                  <a:pt x="82" y="126"/>
                </a:lnTo>
                <a:lnTo>
                  <a:pt x="84" y="116"/>
                </a:lnTo>
                <a:lnTo>
                  <a:pt x="84" y="116"/>
                </a:lnTo>
                <a:lnTo>
                  <a:pt x="82" y="104"/>
                </a:lnTo>
                <a:lnTo>
                  <a:pt x="76" y="96"/>
                </a:lnTo>
                <a:lnTo>
                  <a:pt x="68" y="90"/>
                </a:lnTo>
                <a:lnTo>
                  <a:pt x="56" y="88"/>
                </a:lnTo>
                <a:lnTo>
                  <a:pt x="56" y="88"/>
                </a:lnTo>
                <a:lnTo>
                  <a:pt x="46" y="90"/>
                </a:lnTo>
                <a:lnTo>
                  <a:pt x="36" y="96"/>
                </a:lnTo>
                <a:lnTo>
                  <a:pt x="30" y="104"/>
                </a:lnTo>
                <a:lnTo>
                  <a:pt x="28" y="116"/>
                </a:lnTo>
                <a:lnTo>
                  <a:pt x="28" y="116"/>
                </a:lnTo>
                <a:close/>
                <a:moveTo>
                  <a:pt x="300" y="192"/>
                </a:moveTo>
                <a:lnTo>
                  <a:pt x="300" y="116"/>
                </a:lnTo>
                <a:lnTo>
                  <a:pt x="300" y="116"/>
                </a:lnTo>
                <a:lnTo>
                  <a:pt x="300" y="116"/>
                </a:lnTo>
                <a:lnTo>
                  <a:pt x="300" y="114"/>
                </a:lnTo>
                <a:lnTo>
                  <a:pt x="300" y="114"/>
                </a:lnTo>
                <a:lnTo>
                  <a:pt x="300" y="108"/>
                </a:lnTo>
                <a:lnTo>
                  <a:pt x="298" y="102"/>
                </a:lnTo>
                <a:lnTo>
                  <a:pt x="290" y="92"/>
                </a:lnTo>
                <a:lnTo>
                  <a:pt x="280" y="84"/>
                </a:lnTo>
                <a:lnTo>
                  <a:pt x="274" y="82"/>
                </a:lnTo>
                <a:lnTo>
                  <a:pt x="268" y="82"/>
                </a:lnTo>
                <a:lnTo>
                  <a:pt x="232" y="82"/>
                </a:lnTo>
                <a:lnTo>
                  <a:pt x="206" y="116"/>
                </a:lnTo>
                <a:lnTo>
                  <a:pt x="180" y="82"/>
                </a:lnTo>
                <a:lnTo>
                  <a:pt x="144" y="82"/>
                </a:lnTo>
                <a:lnTo>
                  <a:pt x="144" y="82"/>
                </a:lnTo>
                <a:lnTo>
                  <a:pt x="138" y="82"/>
                </a:lnTo>
                <a:lnTo>
                  <a:pt x="132" y="84"/>
                </a:lnTo>
                <a:lnTo>
                  <a:pt x="122" y="92"/>
                </a:lnTo>
                <a:lnTo>
                  <a:pt x="114" y="102"/>
                </a:lnTo>
                <a:lnTo>
                  <a:pt x="112" y="108"/>
                </a:lnTo>
                <a:lnTo>
                  <a:pt x="112" y="114"/>
                </a:lnTo>
                <a:lnTo>
                  <a:pt x="112" y="116"/>
                </a:lnTo>
                <a:lnTo>
                  <a:pt x="112" y="130"/>
                </a:lnTo>
                <a:lnTo>
                  <a:pt x="112" y="234"/>
                </a:lnTo>
                <a:lnTo>
                  <a:pt x="112" y="234"/>
                </a:lnTo>
                <a:lnTo>
                  <a:pt x="114" y="240"/>
                </a:lnTo>
                <a:lnTo>
                  <a:pt x="116" y="244"/>
                </a:lnTo>
                <a:lnTo>
                  <a:pt x="122" y="248"/>
                </a:lnTo>
                <a:lnTo>
                  <a:pt x="128" y="248"/>
                </a:lnTo>
                <a:lnTo>
                  <a:pt x="128" y="248"/>
                </a:lnTo>
                <a:lnTo>
                  <a:pt x="134" y="248"/>
                </a:lnTo>
                <a:lnTo>
                  <a:pt x="138" y="244"/>
                </a:lnTo>
                <a:lnTo>
                  <a:pt x="142" y="240"/>
                </a:lnTo>
                <a:lnTo>
                  <a:pt x="144" y="234"/>
                </a:lnTo>
                <a:lnTo>
                  <a:pt x="144" y="130"/>
                </a:lnTo>
                <a:lnTo>
                  <a:pt x="144" y="130"/>
                </a:lnTo>
                <a:lnTo>
                  <a:pt x="150" y="134"/>
                </a:lnTo>
                <a:lnTo>
                  <a:pt x="154" y="140"/>
                </a:lnTo>
                <a:lnTo>
                  <a:pt x="158" y="148"/>
                </a:lnTo>
                <a:lnTo>
                  <a:pt x="158" y="156"/>
                </a:lnTo>
                <a:lnTo>
                  <a:pt x="158" y="170"/>
                </a:lnTo>
                <a:lnTo>
                  <a:pt x="158" y="170"/>
                </a:lnTo>
                <a:lnTo>
                  <a:pt x="182" y="164"/>
                </a:lnTo>
                <a:lnTo>
                  <a:pt x="206" y="162"/>
                </a:lnTo>
                <a:lnTo>
                  <a:pt x="206" y="162"/>
                </a:lnTo>
                <a:lnTo>
                  <a:pt x="230" y="164"/>
                </a:lnTo>
                <a:lnTo>
                  <a:pt x="254" y="170"/>
                </a:lnTo>
                <a:lnTo>
                  <a:pt x="254" y="158"/>
                </a:lnTo>
                <a:lnTo>
                  <a:pt x="254" y="158"/>
                </a:lnTo>
                <a:lnTo>
                  <a:pt x="254" y="150"/>
                </a:lnTo>
                <a:lnTo>
                  <a:pt x="258" y="142"/>
                </a:lnTo>
                <a:lnTo>
                  <a:pt x="262" y="136"/>
                </a:lnTo>
                <a:lnTo>
                  <a:pt x="268" y="132"/>
                </a:lnTo>
                <a:lnTo>
                  <a:pt x="268" y="176"/>
                </a:lnTo>
                <a:lnTo>
                  <a:pt x="268" y="176"/>
                </a:lnTo>
                <a:lnTo>
                  <a:pt x="284" y="184"/>
                </a:lnTo>
                <a:lnTo>
                  <a:pt x="300" y="192"/>
                </a:lnTo>
                <a:lnTo>
                  <a:pt x="300" y="192"/>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70" name="Google Shape;1173;p73">
            <a:extLst>
              <a:ext uri="{FF2B5EF4-FFF2-40B4-BE49-F238E27FC236}">
                <a16:creationId xmlns="" xmlns:a16="http://schemas.microsoft.com/office/drawing/2014/main" id="{CE2C0F93-9CD7-DF4B-ACF7-6ECC16E2BC31}"/>
              </a:ext>
            </a:extLst>
          </p:cNvPr>
          <p:cNvSpPr/>
          <p:nvPr/>
        </p:nvSpPr>
        <p:spPr>
          <a:xfrm>
            <a:off x="2923806" y="1496215"/>
            <a:ext cx="316114" cy="166229"/>
          </a:xfrm>
          <a:custGeom>
            <a:avLst/>
            <a:gdLst/>
            <a:ahLst/>
            <a:cxnLst/>
            <a:rect l="l" t="t" r="r" b="b"/>
            <a:pathLst>
              <a:path w="350" h="184" extrusionOk="0">
                <a:moveTo>
                  <a:pt x="242" y="10"/>
                </a:moveTo>
                <a:lnTo>
                  <a:pt x="242" y="32"/>
                </a:lnTo>
                <a:lnTo>
                  <a:pt x="242" y="32"/>
                </a:lnTo>
                <a:lnTo>
                  <a:pt x="242" y="36"/>
                </a:lnTo>
                <a:lnTo>
                  <a:pt x="240" y="40"/>
                </a:lnTo>
                <a:lnTo>
                  <a:pt x="236" y="42"/>
                </a:lnTo>
                <a:lnTo>
                  <a:pt x="232" y="42"/>
                </a:lnTo>
                <a:lnTo>
                  <a:pt x="78" y="42"/>
                </a:lnTo>
                <a:lnTo>
                  <a:pt x="78" y="42"/>
                </a:lnTo>
                <a:lnTo>
                  <a:pt x="74" y="42"/>
                </a:lnTo>
                <a:lnTo>
                  <a:pt x="70" y="40"/>
                </a:lnTo>
                <a:lnTo>
                  <a:pt x="68" y="36"/>
                </a:lnTo>
                <a:lnTo>
                  <a:pt x="68" y="32"/>
                </a:lnTo>
                <a:lnTo>
                  <a:pt x="68" y="10"/>
                </a:lnTo>
                <a:lnTo>
                  <a:pt x="68" y="10"/>
                </a:lnTo>
                <a:lnTo>
                  <a:pt x="68" y="6"/>
                </a:lnTo>
                <a:lnTo>
                  <a:pt x="70" y="2"/>
                </a:lnTo>
                <a:lnTo>
                  <a:pt x="74" y="0"/>
                </a:lnTo>
                <a:lnTo>
                  <a:pt x="78" y="0"/>
                </a:lnTo>
                <a:lnTo>
                  <a:pt x="232" y="0"/>
                </a:lnTo>
                <a:lnTo>
                  <a:pt x="232" y="0"/>
                </a:lnTo>
                <a:lnTo>
                  <a:pt x="236" y="0"/>
                </a:lnTo>
                <a:lnTo>
                  <a:pt x="240" y="2"/>
                </a:lnTo>
                <a:lnTo>
                  <a:pt x="242" y="6"/>
                </a:lnTo>
                <a:lnTo>
                  <a:pt x="242" y="10"/>
                </a:lnTo>
                <a:lnTo>
                  <a:pt x="242" y="10"/>
                </a:lnTo>
                <a:close/>
                <a:moveTo>
                  <a:pt x="34" y="0"/>
                </a:moveTo>
                <a:lnTo>
                  <a:pt x="10" y="0"/>
                </a:lnTo>
                <a:lnTo>
                  <a:pt x="10" y="0"/>
                </a:lnTo>
                <a:lnTo>
                  <a:pt x="6" y="0"/>
                </a:lnTo>
                <a:lnTo>
                  <a:pt x="2" y="2"/>
                </a:lnTo>
                <a:lnTo>
                  <a:pt x="0" y="6"/>
                </a:lnTo>
                <a:lnTo>
                  <a:pt x="0" y="10"/>
                </a:lnTo>
                <a:lnTo>
                  <a:pt x="0" y="32"/>
                </a:lnTo>
                <a:lnTo>
                  <a:pt x="0" y="32"/>
                </a:lnTo>
                <a:lnTo>
                  <a:pt x="0" y="36"/>
                </a:lnTo>
                <a:lnTo>
                  <a:pt x="2" y="40"/>
                </a:lnTo>
                <a:lnTo>
                  <a:pt x="6" y="42"/>
                </a:lnTo>
                <a:lnTo>
                  <a:pt x="10" y="42"/>
                </a:lnTo>
                <a:lnTo>
                  <a:pt x="34" y="42"/>
                </a:lnTo>
                <a:lnTo>
                  <a:pt x="34" y="42"/>
                </a:lnTo>
                <a:lnTo>
                  <a:pt x="38" y="42"/>
                </a:lnTo>
                <a:lnTo>
                  <a:pt x="40" y="40"/>
                </a:lnTo>
                <a:lnTo>
                  <a:pt x="42" y="36"/>
                </a:lnTo>
                <a:lnTo>
                  <a:pt x="44" y="32"/>
                </a:lnTo>
                <a:lnTo>
                  <a:pt x="44" y="10"/>
                </a:lnTo>
                <a:lnTo>
                  <a:pt x="44" y="10"/>
                </a:lnTo>
                <a:lnTo>
                  <a:pt x="42" y="6"/>
                </a:lnTo>
                <a:lnTo>
                  <a:pt x="40" y="2"/>
                </a:lnTo>
                <a:lnTo>
                  <a:pt x="38" y="0"/>
                </a:lnTo>
                <a:lnTo>
                  <a:pt x="34" y="0"/>
                </a:lnTo>
                <a:lnTo>
                  <a:pt x="34" y="0"/>
                </a:lnTo>
                <a:close/>
                <a:moveTo>
                  <a:pt x="78" y="114"/>
                </a:moveTo>
                <a:lnTo>
                  <a:pt x="174" y="114"/>
                </a:lnTo>
                <a:lnTo>
                  <a:pt x="156" y="80"/>
                </a:lnTo>
                <a:lnTo>
                  <a:pt x="150" y="70"/>
                </a:lnTo>
                <a:lnTo>
                  <a:pt x="78" y="70"/>
                </a:lnTo>
                <a:lnTo>
                  <a:pt x="78" y="70"/>
                </a:lnTo>
                <a:lnTo>
                  <a:pt x="74" y="70"/>
                </a:lnTo>
                <a:lnTo>
                  <a:pt x="70" y="72"/>
                </a:lnTo>
                <a:lnTo>
                  <a:pt x="68" y="76"/>
                </a:lnTo>
                <a:lnTo>
                  <a:pt x="68" y="80"/>
                </a:lnTo>
                <a:lnTo>
                  <a:pt x="68" y="104"/>
                </a:lnTo>
                <a:lnTo>
                  <a:pt x="68" y="104"/>
                </a:lnTo>
                <a:lnTo>
                  <a:pt x="68" y="108"/>
                </a:lnTo>
                <a:lnTo>
                  <a:pt x="70" y="110"/>
                </a:lnTo>
                <a:lnTo>
                  <a:pt x="74" y="112"/>
                </a:lnTo>
                <a:lnTo>
                  <a:pt x="78" y="114"/>
                </a:lnTo>
                <a:lnTo>
                  <a:pt x="78" y="114"/>
                </a:lnTo>
                <a:close/>
                <a:moveTo>
                  <a:pt x="34" y="140"/>
                </a:moveTo>
                <a:lnTo>
                  <a:pt x="10" y="140"/>
                </a:lnTo>
                <a:lnTo>
                  <a:pt x="10" y="140"/>
                </a:lnTo>
                <a:lnTo>
                  <a:pt x="6" y="142"/>
                </a:lnTo>
                <a:lnTo>
                  <a:pt x="2" y="144"/>
                </a:lnTo>
                <a:lnTo>
                  <a:pt x="0" y="146"/>
                </a:lnTo>
                <a:lnTo>
                  <a:pt x="0" y="150"/>
                </a:lnTo>
                <a:lnTo>
                  <a:pt x="0" y="174"/>
                </a:lnTo>
                <a:lnTo>
                  <a:pt x="0" y="174"/>
                </a:lnTo>
                <a:lnTo>
                  <a:pt x="0" y="178"/>
                </a:lnTo>
                <a:lnTo>
                  <a:pt x="2" y="182"/>
                </a:lnTo>
                <a:lnTo>
                  <a:pt x="6" y="184"/>
                </a:lnTo>
                <a:lnTo>
                  <a:pt x="10" y="184"/>
                </a:lnTo>
                <a:lnTo>
                  <a:pt x="34" y="184"/>
                </a:lnTo>
                <a:lnTo>
                  <a:pt x="34" y="184"/>
                </a:lnTo>
                <a:lnTo>
                  <a:pt x="38" y="184"/>
                </a:lnTo>
                <a:lnTo>
                  <a:pt x="40" y="182"/>
                </a:lnTo>
                <a:lnTo>
                  <a:pt x="42" y="178"/>
                </a:lnTo>
                <a:lnTo>
                  <a:pt x="44" y="174"/>
                </a:lnTo>
                <a:lnTo>
                  <a:pt x="44" y="150"/>
                </a:lnTo>
                <a:lnTo>
                  <a:pt x="44" y="150"/>
                </a:lnTo>
                <a:lnTo>
                  <a:pt x="42" y="146"/>
                </a:lnTo>
                <a:lnTo>
                  <a:pt x="40" y="144"/>
                </a:lnTo>
                <a:lnTo>
                  <a:pt x="38" y="142"/>
                </a:lnTo>
                <a:lnTo>
                  <a:pt x="34" y="140"/>
                </a:lnTo>
                <a:lnTo>
                  <a:pt x="34" y="140"/>
                </a:lnTo>
                <a:close/>
                <a:moveTo>
                  <a:pt x="188" y="140"/>
                </a:moveTo>
                <a:lnTo>
                  <a:pt x="78" y="140"/>
                </a:lnTo>
                <a:lnTo>
                  <a:pt x="78" y="140"/>
                </a:lnTo>
                <a:lnTo>
                  <a:pt x="74" y="142"/>
                </a:lnTo>
                <a:lnTo>
                  <a:pt x="70" y="144"/>
                </a:lnTo>
                <a:lnTo>
                  <a:pt x="68" y="146"/>
                </a:lnTo>
                <a:lnTo>
                  <a:pt x="68" y="150"/>
                </a:lnTo>
                <a:lnTo>
                  <a:pt x="68" y="174"/>
                </a:lnTo>
                <a:lnTo>
                  <a:pt x="68" y="174"/>
                </a:lnTo>
                <a:lnTo>
                  <a:pt x="68" y="178"/>
                </a:lnTo>
                <a:lnTo>
                  <a:pt x="70" y="182"/>
                </a:lnTo>
                <a:lnTo>
                  <a:pt x="74" y="184"/>
                </a:lnTo>
                <a:lnTo>
                  <a:pt x="78" y="184"/>
                </a:lnTo>
                <a:lnTo>
                  <a:pt x="212" y="184"/>
                </a:lnTo>
                <a:lnTo>
                  <a:pt x="188" y="140"/>
                </a:lnTo>
                <a:close/>
                <a:moveTo>
                  <a:pt x="34" y="70"/>
                </a:moveTo>
                <a:lnTo>
                  <a:pt x="10" y="70"/>
                </a:lnTo>
                <a:lnTo>
                  <a:pt x="10" y="70"/>
                </a:lnTo>
                <a:lnTo>
                  <a:pt x="6" y="70"/>
                </a:lnTo>
                <a:lnTo>
                  <a:pt x="2" y="72"/>
                </a:lnTo>
                <a:lnTo>
                  <a:pt x="0" y="76"/>
                </a:lnTo>
                <a:lnTo>
                  <a:pt x="0" y="80"/>
                </a:lnTo>
                <a:lnTo>
                  <a:pt x="0" y="104"/>
                </a:lnTo>
                <a:lnTo>
                  <a:pt x="0" y="104"/>
                </a:lnTo>
                <a:lnTo>
                  <a:pt x="0" y="108"/>
                </a:lnTo>
                <a:lnTo>
                  <a:pt x="2" y="110"/>
                </a:lnTo>
                <a:lnTo>
                  <a:pt x="6" y="112"/>
                </a:lnTo>
                <a:lnTo>
                  <a:pt x="10" y="114"/>
                </a:lnTo>
                <a:lnTo>
                  <a:pt x="34" y="114"/>
                </a:lnTo>
                <a:lnTo>
                  <a:pt x="34" y="114"/>
                </a:lnTo>
                <a:lnTo>
                  <a:pt x="38" y="112"/>
                </a:lnTo>
                <a:lnTo>
                  <a:pt x="40" y="110"/>
                </a:lnTo>
                <a:lnTo>
                  <a:pt x="42" y="108"/>
                </a:lnTo>
                <a:lnTo>
                  <a:pt x="44" y="104"/>
                </a:lnTo>
                <a:lnTo>
                  <a:pt x="44" y="80"/>
                </a:lnTo>
                <a:lnTo>
                  <a:pt x="44" y="80"/>
                </a:lnTo>
                <a:lnTo>
                  <a:pt x="42" y="76"/>
                </a:lnTo>
                <a:lnTo>
                  <a:pt x="40" y="72"/>
                </a:lnTo>
                <a:lnTo>
                  <a:pt x="38" y="70"/>
                </a:lnTo>
                <a:lnTo>
                  <a:pt x="34" y="70"/>
                </a:lnTo>
                <a:lnTo>
                  <a:pt x="34" y="70"/>
                </a:lnTo>
                <a:close/>
                <a:moveTo>
                  <a:pt x="350" y="0"/>
                </a:moveTo>
                <a:lnTo>
                  <a:pt x="312" y="0"/>
                </a:lnTo>
                <a:lnTo>
                  <a:pt x="248" y="116"/>
                </a:lnTo>
                <a:lnTo>
                  <a:pt x="220" y="66"/>
                </a:lnTo>
                <a:lnTo>
                  <a:pt x="184" y="66"/>
                </a:lnTo>
                <a:lnTo>
                  <a:pt x="248" y="184"/>
                </a:lnTo>
                <a:lnTo>
                  <a:pt x="350" y="0"/>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71" name="Google Shape;1174;p73">
            <a:extLst>
              <a:ext uri="{FF2B5EF4-FFF2-40B4-BE49-F238E27FC236}">
                <a16:creationId xmlns="" xmlns:a16="http://schemas.microsoft.com/office/drawing/2014/main" id="{29EB8FF3-C16E-CE4C-AA51-60D9FF76D283}"/>
              </a:ext>
            </a:extLst>
          </p:cNvPr>
          <p:cNvSpPr/>
          <p:nvPr/>
        </p:nvSpPr>
        <p:spPr>
          <a:xfrm>
            <a:off x="1528867"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C2C Smart Compliance</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Cube</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Wolters Kluwer</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GRC Solutions</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p:txBody>
      </p:sp>
      <p:sp>
        <p:nvSpPr>
          <p:cNvPr id="72" name="Google Shape;1175;p73">
            <a:extLst>
              <a:ext uri="{FF2B5EF4-FFF2-40B4-BE49-F238E27FC236}">
                <a16:creationId xmlns="" xmlns:a16="http://schemas.microsoft.com/office/drawing/2014/main" id="{99325A26-4972-1D4E-A599-0925EAE5DAC8}"/>
              </a:ext>
            </a:extLst>
          </p:cNvPr>
          <p:cNvSpPr/>
          <p:nvPr/>
        </p:nvSpPr>
        <p:spPr>
          <a:xfrm>
            <a:off x="1571207" y="1847850"/>
            <a:ext cx="921600" cy="10818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Regulation Mapping</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73" name="Google Shape;1176;p73">
            <a:extLst>
              <a:ext uri="{FF2B5EF4-FFF2-40B4-BE49-F238E27FC236}">
                <a16:creationId xmlns="" xmlns:a16="http://schemas.microsoft.com/office/drawing/2014/main" id="{61261897-8A15-EB49-95D9-130EFA84463A}"/>
              </a:ext>
            </a:extLst>
          </p:cNvPr>
          <p:cNvSpPr/>
          <p:nvPr/>
        </p:nvSpPr>
        <p:spPr>
          <a:xfrm>
            <a:off x="2586344"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FFFFFF"/>
                </a:solidFill>
                <a:effectLst/>
                <a:uLnTx/>
                <a:uFillTx/>
                <a:latin typeface="Tahoma"/>
                <a:ea typeface="Tahoma"/>
                <a:cs typeface="Tahoma"/>
                <a:sym typeface="Tahoma"/>
              </a:rPr>
              <a:t>Capnovum</a:t>
            </a:r>
            <a:endParaRPr kumimoji="0" sz="10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FFFFFF"/>
                </a:solidFill>
                <a:effectLst/>
                <a:uLnTx/>
                <a:uFillTx/>
                <a:latin typeface="Tahoma"/>
                <a:ea typeface="Tahoma"/>
                <a:cs typeface="Tahoma"/>
                <a:sym typeface="Tahoma"/>
              </a:rPr>
              <a:t>Wolters Kluwer</a:t>
            </a:r>
            <a:endParaRPr kumimoji="0" sz="10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FFFFFF"/>
                </a:solidFill>
                <a:effectLst/>
                <a:uLnTx/>
                <a:uFillTx/>
                <a:latin typeface="Tahoma"/>
                <a:ea typeface="Tahoma"/>
                <a:cs typeface="Tahoma"/>
                <a:sym typeface="Tahoma"/>
              </a:rPr>
              <a:t>GRC Solutions</a:t>
            </a:r>
            <a:endParaRPr kumimoji="0" sz="10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10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1000" b="0" i="0" u="none" strike="noStrike" kern="0" cap="none" spc="0" normalizeH="0" baseline="0" noProof="0">
              <a:ln>
                <a:noFill/>
              </a:ln>
              <a:solidFill>
                <a:srgbClr val="FFFFFF"/>
              </a:solidFill>
              <a:effectLst/>
              <a:uLnTx/>
              <a:uFillTx/>
              <a:latin typeface="Arial"/>
              <a:cs typeface="Arial"/>
              <a:sym typeface="Arial"/>
            </a:endParaRPr>
          </a:p>
        </p:txBody>
      </p:sp>
      <p:sp>
        <p:nvSpPr>
          <p:cNvPr id="74" name="Google Shape;1177;p73">
            <a:extLst>
              <a:ext uri="{FF2B5EF4-FFF2-40B4-BE49-F238E27FC236}">
                <a16:creationId xmlns="" xmlns:a16="http://schemas.microsoft.com/office/drawing/2014/main" id="{943FF673-DACF-714B-982D-511FB602E2F7}"/>
              </a:ext>
            </a:extLst>
          </p:cNvPr>
          <p:cNvSpPr/>
          <p:nvPr/>
        </p:nvSpPr>
        <p:spPr>
          <a:xfrm>
            <a:off x="2625633" y="1882834"/>
            <a:ext cx="921600" cy="942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Risk &amp; Control Assessment</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75" name="Google Shape;1178;p73">
            <a:extLst>
              <a:ext uri="{FF2B5EF4-FFF2-40B4-BE49-F238E27FC236}">
                <a16:creationId xmlns="" xmlns:a16="http://schemas.microsoft.com/office/drawing/2014/main" id="{E4DF3621-6E50-0F47-9051-6EFCFBCBB219}"/>
              </a:ext>
            </a:extLst>
          </p:cNvPr>
          <p:cNvSpPr/>
          <p:nvPr/>
        </p:nvSpPr>
        <p:spPr>
          <a:xfrm>
            <a:off x="3646476"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Case Management</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GRC Solutions</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Datasieve</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LoanLogics</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p:txBody>
      </p:sp>
      <p:sp>
        <p:nvSpPr>
          <p:cNvPr id="76" name="Google Shape;1179;p73">
            <a:extLst>
              <a:ext uri="{FF2B5EF4-FFF2-40B4-BE49-F238E27FC236}">
                <a16:creationId xmlns="" xmlns:a16="http://schemas.microsoft.com/office/drawing/2014/main" id="{C104DB66-F2C4-FB41-AA00-AAAFECF409F1}"/>
              </a:ext>
            </a:extLst>
          </p:cNvPr>
          <p:cNvSpPr/>
          <p:nvPr/>
        </p:nvSpPr>
        <p:spPr>
          <a:xfrm>
            <a:off x="3660884" y="1882833"/>
            <a:ext cx="921600" cy="942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Testing</a:t>
            </a:r>
            <a:endParaRPr kumimoji="0" sz="12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l"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1200" b="0" i="0" u="none" strike="noStrike" kern="0" cap="none" spc="0" normalizeH="0" baseline="0" noProof="0">
                <a:ln>
                  <a:noFill/>
                </a:ln>
                <a:solidFill>
                  <a:srgbClr val="1C1C1C"/>
                </a:solidFill>
                <a:effectLst/>
                <a:uLnTx/>
                <a:uFillTx/>
                <a:latin typeface="Arial"/>
                <a:cs typeface="Arial"/>
                <a:sym typeface="Arial"/>
              </a:rPr>
              <a:t>. </a:t>
            </a:r>
            <a:endParaRPr kumimoji="0" sz="1200"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1200" b="0" i="0" u="none" strike="noStrike" kern="0" cap="none" spc="0" normalizeH="0" baseline="0" noProof="0">
              <a:ln>
                <a:noFill/>
              </a:ln>
              <a:solidFill>
                <a:srgbClr val="1C1C1C"/>
              </a:solidFill>
              <a:effectLst/>
              <a:uLnTx/>
              <a:uFillTx/>
              <a:latin typeface="Arial"/>
              <a:cs typeface="Arial"/>
              <a:sym typeface="Arial"/>
            </a:endParaRPr>
          </a:p>
        </p:txBody>
      </p:sp>
      <p:sp>
        <p:nvSpPr>
          <p:cNvPr id="77" name="Google Shape;1180;p73">
            <a:extLst>
              <a:ext uri="{FF2B5EF4-FFF2-40B4-BE49-F238E27FC236}">
                <a16:creationId xmlns="" xmlns:a16="http://schemas.microsoft.com/office/drawing/2014/main" id="{45F8EC6F-BD05-4A4C-9E64-191D4EF440CF}"/>
              </a:ext>
            </a:extLst>
          </p:cNvPr>
          <p:cNvSpPr/>
          <p:nvPr/>
        </p:nvSpPr>
        <p:spPr>
          <a:xfrm>
            <a:off x="4709998"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ComplianceEase</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Behavox (comm/trade)</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Qumram (conduct)</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p:txBody>
      </p:sp>
      <p:sp>
        <p:nvSpPr>
          <p:cNvPr id="78" name="Google Shape;1181;p73">
            <a:extLst>
              <a:ext uri="{FF2B5EF4-FFF2-40B4-BE49-F238E27FC236}">
                <a16:creationId xmlns="" xmlns:a16="http://schemas.microsoft.com/office/drawing/2014/main" id="{FFE8575F-DD08-284F-926C-4A70085BC635}"/>
              </a:ext>
            </a:extLst>
          </p:cNvPr>
          <p:cNvSpPr/>
          <p:nvPr/>
        </p:nvSpPr>
        <p:spPr>
          <a:xfrm>
            <a:off x="4709087" y="1881850"/>
            <a:ext cx="1014600" cy="9888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Monitoring and Surveillance</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79" name="Google Shape;1182;p73">
            <a:extLst>
              <a:ext uri="{FF2B5EF4-FFF2-40B4-BE49-F238E27FC236}">
                <a16:creationId xmlns="" xmlns:a16="http://schemas.microsoft.com/office/drawing/2014/main" id="{9061B260-BA74-F744-A916-A8A3D5930B91}"/>
              </a:ext>
            </a:extLst>
          </p:cNvPr>
          <p:cNvSpPr/>
          <p:nvPr/>
        </p:nvSpPr>
        <p:spPr>
          <a:xfrm>
            <a:off x="5773523"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Reg Exam Mgmt</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Reg Relationship</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p:txBody>
      </p:sp>
      <p:sp>
        <p:nvSpPr>
          <p:cNvPr id="80" name="Google Shape;1183;p73">
            <a:extLst>
              <a:ext uri="{FF2B5EF4-FFF2-40B4-BE49-F238E27FC236}">
                <a16:creationId xmlns="" xmlns:a16="http://schemas.microsoft.com/office/drawing/2014/main" id="{CED3A55B-BCEA-C642-ADC0-39AC4CA03B9C}"/>
              </a:ext>
            </a:extLst>
          </p:cNvPr>
          <p:cNvSpPr/>
          <p:nvPr/>
        </p:nvSpPr>
        <p:spPr>
          <a:xfrm>
            <a:off x="5793926" y="1882833"/>
            <a:ext cx="921600" cy="8550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Training &amp; Reg Exam Mgmt.</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81" name="Google Shape;1184;p73">
            <a:extLst>
              <a:ext uri="{FF2B5EF4-FFF2-40B4-BE49-F238E27FC236}">
                <a16:creationId xmlns="" xmlns:a16="http://schemas.microsoft.com/office/drawing/2014/main" id="{F7E1791A-A88C-A948-BF48-82E80C77A2D6}"/>
              </a:ext>
            </a:extLst>
          </p:cNvPr>
          <p:cNvSpPr/>
          <p:nvPr/>
        </p:nvSpPr>
        <p:spPr>
          <a:xfrm>
            <a:off x="6838671" y="2655925"/>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GRC Solutions</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p:txBody>
      </p:sp>
      <p:sp>
        <p:nvSpPr>
          <p:cNvPr id="82" name="Google Shape;1185;p73">
            <a:extLst>
              <a:ext uri="{FF2B5EF4-FFF2-40B4-BE49-F238E27FC236}">
                <a16:creationId xmlns="" xmlns:a16="http://schemas.microsoft.com/office/drawing/2014/main" id="{749308F3-8DF8-DB49-8505-53C9E1910636}"/>
              </a:ext>
            </a:extLst>
          </p:cNvPr>
          <p:cNvSpPr/>
          <p:nvPr/>
        </p:nvSpPr>
        <p:spPr>
          <a:xfrm>
            <a:off x="6860447" y="1882833"/>
            <a:ext cx="921600" cy="8493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Issues Mgmt.</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83" name="Google Shape;1186;p73">
            <a:extLst>
              <a:ext uri="{FF2B5EF4-FFF2-40B4-BE49-F238E27FC236}">
                <a16:creationId xmlns="" xmlns:a16="http://schemas.microsoft.com/office/drawing/2014/main" id="{CD34FC92-77B6-384B-ADE4-9D88B5E5200F}"/>
              </a:ext>
            </a:extLst>
          </p:cNvPr>
          <p:cNvSpPr/>
          <p:nvPr/>
        </p:nvSpPr>
        <p:spPr>
          <a:xfrm>
            <a:off x="4998607" y="1411044"/>
            <a:ext cx="332328" cy="312650"/>
          </a:xfrm>
          <a:custGeom>
            <a:avLst/>
            <a:gdLst/>
            <a:ahLst/>
            <a:cxnLst/>
            <a:rect l="l" t="t" r="r" b="b"/>
            <a:pathLst>
              <a:path w="370" h="348" extrusionOk="0">
                <a:moveTo>
                  <a:pt x="142" y="272"/>
                </a:moveTo>
                <a:lnTo>
                  <a:pt x="142" y="272"/>
                </a:lnTo>
                <a:lnTo>
                  <a:pt x="154" y="278"/>
                </a:lnTo>
                <a:lnTo>
                  <a:pt x="168" y="282"/>
                </a:lnTo>
                <a:lnTo>
                  <a:pt x="168" y="282"/>
                </a:lnTo>
                <a:lnTo>
                  <a:pt x="190" y="286"/>
                </a:lnTo>
                <a:lnTo>
                  <a:pt x="212" y="286"/>
                </a:lnTo>
                <a:lnTo>
                  <a:pt x="232" y="280"/>
                </a:lnTo>
                <a:lnTo>
                  <a:pt x="252" y="272"/>
                </a:lnTo>
                <a:lnTo>
                  <a:pt x="252" y="272"/>
                </a:lnTo>
                <a:lnTo>
                  <a:pt x="270" y="258"/>
                </a:lnTo>
                <a:lnTo>
                  <a:pt x="286" y="242"/>
                </a:lnTo>
                <a:lnTo>
                  <a:pt x="296" y="224"/>
                </a:lnTo>
                <a:lnTo>
                  <a:pt x="304" y="204"/>
                </a:lnTo>
                <a:lnTo>
                  <a:pt x="304" y="204"/>
                </a:lnTo>
                <a:lnTo>
                  <a:pt x="308" y="190"/>
                </a:lnTo>
                <a:lnTo>
                  <a:pt x="308" y="176"/>
                </a:lnTo>
                <a:lnTo>
                  <a:pt x="308" y="176"/>
                </a:lnTo>
                <a:lnTo>
                  <a:pt x="308" y="172"/>
                </a:lnTo>
                <a:lnTo>
                  <a:pt x="312" y="168"/>
                </a:lnTo>
                <a:lnTo>
                  <a:pt x="314" y="166"/>
                </a:lnTo>
                <a:lnTo>
                  <a:pt x="318" y="166"/>
                </a:lnTo>
                <a:lnTo>
                  <a:pt x="318" y="166"/>
                </a:lnTo>
                <a:lnTo>
                  <a:pt x="318" y="166"/>
                </a:lnTo>
                <a:lnTo>
                  <a:pt x="318" y="166"/>
                </a:lnTo>
                <a:lnTo>
                  <a:pt x="322" y="166"/>
                </a:lnTo>
                <a:lnTo>
                  <a:pt x="326" y="168"/>
                </a:lnTo>
                <a:lnTo>
                  <a:pt x="328" y="172"/>
                </a:lnTo>
                <a:lnTo>
                  <a:pt x="328" y="176"/>
                </a:lnTo>
                <a:lnTo>
                  <a:pt x="328" y="176"/>
                </a:lnTo>
                <a:lnTo>
                  <a:pt x="328" y="192"/>
                </a:lnTo>
                <a:lnTo>
                  <a:pt x="324" y="210"/>
                </a:lnTo>
                <a:lnTo>
                  <a:pt x="324" y="210"/>
                </a:lnTo>
                <a:lnTo>
                  <a:pt x="320" y="222"/>
                </a:lnTo>
                <a:lnTo>
                  <a:pt x="314" y="234"/>
                </a:lnTo>
                <a:lnTo>
                  <a:pt x="308" y="244"/>
                </a:lnTo>
                <a:lnTo>
                  <a:pt x="302" y="254"/>
                </a:lnTo>
                <a:lnTo>
                  <a:pt x="292" y="264"/>
                </a:lnTo>
                <a:lnTo>
                  <a:pt x="284" y="274"/>
                </a:lnTo>
                <a:lnTo>
                  <a:pt x="274" y="282"/>
                </a:lnTo>
                <a:lnTo>
                  <a:pt x="262" y="288"/>
                </a:lnTo>
                <a:lnTo>
                  <a:pt x="262" y="288"/>
                </a:lnTo>
                <a:lnTo>
                  <a:pt x="248" y="296"/>
                </a:lnTo>
                <a:lnTo>
                  <a:pt x="230" y="302"/>
                </a:lnTo>
                <a:lnTo>
                  <a:pt x="214" y="306"/>
                </a:lnTo>
                <a:lnTo>
                  <a:pt x="198" y="306"/>
                </a:lnTo>
                <a:lnTo>
                  <a:pt x="198" y="306"/>
                </a:lnTo>
                <a:lnTo>
                  <a:pt x="180" y="306"/>
                </a:lnTo>
                <a:lnTo>
                  <a:pt x="164" y="302"/>
                </a:lnTo>
                <a:lnTo>
                  <a:pt x="164" y="302"/>
                </a:lnTo>
                <a:lnTo>
                  <a:pt x="146" y="296"/>
                </a:lnTo>
                <a:lnTo>
                  <a:pt x="132" y="288"/>
                </a:lnTo>
                <a:lnTo>
                  <a:pt x="132" y="288"/>
                </a:lnTo>
                <a:lnTo>
                  <a:pt x="128" y="286"/>
                </a:lnTo>
                <a:lnTo>
                  <a:pt x="126" y="282"/>
                </a:lnTo>
                <a:lnTo>
                  <a:pt x="126" y="278"/>
                </a:lnTo>
                <a:lnTo>
                  <a:pt x="128" y="276"/>
                </a:lnTo>
                <a:lnTo>
                  <a:pt x="128" y="276"/>
                </a:lnTo>
                <a:lnTo>
                  <a:pt x="130" y="272"/>
                </a:lnTo>
                <a:lnTo>
                  <a:pt x="134" y="270"/>
                </a:lnTo>
                <a:lnTo>
                  <a:pt x="138" y="270"/>
                </a:lnTo>
                <a:lnTo>
                  <a:pt x="142" y="272"/>
                </a:lnTo>
                <a:lnTo>
                  <a:pt x="142" y="272"/>
                </a:lnTo>
                <a:close/>
                <a:moveTo>
                  <a:pt x="174" y="262"/>
                </a:moveTo>
                <a:lnTo>
                  <a:pt x="174" y="262"/>
                </a:lnTo>
                <a:lnTo>
                  <a:pt x="186" y="264"/>
                </a:lnTo>
                <a:lnTo>
                  <a:pt x="198" y="264"/>
                </a:lnTo>
                <a:lnTo>
                  <a:pt x="198" y="264"/>
                </a:lnTo>
                <a:lnTo>
                  <a:pt x="208" y="264"/>
                </a:lnTo>
                <a:lnTo>
                  <a:pt x="220" y="262"/>
                </a:lnTo>
                <a:lnTo>
                  <a:pt x="232" y="258"/>
                </a:lnTo>
                <a:lnTo>
                  <a:pt x="242" y="252"/>
                </a:lnTo>
                <a:lnTo>
                  <a:pt x="242" y="252"/>
                </a:lnTo>
                <a:lnTo>
                  <a:pt x="256" y="242"/>
                </a:lnTo>
                <a:lnTo>
                  <a:pt x="268" y="230"/>
                </a:lnTo>
                <a:lnTo>
                  <a:pt x="276" y="214"/>
                </a:lnTo>
                <a:lnTo>
                  <a:pt x="284" y="198"/>
                </a:lnTo>
                <a:lnTo>
                  <a:pt x="284" y="198"/>
                </a:lnTo>
                <a:lnTo>
                  <a:pt x="286" y="186"/>
                </a:lnTo>
                <a:lnTo>
                  <a:pt x="286" y="176"/>
                </a:lnTo>
                <a:lnTo>
                  <a:pt x="286" y="176"/>
                </a:lnTo>
                <a:lnTo>
                  <a:pt x="286" y="172"/>
                </a:lnTo>
                <a:lnTo>
                  <a:pt x="284" y="168"/>
                </a:lnTo>
                <a:lnTo>
                  <a:pt x="280" y="166"/>
                </a:lnTo>
                <a:lnTo>
                  <a:pt x="276" y="166"/>
                </a:lnTo>
                <a:lnTo>
                  <a:pt x="276" y="166"/>
                </a:lnTo>
                <a:lnTo>
                  <a:pt x="272" y="166"/>
                </a:lnTo>
                <a:lnTo>
                  <a:pt x="270" y="168"/>
                </a:lnTo>
                <a:lnTo>
                  <a:pt x="266" y="172"/>
                </a:lnTo>
                <a:lnTo>
                  <a:pt x="266" y="176"/>
                </a:lnTo>
                <a:lnTo>
                  <a:pt x="266" y="176"/>
                </a:lnTo>
                <a:lnTo>
                  <a:pt x="264" y="192"/>
                </a:lnTo>
                <a:lnTo>
                  <a:pt x="264" y="192"/>
                </a:lnTo>
                <a:lnTo>
                  <a:pt x="258" y="206"/>
                </a:lnTo>
                <a:lnTo>
                  <a:pt x="252" y="218"/>
                </a:lnTo>
                <a:lnTo>
                  <a:pt x="242" y="228"/>
                </a:lnTo>
                <a:lnTo>
                  <a:pt x="232" y="234"/>
                </a:lnTo>
                <a:lnTo>
                  <a:pt x="232" y="234"/>
                </a:lnTo>
                <a:lnTo>
                  <a:pt x="220" y="240"/>
                </a:lnTo>
                <a:lnTo>
                  <a:pt x="206" y="244"/>
                </a:lnTo>
                <a:lnTo>
                  <a:pt x="192" y="244"/>
                </a:lnTo>
                <a:lnTo>
                  <a:pt x="180" y="242"/>
                </a:lnTo>
                <a:lnTo>
                  <a:pt x="180" y="242"/>
                </a:lnTo>
                <a:lnTo>
                  <a:pt x="162" y="236"/>
                </a:lnTo>
                <a:lnTo>
                  <a:pt x="162" y="236"/>
                </a:lnTo>
                <a:lnTo>
                  <a:pt x="158" y="234"/>
                </a:lnTo>
                <a:lnTo>
                  <a:pt x="154" y="234"/>
                </a:lnTo>
                <a:lnTo>
                  <a:pt x="152" y="236"/>
                </a:lnTo>
                <a:lnTo>
                  <a:pt x="148" y="238"/>
                </a:lnTo>
                <a:lnTo>
                  <a:pt x="148" y="238"/>
                </a:lnTo>
                <a:lnTo>
                  <a:pt x="148" y="242"/>
                </a:lnTo>
                <a:lnTo>
                  <a:pt x="148" y="246"/>
                </a:lnTo>
                <a:lnTo>
                  <a:pt x="150" y="250"/>
                </a:lnTo>
                <a:lnTo>
                  <a:pt x="152" y="252"/>
                </a:lnTo>
                <a:lnTo>
                  <a:pt x="152" y="252"/>
                </a:lnTo>
                <a:lnTo>
                  <a:pt x="162" y="258"/>
                </a:lnTo>
                <a:lnTo>
                  <a:pt x="174" y="262"/>
                </a:lnTo>
                <a:lnTo>
                  <a:pt x="174" y="262"/>
                </a:lnTo>
                <a:close/>
                <a:moveTo>
                  <a:pt x="232" y="126"/>
                </a:moveTo>
                <a:lnTo>
                  <a:pt x="232" y="126"/>
                </a:lnTo>
                <a:lnTo>
                  <a:pt x="238" y="126"/>
                </a:lnTo>
                <a:lnTo>
                  <a:pt x="238" y="126"/>
                </a:lnTo>
                <a:lnTo>
                  <a:pt x="242" y="126"/>
                </a:lnTo>
                <a:lnTo>
                  <a:pt x="336" y="72"/>
                </a:lnTo>
                <a:lnTo>
                  <a:pt x="336" y="72"/>
                </a:lnTo>
                <a:lnTo>
                  <a:pt x="340" y="68"/>
                </a:lnTo>
                <a:lnTo>
                  <a:pt x="342" y="62"/>
                </a:lnTo>
                <a:lnTo>
                  <a:pt x="342" y="10"/>
                </a:lnTo>
                <a:lnTo>
                  <a:pt x="342" y="10"/>
                </a:lnTo>
                <a:lnTo>
                  <a:pt x="340" y="6"/>
                </a:lnTo>
                <a:lnTo>
                  <a:pt x="336" y="2"/>
                </a:lnTo>
                <a:lnTo>
                  <a:pt x="336" y="2"/>
                </a:lnTo>
                <a:lnTo>
                  <a:pt x="332" y="0"/>
                </a:lnTo>
                <a:lnTo>
                  <a:pt x="326" y="2"/>
                </a:lnTo>
                <a:lnTo>
                  <a:pt x="232" y="56"/>
                </a:lnTo>
                <a:lnTo>
                  <a:pt x="232" y="56"/>
                </a:lnTo>
                <a:lnTo>
                  <a:pt x="230" y="60"/>
                </a:lnTo>
                <a:lnTo>
                  <a:pt x="228" y="64"/>
                </a:lnTo>
                <a:lnTo>
                  <a:pt x="228" y="116"/>
                </a:lnTo>
                <a:lnTo>
                  <a:pt x="228" y="116"/>
                </a:lnTo>
                <a:lnTo>
                  <a:pt x="230" y="122"/>
                </a:lnTo>
                <a:lnTo>
                  <a:pt x="232" y="126"/>
                </a:lnTo>
                <a:lnTo>
                  <a:pt x="232" y="126"/>
                </a:lnTo>
                <a:close/>
                <a:moveTo>
                  <a:pt x="116" y="106"/>
                </a:moveTo>
                <a:lnTo>
                  <a:pt x="116" y="106"/>
                </a:lnTo>
                <a:lnTo>
                  <a:pt x="112" y="100"/>
                </a:lnTo>
                <a:lnTo>
                  <a:pt x="112" y="94"/>
                </a:lnTo>
                <a:lnTo>
                  <a:pt x="112" y="86"/>
                </a:lnTo>
                <a:lnTo>
                  <a:pt x="112" y="80"/>
                </a:lnTo>
                <a:lnTo>
                  <a:pt x="114" y="72"/>
                </a:lnTo>
                <a:lnTo>
                  <a:pt x="118" y="66"/>
                </a:lnTo>
                <a:lnTo>
                  <a:pt x="124" y="62"/>
                </a:lnTo>
                <a:lnTo>
                  <a:pt x="130" y="58"/>
                </a:lnTo>
                <a:lnTo>
                  <a:pt x="130" y="58"/>
                </a:lnTo>
                <a:lnTo>
                  <a:pt x="136" y="54"/>
                </a:lnTo>
                <a:lnTo>
                  <a:pt x="142" y="52"/>
                </a:lnTo>
                <a:lnTo>
                  <a:pt x="150" y="52"/>
                </a:lnTo>
                <a:lnTo>
                  <a:pt x="156" y="54"/>
                </a:lnTo>
                <a:lnTo>
                  <a:pt x="162" y="56"/>
                </a:lnTo>
                <a:lnTo>
                  <a:pt x="168" y="60"/>
                </a:lnTo>
                <a:lnTo>
                  <a:pt x="174" y="64"/>
                </a:lnTo>
                <a:lnTo>
                  <a:pt x="178" y="70"/>
                </a:lnTo>
                <a:lnTo>
                  <a:pt x="226" y="152"/>
                </a:lnTo>
                <a:lnTo>
                  <a:pt x="226" y="152"/>
                </a:lnTo>
                <a:lnTo>
                  <a:pt x="228" y="158"/>
                </a:lnTo>
                <a:lnTo>
                  <a:pt x="230" y="166"/>
                </a:lnTo>
                <a:lnTo>
                  <a:pt x="230" y="172"/>
                </a:lnTo>
                <a:lnTo>
                  <a:pt x="228" y="180"/>
                </a:lnTo>
                <a:lnTo>
                  <a:pt x="226" y="186"/>
                </a:lnTo>
                <a:lnTo>
                  <a:pt x="222" y="192"/>
                </a:lnTo>
                <a:lnTo>
                  <a:pt x="218" y="196"/>
                </a:lnTo>
                <a:lnTo>
                  <a:pt x="212" y="202"/>
                </a:lnTo>
                <a:lnTo>
                  <a:pt x="212" y="202"/>
                </a:lnTo>
                <a:lnTo>
                  <a:pt x="204" y="204"/>
                </a:lnTo>
                <a:lnTo>
                  <a:pt x="194" y="206"/>
                </a:lnTo>
                <a:lnTo>
                  <a:pt x="194" y="206"/>
                </a:lnTo>
                <a:lnTo>
                  <a:pt x="184" y="204"/>
                </a:lnTo>
                <a:lnTo>
                  <a:pt x="176" y="202"/>
                </a:lnTo>
                <a:lnTo>
                  <a:pt x="168" y="196"/>
                </a:lnTo>
                <a:lnTo>
                  <a:pt x="162" y="188"/>
                </a:lnTo>
                <a:lnTo>
                  <a:pt x="116" y="106"/>
                </a:lnTo>
                <a:close/>
                <a:moveTo>
                  <a:pt x="180" y="170"/>
                </a:moveTo>
                <a:lnTo>
                  <a:pt x="180" y="170"/>
                </a:lnTo>
                <a:lnTo>
                  <a:pt x="182" y="176"/>
                </a:lnTo>
                <a:lnTo>
                  <a:pt x="184" y="180"/>
                </a:lnTo>
                <a:lnTo>
                  <a:pt x="188" y="182"/>
                </a:lnTo>
                <a:lnTo>
                  <a:pt x="194" y="184"/>
                </a:lnTo>
                <a:lnTo>
                  <a:pt x="194" y="184"/>
                </a:lnTo>
                <a:lnTo>
                  <a:pt x="200" y="182"/>
                </a:lnTo>
                <a:lnTo>
                  <a:pt x="204" y="180"/>
                </a:lnTo>
                <a:lnTo>
                  <a:pt x="206" y="176"/>
                </a:lnTo>
                <a:lnTo>
                  <a:pt x="208" y="170"/>
                </a:lnTo>
                <a:lnTo>
                  <a:pt x="208" y="170"/>
                </a:lnTo>
                <a:lnTo>
                  <a:pt x="206" y="164"/>
                </a:lnTo>
                <a:lnTo>
                  <a:pt x="204" y="160"/>
                </a:lnTo>
                <a:lnTo>
                  <a:pt x="200" y="158"/>
                </a:lnTo>
                <a:lnTo>
                  <a:pt x="194" y="156"/>
                </a:lnTo>
                <a:lnTo>
                  <a:pt x="194" y="156"/>
                </a:lnTo>
                <a:lnTo>
                  <a:pt x="188" y="158"/>
                </a:lnTo>
                <a:lnTo>
                  <a:pt x="184" y="160"/>
                </a:lnTo>
                <a:lnTo>
                  <a:pt x="182" y="164"/>
                </a:lnTo>
                <a:lnTo>
                  <a:pt x="180" y="170"/>
                </a:lnTo>
                <a:lnTo>
                  <a:pt x="180" y="170"/>
                </a:lnTo>
                <a:close/>
                <a:moveTo>
                  <a:pt x="114" y="194"/>
                </a:moveTo>
                <a:lnTo>
                  <a:pt x="114" y="142"/>
                </a:lnTo>
                <a:lnTo>
                  <a:pt x="114" y="142"/>
                </a:lnTo>
                <a:lnTo>
                  <a:pt x="112" y="138"/>
                </a:lnTo>
                <a:lnTo>
                  <a:pt x="108" y="134"/>
                </a:lnTo>
                <a:lnTo>
                  <a:pt x="108" y="134"/>
                </a:lnTo>
                <a:lnTo>
                  <a:pt x="104" y="132"/>
                </a:lnTo>
                <a:lnTo>
                  <a:pt x="98" y="134"/>
                </a:lnTo>
                <a:lnTo>
                  <a:pt x="4" y="188"/>
                </a:lnTo>
                <a:lnTo>
                  <a:pt x="4" y="188"/>
                </a:lnTo>
                <a:lnTo>
                  <a:pt x="2" y="192"/>
                </a:lnTo>
                <a:lnTo>
                  <a:pt x="0" y="196"/>
                </a:lnTo>
                <a:lnTo>
                  <a:pt x="0" y="248"/>
                </a:lnTo>
                <a:lnTo>
                  <a:pt x="0" y="248"/>
                </a:lnTo>
                <a:lnTo>
                  <a:pt x="2" y="254"/>
                </a:lnTo>
                <a:lnTo>
                  <a:pt x="4" y="256"/>
                </a:lnTo>
                <a:lnTo>
                  <a:pt x="4" y="256"/>
                </a:lnTo>
                <a:lnTo>
                  <a:pt x="10" y="258"/>
                </a:lnTo>
                <a:lnTo>
                  <a:pt x="10" y="258"/>
                </a:lnTo>
                <a:lnTo>
                  <a:pt x="14" y="256"/>
                </a:lnTo>
                <a:lnTo>
                  <a:pt x="108" y="202"/>
                </a:lnTo>
                <a:lnTo>
                  <a:pt x="108" y="202"/>
                </a:lnTo>
                <a:lnTo>
                  <a:pt x="112" y="200"/>
                </a:lnTo>
                <a:lnTo>
                  <a:pt x="114" y="194"/>
                </a:lnTo>
                <a:lnTo>
                  <a:pt x="114" y="194"/>
                </a:lnTo>
                <a:close/>
                <a:moveTo>
                  <a:pt x="360" y="166"/>
                </a:moveTo>
                <a:lnTo>
                  <a:pt x="360" y="166"/>
                </a:lnTo>
                <a:lnTo>
                  <a:pt x="356" y="166"/>
                </a:lnTo>
                <a:lnTo>
                  <a:pt x="354" y="168"/>
                </a:lnTo>
                <a:lnTo>
                  <a:pt x="352" y="172"/>
                </a:lnTo>
                <a:lnTo>
                  <a:pt x="350" y="176"/>
                </a:lnTo>
                <a:lnTo>
                  <a:pt x="350" y="176"/>
                </a:lnTo>
                <a:lnTo>
                  <a:pt x="350" y="196"/>
                </a:lnTo>
                <a:lnTo>
                  <a:pt x="346" y="214"/>
                </a:lnTo>
                <a:lnTo>
                  <a:pt x="346" y="214"/>
                </a:lnTo>
                <a:lnTo>
                  <a:pt x="340" y="230"/>
                </a:lnTo>
                <a:lnTo>
                  <a:pt x="334" y="244"/>
                </a:lnTo>
                <a:lnTo>
                  <a:pt x="328" y="256"/>
                </a:lnTo>
                <a:lnTo>
                  <a:pt x="318" y="268"/>
                </a:lnTo>
                <a:lnTo>
                  <a:pt x="310" y="280"/>
                </a:lnTo>
                <a:lnTo>
                  <a:pt x="298" y="290"/>
                </a:lnTo>
                <a:lnTo>
                  <a:pt x="286" y="300"/>
                </a:lnTo>
                <a:lnTo>
                  <a:pt x="274" y="308"/>
                </a:lnTo>
                <a:lnTo>
                  <a:pt x="274" y="308"/>
                </a:lnTo>
                <a:lnTo>
                  <a:pt x="260" y="314"/>
                </a:lnTo>
                <a:lnTo>
                  <a:pt x="246" y="320"/>
                </a:lnTo>
                <a:lnTo>
                  <a:pt x="232" y="324"/>
                </a:lnTo>
                <a:lnTo>
                  <a:pt x="218" y="328"/>
                </a:lnTo>
                <a:lnTo>
                  <a:pt x="202" y="328"/>
                </a:lnTo>
                <a:lnTo>
                  <a:pt x="188" y="328"/>
                </a:lnTo>
                <a:lnTo>
                  <a:pt x="172" y="326"/>
                </a:lnTo>
                <a:lnTo>
                  <a:pt x="158" y="324"/>
                </a:lnTo>
                <a:lnTo>
                  <a:pt x="158" y="324"/>
                </a:lnTo>
                <a:lnTo>
                  <a:pt x="138" y="316"/>
                </a:lnTo>
                <a:lnTo>
                  <a:pt x="120" y="308"/>
                </a:lnTo>
                <a:lnTo>
                  <a:pt x="120" y="308"/>
                </a:lnTo>
                <a:lnTo>
                  <a:pt x="116" y="306"/>
                </a:lnTo>
                <a:lnTo>
                  <a:pt x="112" y="308"/>
                </a:lnTo>
                <a:lnTo>
                  <a:pt x="110" y="308"/>
                </a:lnTo>
                <a:lnTo>
                  <a:pt x="106" y="312"/>
                </a:lnTo>
                <a:lnTo>
                  <a:pt x="106" y="312"/>
                </a:lnTo>
                <a:lnTo>
                  <a:pt x="106" y="316"/>
                </a:lnTo>
                <a:lnTo>
                  <a:pt x="106" y="320"/>
                </a:lnTo>
                <a:lnTo>
                  <a:pt x="108" y="322"/>
                </a:lnTo>
                <a:lnTo>
                  <a:pt x="110" y="326"/>
                </a:lnTo>
                <a:lnTo>
                  <a:pt x="110" y="326"/>
                </a:lnTo>
                <a:lnTo>
                  <a:pt x="130" y="336"/>
                </a:lnTo>
                <a:lnTo>
                  <a:pt x="152" y="342"/>
                </a:lnTo>
                <a:lnTo>
                  <a:pt x="152" y="342"/>
                </a:lnTo>
                <a:lnTo>
                  <a:pt x="174" y="348"/>
                </a:lnTo>
                <a:lnTo>
                  <a:pt x="198" y="348"/>
                </a:lnTo>
                <a:lnTo>
                  <a:pt x="198" y="348"/>
                </a:lnTo>
                <a:lnTo>
                  <a:pt x="220" y="348"/>
                </a:lnTo>
                <a:lnTo>
                  <a:pt x="242" y="342"/>
                </a:lnTo>
                <a:lnTo>
                  <a:pt x="264" y="336"/>
                </a:lnTo>
                <a:lnTo>
                  <a:pt x="284" y="326"/>
                </a:lnTo>
                <a:lnTo>
                  <a:pt x="284" y="326"/>
                </a:lnTo>
                <a:lnTo>
                  <a:pt x="298" y="316"/>
                </a:lnTo>
                <a:lnTo>
                  <a:pt x="312" y="306"/>
                </a:lnTo>
                <a:lnTo>
                  <a:pt x="324" y="294"/>
                </a:lnTo>
                <a:lnTo>
                  <a:pt x="334" y="280"/>
                </a:lnTo>
                <a:lnTo>
                  <a:pt x="344" y="266"/>
                </a:lnTo>
                <a:lnTo>
                  <a:pt x="352" y="252"/>
                </a:lnTo>
                <a:lnTo>
                  <a:pt x="360" y="236"/>
                </a:lnTo>
                <a:lnTo>
                  <a:pt x="364" y="220"/>
                </a:lnTo>
                <a:lnTo>
                  <a:pt x="364" y="220"/>
                </a:lnTo>
                <a:lnTo>
                  <a:pt x="368" y="198"/>
                </a:lnTo>
                <a:lnTo>
                  <a:pt x="370" y="176"/>
                </a:lnTo>
                <a:lnTo>
                  <a:pt x="370" y="176"/>
                </a:lnTo>
                <a:lnTo>
                  <a:pt x="370" y="172"/>
                </a:lnTo>
                <a:lnTo>
                  <a:pt x="368" y="168"/>
                </a:lnTo>
                <a:lnTo>
                  <a:pt x="364" y="166"/>
                </a:lnTo>
                <a:lnTo>
                  <a:pt x="360" y="166"/>
                </a:lnTo>
                <a:lnTo>
                  <a:pt x="360" y="166"/>
                </a:lnTo>
                <a:close/>
              </a:path>
            </a:pathLst>
          </a:custGeom>
          <a:solidFill>
            <a:srgbClr val="C00000"/>
          </a:solidFill>
          <a:ln>
            <a:noFill/>
          </a:ln>
        </p:spPr>
        <p:txBody>
          <a:bodyPr spcFirstLastPara="1" wrap="square" lIns="91400" tIns="45700" rIns="91400"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1C1C1C"/>
              </a:solidFill>
              <a:effectLst/>
              <a:uLnTx/>
              <a:uFillTx/>
              <a:latin typeface="Arial"/>
              <a:ea typeface="Arial"/>
              <a:cs typeface="Arial"/>
              <a:sym typeface="Arial"/>
            </a:endParaRPr>
          </a:p>
        </p:txBody>
      </p:sp>
      <p:sp>
        <p:nvSpPr>
          <p:cNvPr id="84" name="Google Shape;1187;p73">
            <a:extLst>
              <a:ext uri="{FF2B5EF4-FFF2-40B4-BE49-F238E27FC236}">
                <a16:creationId xmlns="" xmlns:a16="http://schemas.microsoft.com/office/drawing/2014/main" id="{A4811DAE-4B7D-8644-902E-F72C3A3184D5}"/>
              </a:ext>
            </a:extLst>
          </p:cNvPr>
          <p:cNvSpPr txBox="1"/>
          <p:nvPr/>
        </p:nvSpPr>
        <p:spPr>
          <a:xfrm rot="-5400000">
            <a:off x="-181750" y="3394075"/>
            <a:ext cx="1040100" cy="2154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1C1C1C"/>
                </a:solidFill>
                <a:effectLst/>
                <a:uLnTx/>
                <a:uFillTx/>
                <a:latin typeface="Georgia"/>
                <a:ea typeface="Georgia"/>
                <a:cs typeface="Georgia"/>
                <a:sym typeface="Georgia"/>
              </a:rPr>
              <a:t>Examples</a:t>
            </a:r>
            <a:endParaRPr kumimoji="0" sz="1600" b="0" i="0" u="none" strike="noStrike" kern="0" cap="none" spc="0" normalizeH="0" baseline="0" noProof="0">
              <a:ln>
                <a:noFill/>
              </a:ln>
              <a:solidFill>
                <a:srgbClr val="1C1C1C"/>
              </a:solidFill>
              <a:effectLst/>
              <a:uLnTx/>
              <a:uFillTx/>
              <a:latin typeface="Georgia"/>
              <a:ea typeface="Georgia"/>
              <a:cs typeface="Georgia"/>
              <a:sym typeface="Georgia"/>
            </a:endParaRPr>
          </a:p>
        </p:txBody>
      </p:sp>
      <p:sp>
        <p:nvSpPr>
          <p:cNvPr id="85" name="Google Shape;1188;p73">
            <a:extLst>
              <a:ext uri="{FF2B5EF4-FFF2-40B4-BE49-F238E27FC236}">
                <a16:creationId xmlns="" xmlns:a16="http://schemas.microsoft.com/office/drawing/2014/main" id="{23B2C25D-0FC7-7945-81B4-2266F9DF9646}"/>
              </a:ext>
            </a:extLst>
          </p:cNvPr>
          <p:cNvSpPr/>
          <p:nvPr/>
        </p:nvSpPr>
        <p:spPr>
          <a:xfrm>
            <a:off x="7895399" y="1292897"/>
            <a:ext cx="1018627" cy="2166710"/>
          </a:xfrm>
          <a:custGeom>
            <a:avLst/>
            <a:gdLst/>
            <a:ahLst/>
            <a:cxnLst/>
            <a:rect l="l" t="t" r="r" b="b"/>
            <a:pathLst>
              <a:path w="853" h="1828" extrusionOk="0">
                <a:moveTo>
                  <a:pt x="426" y="0"/>
                </a:moveTo>
                <a:lnTo>
                  <a:pt x="0" y="250"/>
                </a:lnTo>
                <a:lnTo>
                  <a:pt x="0" y="1581"/>
                </a:lnTo>
                <a:lnTo>
                  <a:pt x="426" y="1828"/>
                </a:lnTo>
                <a:lnTo>
                  <a:pt x="853" y="1581"/>
                </a:lnTo>
                <a:lnTo>
                  <a:pt x="853" y="247"/>
                </a:lnTo>
                <a:lnTo>
                  <a:pt x="426" y="0"/>
                </a:lnTo>
                <a:close/>
              </a:path>
            </a:pathLst>
          </a:custGeom>
          <a:solidFill>
            <a:schemeClr val="bg1">
              <a:lumMod val="95000"/>
            </a:schemeClr>
          </a:solidFill>
          <a:ln>
            <a:solidFill>
              <a:schemeClr val="tx2"/>
            </a:solidFill>
          </a:ln>
        </p:spPr>
        <p:txBody>
          <a:bodyPr spcFirstLastPara="1" wrap="square" lIns="104250" tIns="52125" rIns="104250" bIns="521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1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86" name="Google Shape;1189;p73">
            <a:extLst>
              <a:ext uri="{FF2B5EF4-FFF2-40B4-BE49-F238E27FC236}">
                <a16:creationId xmlns="" xmlns:a16="http://schemas.microsoft.com/office/drawing/2014/main" id="{7A3B786E-C34C-8749-A445-07BE61B4FC93}"/>
              </a:ext>
            </a:extLst>
          </p:cNvPr>
          <p:cNvSpPr/>
          <p:nvPr/>
        </p:nvSpPr>
        <p:spPr>
          <a:xfrm>
            <a:off x="8176321" y="1458028"/>
            <a:ext cx="338833" cy="244217"/>
          </a:xfrm>
          <a:custGeom>
            <a:avLst/>
            <a:gdLst/>
            <a:ahLst/>
            <a:cxnLst/>
            <a:rect l="l" t="t" r="r" b="b"/>
            <a:pathLst>
              <a:path w="324" h="262" extrusionOk="0">
                <a:moveTo>
                  <a:pt x="0" y="212"/>
                </a:moveTo>
                <a:lnTo>
                  <a:pt x="0" y="136"/>
                </a:lnTo>
                <a:lnTo>
                  <a:pt x="0" y="136"/>
                </a:lnTo>
                <a:lnTo>
                  <a:pt x="0" y="132"/>
                </a:lnTo>
                <a:lnTo>
                  <a:pt x="2" y="128"/>
                </a:lnTo>
                <a:lnTo>
                  <a:pt x="6" y="126"/>
                </a:lnTo>
                <a:lnTo>
                  <a:pt x="10" y="126"/>
                </a:lnTo>
                <a:lnTo>
                  <a:pt x="46" y="126"/>
                </a:lnTo>
                <a:lnTo>
                  <a:pt x="46" y="126"/>
                </a:lnTo>
                <a:lnTo>
                  <a:pt x="50" y="126"/>
                </a:lnTo>
                <a:lnTo>
                  <a:pt x="54" y="128"/>
                </a:lnTo>
                <a:lnTo>
                  <a:pt x="56" y="132"/>
                </a:lnTo>
                <a:lnTo>
                  <a:pt x="56" y="136"/>
                </a:lnTo>
                <a:lnTo>
                  <a:pt x="56" y="212"/>
                </a:lnTo>
                <a:lnTo>
                  <a:pt x="56" y="212"/>
                </a:lnTo>
                <a:lnTo>
                  <a:pt x="56" y="216"/>
                </a:lnTo>
                <a:lnTo>
                  <a:pt x="54" y="218"/>
                </a:lnTo>
                <a:lnTo>
                  <a:pt x="50" y="220"/>
                </a:lnTo>
                <a:lnTo>
                  <a:pt x="46" y="222"/>
                </a:lnTo>
                <a:lnTo>
                  <a:pt x="10" y="222"/>
                </a:lnTo>
                <a:lnTo>
                  <a:pt x="10" y="222"/>
                </a:lnTo>
                <a:lnTo>
                  <a:pt x="6" y="220"/>
                </a:lnTo>
                <a:lnTo>
                  <a:pt x="2" y="218"/>
                </a:lnTo>
                <a:lnTo>
                  <a:pt x="0" y="216"/>
                </a:lnTo>
                <a:lnTo>
                  <a:pt x="0" y="212"/>
                </a:lnTo>
                <a:lnTo>
                  <a:pt x="0" y="212"/>
                </a:lnTo>
                <a:close/>
                <a:moveTo>
                  <a:pt x="100" y="222"/>
                </a:moveTo>
                <a:lnTo>
                  <a:pt x="136" y="222"/>
                </a:lnTo>
                <a:lnTo>
                  <a:pt x="136" y="222"/>
                </a:lnTo>
                <a:lnTo>
                  <a:pt x="140" y="220"/>
                </a:lnTo>
                <a:lnTo>
                  <a:pt x="142" y="218"/>
                </a:lnTo>
                <a:lnTo>
                  <a:pt x="144" y="216"/>
                </a:lnTo>
                <a:lnTo>
                  <a:pt x="146" y="212"/>
                </a:lnTo>
                <a:lnTo>
                  <a:pt x="146" y="58"/>
                </a:lnTo>
                <a:lnTo>
                  <a:pt x="146" y="58"/>
                </a:lnTo>
                <a:lnTo>
                  <a:pt x="144" y="54"/>
                </a:lnTo>
                <a:lnTo>
                  <a:pt x="142" y="52"/>
                </a:lnTo>
                <a:lnTo>
                  <a:pt x="140" y="50"/>
                </a:lnTo>
                <a:lnTo>
                  <a:pt x="136" y="48"/>
                </a:lnTo>
                <a:lnTo>
                  <a:pt x="100" y="48"/>
                </a:lnTo>
                <a:lnTo>
                  <a:pt x="100" y="48"/>
                </a:lnTo>
                <a:lnTo>
                  <a:pt x="96" y="50"/>
                </a:lnTo>
                <a:lnTo>
                  <a:pt x="92" y="52"/>
                </a:lnTo>
                <a:lnTo>
                  <a:pt x="90" y="54"/>
                </a:lnTo>
                <a:lnTo>
                  <a:pt x="90" y="58"/>
                </a:lnTo>
                <a:lnTo>
                  <a:pt x="90" y="212"/>
                </a:lnTo>
                <a:lnTo>
                  <a:pt x="90" y="212"/>
                </a:lnTo>
                <a:lnTo>
                  <a:pt x="90" y="216"/>
                </a:lnTo>
                <a:lnTo>
                  <a:pt x="92" y="218"/>
                </a:lnTo>
                <a:lnTo>
                  <a:pt x="96" y="220"/>
                </a:lnTo>
                <a:lnTo>
                  <a:pt x="100" y="222"/>
                </a:lnTo>
                <a:lnTo>
                  <a:pt x="100" y="222"/>
                </a:lnTo>
                <a:close/>
                <a:moveTo>
                  <a:pt x="188" y="222"/>
                </a:moveTo>
                <a:lnTo>
                  <a:pt x="224" y="222"/>
                </a:lnTo>
                <a:lnTo>
                  <a:pt x="224" y="222"/>
                </a:lnTo>
                <a:lnTo>
                  <a:pt x="228" y="220"/>
                </a:lnTo>
                <a:lnTo>
                  <a:pt x="232" y="218"/>
                </a:lnTo>
                <a:lnTo>
                  <a:pt x="234" y="216"/>
                </a:lnTo>
                <a:lnTo>
                  <a:pt x="234" y="212"/>
                </a:lnTo>
                <a:lnTo>
                  <a:pt x="234" y="86"/>
                </a:lnTo>
                <a:lnTo>
                  <a:pt x="234" y="86"/>
                </a:lnTo>
                <a:lnTo>
                  <a:pt x="234" y="82"/>
                </a:lnTo>
                <a:lnTo>
                  <a:pt x="232" y="78"/>
                </a:lnTo>
                <a:lnTo>
                  <a:pt x="228" y="76"/>
                </a:lnTo>
                <a:lnTo>
                  <a:pt x="224" y="76"/>
                </a:lnTo>
                <a:lnTo>
                  <a:pt x="188" y="76"/>
                </a:lnTo>
                <a:lnTo>
                  <a:pt x="188" y="76"/>
                </a:lnTo>
                <a:lnTo>
                  <a:pt x="184" y="76"/>
                </a:lnTo>
                <a:lnTo>
                  <a:pt x="182" y="78"/>
                </a:lnTo>
                <a:lnTo>
                  <a:pt x="180" y="82"/>
                </a:lnTo>
                <a:lnTo>
                  <a:pt x="178" y="86"/>
                </a:lnTo>
                <a:lnTo>
                  <a:pt x="178" y="212"/>
                </a:lnTo>
                <a:lnTo>
                  <a:pt x="178" y="212"/>
                </a:lnTo>
                <a:lnTo>
                  <a:pt x="180" y="216"/>
                </a:lnTo>
                <a:lnTo>
                  <a:pt x="182" y="218"/>
                </a:lnTo>
                <a:lnTo>
                  <a:pt x="184" y="220"/>
                </a:lnTo>
                <a:lnTo>
                  <a:pt x="188" y="222"/>
                </a:lnTo>
                <a:lnTo>
                  <a:pt x="188" y="222"/>
                </a:lnTo>
                <a:close/>
                <a:moveTo>
                  <a:pt x="314" y="0"/>
                </a:moveTo>
                <a:lnTo>
                  <a:pt x="278" y="0"/>
                </a:lnTo>
                <a:lnTo>
                  <a:pt x="278" y="0"/>
                </a:lnTo>
                <a:lnTo>
                  <a:pt x="274" y="0"/>
                </a:lnTo>
                <a:lnTo>
                  <a:pt x="270" y="2"/>
                </a:lnTo>
                <a:lnTo>
                  <a:pt x="268" y="6"/>
                </a:lnTo>
                <a:lnTo>
                  <a:pt x="268" y="10"/>
                </a:lnTo>
                <a:lnTo>
                  <a:pt x="268" y="212"/>
                </a:lnTo>
                <a:lnTo>
                  <a:pt x="268" y="212"/>
                </a:lnTo>
                <a:lnTo>
                  <a:pt x="268" y="216"/>
                </a:lnTo>
                <a:lnTo>
                  <a:pt x="270" y="218"/>
                </a:lnTo>
                <a:lnTo>
                  <a:pt x="274" y="220"/>
                </a:lnTo>
                <a:lnTo>
                  <a:pt x="278" y="222"/>
                </a:lnTo>
                <a:lnTo>
                  <a:pt x="314" y="222"/>
                </a:lnTo>
                <a:lnTo>
                  <a:pt x="314" y="222"/>
                </a:lnTo>
                <a:lnTo>
                  <a:pt x="318" y="220"/>
                </a:lnTo>
                <a:lnTo>
                  <a:pt x="322" y="218"/>
                </a:lnTo>
                <a:lnTo>
                  <a:pt x="324" y="216"/>
                </a:lnTo>
                <a:lnTo>
                  <a:pt x="324" y="212"/>
                </a:lnTo>
                <a:lnTo>
                  <a:pt x="324" y="10"/>
                </a:lnTo>
                <a:lnTo>
                  <a:pt x="324" y="10"/>
                </a:lnTo>
                <a:lnTo>
                  <a:pt x="324" y="6"/>
                </a:lnTo>
                <a:lnTo>
                  <a:pt x="322" y="2"/>
                </a:lnTo>
                <a:lnTo>
                  <a:pt x="318" y="0"/>
                </a:lnTo>
                <a:lnTo>
                  <a:pt x="314" y="0"/>
                </a:lnTo>
                <a:lnTo>
                  <a:pt x="314" y="0"/>
                </a:lnTo>
                <a:close/>
                <a:moveTo>
                  <a:pt x="324" y="242"/>
                </a:moveTo>
                <a:lnTo>
                  <a:pt x="0" y="242"/>
                </a:lnTo>
                <a:lnTo>
                  <a:pt x="0" y="262"/>
                </a:lnTo>
                <a:lnTo>
                  <a:pt x="324" y="262"/>
                </a:lnTo>
                <a:lnTo>
                  <a:pt x="324" y="242"/>
                </a:lnTo>
                <a:close/>
              </a:path>
            </a:pathLst>
          </a:custGeom>
          <a:solidFill>
            <a:srgbClr val="C00000"/>
          </a:solidFill>
          <a:ln>
            <a:noFill/>
          </a:ln>
        </p:spPr>
        <p:txBody>
          <a:bodyPr spcFirstLastPara="1" wrap="square" lIns="70200" tIns="35100" rIns="70200" bIns="351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a:ea typeface="Georgia"/>
              <a:cs typeface="Georgia"/>
              <a:sym typeface="Georgia"/>
            </a:endParaRPr>
          </a:p>
        </p:txBody>
      </p:sp>
      <p:sp>
        <p:nvSpPr>
          <p:cNvPr id="87" name="Google Shape;1190;p73">
            <a:extLst>
              <a:ext uri="{FF2B5EF4-FFF2-40B4-BE49-F238E27FC236}">
                <a16:creationId xmlns="" xmlns:a16="http://schemas.microsoft.com/office/drawing/2014/main" id="{41052B62-6453-A64A-BD4A-6C42697D2D7B}"/>
              </a:ext>
            </a:extLst>
          </p:cNvPr>
          <p:cNvSpPr/>
          <p:nvPr/>
        </p:nvSpPr>
        <p:spPr>
          <a:xfrm>
            <a:off x="7897355" y="2657261"/>
            <a:ext cx="1014720" cy="1790913"/>
          </a:xfrm>
          <a:custGeom>
            <a:avLst/>
            <a:gdLst/>
            <a:ahLst/>
            <a:cxnLst/>
            <a:rect l="l" t="t" r="r" b="b"/>
            <a:pathLst>
              <a:path w="853" h="877" extrusionOk="0">
                <a:moveTo>
                  <a:pt x="853" y="877"/>
                </a:moveTo>
                <a:lnTo>
                  <a:pt x="0" y="877"/>
                </a:lnTo>
                <a:lnTo>
                  <a:pt x="0" y="0"/>
                </a:lnTo>
                <a:lnTo>
                  <a:pt x="446" y="259"/>
                </a:lnTo>
                <a:lnTo>
                  <a:pt x="853" y="0"/>
                </a:lnTo>
                <a:lnTo>
                  <a:pt x="853" y="877"/>
                </a:lnTo>
                <a:close/>
              </a:path>
            </a:pathLst>
          </a:custGeom>
          <a:solidFill>
            <a:srgbClr val="C00000"/>
          </a:solidFill>
          <a:ln>
            <a:noFill/>
          </a:ln>
        </p:spPr>
        <p:txBody>
          <a:bodyPr spcFirstLastPara="1" wrap="square" lIns="36000" tIns="359975" rIns="36000" bIns="2160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900" b="0" i="0" u="none" strike="noStrike" kern="0" cap="none" spc="0" normalizeH="0" baseline="0" noProof="0">
              <a:ln>
                <a:noFill/>
              </a:ln>
              <a:solidFill>
                <a:srgbClr val="FFFFFF"/>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Thoughtspot</a:t>
            </a:r>
            <a:endParaRPr kumimoji="0" sz="900" b="0" i="0" u="none" strike="noStrike" kern="0" cap="none" spc="0" normalizeH="0" baseline="0" noProof="0">
              <a:ln>
                <a:noFill/>
              </a:ln>
              <a:solidFill>
                <a:srgbClr val="FFFFFF"/>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Narrative Science</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a:p>
            <a:pPr marL="0" marR="0" lvl="0" indent="0" algn="ctr" defTabSz="914400" rtl="0" eaLnBrk="1" fontAlgn="auto" latinLnBrk="0" hangingPunct="1">
              <a:lnSpc>
                <a:spcPct val="100000"/>
              </a:lnSpc>
              <a:spcBef>
                <a:spcPts val="10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Tahoma"/>
                <a:ea typeface="Tahoma"/>
                <a:cs typeface="Tahoma"/>
                <a:sym typeface="Tahoma"/>
              </a:rPr>
              <a:t>Tableau/Spotfire</a:t>
            </a:r>
            <a:endParaRPr kumimoji="0" sz="900" b="0" i="0" u="none" strike="noStrike" kern="0" cap="none" spc="0" normalizeH="0" baseline="0" noProof="0">
              <a:ln>
                <a:noFill/>
              </a:ln>
              <a:solidFill>
                <a:srgbClr val="000000"/>
              </a:solidFill>
              <a:effectLst/>
              <a:uLnTx/>
              <a:uFillTx/>
              <a:latin typeface="Tahoma"/>
              <a:ea typeface="Tahoma"/>
              <a:cs typeface="Tahoma"/>
              <a:sym typeface="Tahoma"/>
            </a:endParaRPr>
          </a:p>
        </p:txBody>
      </p:sp>
      <p:sp>
        <p:nvSpPr>
          <p:cNvPr id="88" name="Google Shape;1191;p73">
            <a:extLst>
              <a:ext uri="{FF2B5EF4-FFF2-40B4-BE49-F238E27FC236}">
                <a16:creationId xmlns="" xmlns:a16="http://schemas.microsoft.com/office/drawing/2014/main" id="{D78B426F-DA9B-A342-A9A2-A7ECE50964BA}"/>
              </a:ext>
            </a:extLst>
          </p:cNvPr>
          <p:cNvSpPr/>
          <p:nvPr/>
        </p:nvSpPr>
        <p:spPr>
          <a:xfrm>
            <a:off x="7927751" y="1873036"/>
            <a:ext cx="921600" cy="8145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1" u="none" strike="noStrike" kern="0" cap="none" spc="0" normalizeH="0" baseline="0" noProof="0">
                <a:ln>
                  <a:noFill/>
                </a:ln>
                <a:solidFill>
                  <a:srgbClr val="1C1C1C"/>
                </a:solidFill>
                <a:effectLst/>
                <a:uLnTx/>
                <a:uFillTx/>
                <a:latin typeface="Tahoma"/>
                <a:ea typeface="Tahoma"/>
                <a:cs typeface="Tahoma"/>
                <a:sym typeface="Tahoma"/>
              </a:rPr>
              <a:t>Reporting</a:t>
            </a:r>
            <a:endParaRPr kumimoji="0" sz="1200" b="0" i="0" u="none" strike="noStrike" kern="0" cap="none" spc="0" normalizeH="0" baseline="0" noProof="0">
              <a:ln>
                <a:noFill/>
              </a:ln>
              <a:solidFill>
                <a:srgbClr val="1C1C1C"/>
              </a:solidFill>
              <a:effectLst/>
              <a:uLnTx/>
              <a:uFillTx/>
              <a:latin typeface="Tahoma"/>
              <a:ea typeface="Tahoma"/>
              <a:cs typeface="Tahoma"/>
              <a:sym typeface="Tahoma"/>
            </a:endParaRPr>
          </a:p>
        </p:txBody>
      </p:sp>
      <p:sp>
        <p:nvSpPr>
          <p:cNvPr id="89" name="Google Shape;1192;p73">
            <a:extLst>
              <a:ext uri="{FF2B5EF4-FFF2-40B4-BE49-F238E27FC236}">
                <a16:creationId xmlns="" xmlns:a16="http://schemas.microsoft.com/office/drawing/2014/main" id="{E5E70696-2C12-194B-A17C-DFFFB2CD1BD3}"/>
              </a:ext>
            </a:extLst>
          </p:cNvPr>
          <p:cNvSpPr/>
          <p:nvPr/>
        </p:nvSpPr>
        <p:spPr>
          <a:xfrm>
            <a:off x="7223257" y="1369951"/>
            <a:ext cx="245546" cy="344268"/>
          </a:xfrm>
          <a:custGeom>
            <a:avLst/>
            <a:gdLst/>
            <a:ahLst/>
            <a:cxnLst/>
            <a:rect l="l" t="t" r="r" b="b"/>
            <a:pathLst>
              <a:path w="252" h="348" extrusionOk="0">
                <a:moveTo>
                  <a:pt x="252" y="32"/>
                </a:moveTo>
                <a:lnTo>
                  <a:pt x="252" y="332"/>
                </a:lnTo>
                <a:lnTo>
                  <a:pt x="252" y="332"/>
                </a:lnTo>
                <a:lnTo>
                  <a:pt x="250" y="338"/>
                </a:lnTo>
                <a:lnTo>
                  <a:pt x="248" y="344"/>
                </a:lnTo>
                <a:lnTo>
                  <a:pt x="242" y="346"/>
                </a:lnTo>
                <a:lnTo>
                  <a:pt x="236" y="348"/>
                </a:lnTo>
                <a:lnTo>
                  <a:pt x="16" y="348"/>
                </a:lnTo>
                <a:lnTo>
                  <a:pt x="16" y="348"/>
                </a:lnTo>
                <a:lnTo>
                  <a:pt x="10" y="346"/>
                </a:lnTo>
                <a:lnTo>
                  <a:pt x="4" y="344"/>
                </a:lnTo>
                <a:lnTo>
                  <a:pt x="2" y="338"/>
                </a:lnTo>
                <a:lnTo>
                  <a:pt x="0" y="332"/>
                </a:lnTo>
                <a:lnTo>
                  <a:pt x="0" y="32"/>
                </a:lnTo>
                <a:lnTo>
                  <a:pt x="0" y="32"/>
                </a:lnTo>
                <a:lnTo>
                  <a:pt x="2" y="26"/>
                </a:lnTo>
                <a:lnTo>
                  <a:pt x="4" y="20"/>
                </a:lnTo>
                <a:lnTo>
                  <a:pt x="10" y="16"/>
                </a:lnTo>
                <a:lnTo>
                  <a:pt x="16" y="16"/>
                </a:lnTo>
                <a:lnTo>
                  <a:pt x="90" y="16"/>
                </a:lnTo>
                <a:lnTo>
                  <a:pt x="90" y="16"/>
                </a:lnTo>
                <a:lnTo>
                  <a:pt x="88" y="26"/>
                </a:lnTo>
                <a:lnTo>
                  <a:pt x="88" y="26"/>
                </a:lnTo>
                <a:lnTo>
                  <a:pt x="86" y="30"/>
                </a:lnTo>
                <a:lnTo>
                  <a:pt x="84" y="34"/>
                </a:lnTo>
                <a:lnTo>
                  <a:pt x="16" y="34"/>
                </a:lnTo>
                <a:lnTo>
                  <a:pt x="16" y="332"/>
                </a:lnTo>
                <a:lnTo>
                  <a:pt x="236" y="332"/>
                </a:lnTo>
                <a:lnTo>
                  <a:pt x="236" y="34"/>
                </a:lnTo>
                <a:lnTo>
                  <a:pt x="168" y="34"/>
                </a:lnTo>
                <a:lnTo>
                  <a:pt x="168" y="34"/>
                </a:lnTo>
                <a:lnTo>
                  <a:pt x="166" y="30"/>
                </a:lnTo>
                <a:lnTo>
                  <a:pt x="164" y="26"/>
                </a:lnTo>
                <a:lnTo>
                  <a:pt x="164" y="26"/>
                </a:lnTo>
                <a:lnTo>
                  <a:pt x="162" y="16"/>
                </a:lnTo>
                <a:lnTo>
                  <a:pt x="236" y="16"/>
                </a:lnTo>
                <a:lnTo>
                  <a:pt x="236" y="16"/>
                </a:lnTo>
                <a:lnTo>
                  <a:pt x="242" y="16"/>
                </a:lnTo>
                <a:lnTo>
                  <a:pt x="248" y="20"/>
                </a:lnTo>
                <a:lnTo>
                  <a:pt x="250" y="26"/>
                </a:lnTo>
                <a:lnTo>
                  <a:pt x="252" y="32"/>
                </a:lnTo>
                <a:lnTo>
                  <a:pt x="252" y="32"/>
                </a:lnTo>
                <a:close/>
                <a:moveTo>
                  <a:pt x="216" y="94"/>
                </a:moveTo>
                <a:lnTo>
                  <a:pt x="216" y="312"/>
                </a:lnTo>
                <a:lnTo>
                  <a:pt x="36" y="312"/>
                </a:lnTo>
                <a:lnTo>
                  <a:pt x="36" y="94"/>
                </a:lnTo>
                <a:lnTo>
                  <a:pt x="36" y="94"/>
                </a:lnTo>
                <a:lnTo>
                  <a:pt x="36" y="94"/>
                </a:lnTo>
                <a:lnTo>
                  <a:pt x="216" y="94"/>
                </a:lnTo>
                <a:lnTo>
                  <a:pt x="216" y="94"/>
                </a:lnTo>
                <a:lnTo>
                  <a:pt x="216" y="94"/>
                </a:lnTo>
                <a:lnTo>
                  <a:pt x="216" y="94"/>
                </a:lnTo>
                <a:close/>
                <a:moveTo>
                  <a:pt x="132" y="186"/>
                </a:moveTo>
                <a:lnTo>
                  <a:pt x="132" y="186"/>
                </a:lnTo>
                <a:lnTo>
                  <a:pt x="128" y="184"/>
                </a:lnTo>
                <a:lnTo>
                  <a:pt x="124" y="182"/>
                </a:lnTo>
                <a:lnTo>
                  <a:pt x="122" y="184"/>
                </a:lnTo>
                <a:lnTo>
                  <a:pt x="118" y="186"/>
                </a:lnTo>
                <a:lnTo>
                  <a:pt x="86" y="218"/>
                </a:lnTo>
                <a:lnTo>
                  <a:pt x="74" y="206"/>
                </a:lnTo>
                <a:lnTo>
                  <a:pt x="74" y="206"/>
                </a:lnTo>
                <a:lnTo>
                  <a:pt x="70" y="204"/>
                </a:lnTo>
                <a:lnTo>
                  <a:pt x="68" y="204"/>
                </a:lnTo>
                <a:lnTo>
                  <a:pt x="64" y="204"/>
                </a:lnTo>
                <a:lnTo>
                  <a:pt x="60" y="206"/>
                </a:lnTo>
                <a:lnTo>
                  <a:pt x="60" y="206"/>
                </a:lnTo>
                <a:lnTo>
                  <a:pt x="58" y="210"/>
                </a:lnTo>
                <a:lnTo>
                  <a:pt x="58" y="214"/>
                </a:lnTo>
                <a:lnTo>
                  <a:pt x="58" y="218"/>
                </a:lnTo>
                <a:lnTo>
                  <a:pt x="60" y="220"/>
                </a:lnTo>
                <a:lnTo>
                  <a:pt x="78" y="238"/>
                </a:lnTo>
                <a:lnTo>
                  <a:pt x="78" y="238"/>
                </a:lnTo>
                <a:lnTo>
                  <a:pt x="82" y="242"/>
                </a:lnTo>
                <a:lnTo>
                  <a:pt x="86" y="242"/>
                </a:lnTo>
                <a:lnTo>
                  <a:pt x="86" y="242"/>
                </a:lnTo>
                <a:lnTo>
                  <a:pt x="90" y="242"/>
                </a:lnTo>
                <a:lnTo>
                  <a:pt x="92" y="238"/>
                </a:lnTo>
                <a:lnTo>
                  <a:pt x="132" y="200"/>
                </a:lnTo>
                <a:lnTo>
                  <a:pt x="132" y="200"/>
                </a:lnTo>
                <a:lnTo>
                  <a:pt x="134" y="196"/>
                </a:lnTo>
                <a:lnTo>
                  <a:pt x="134" y="192"/>
                </a:lnTo>
                <a:lnTo>
                  <a:pt x="134" y="188"/>
                </a:lnTo>
                <a:lnTo>
                  <a:pt x="132" y="186"/>
                </a:lnTo>
                <a:lnTo>
                  <a:pt x="132" y="186"/>
                </a:lnTo>
                <a:close/>
                <a:moveTo>
                  <a:pt x="132" y="124"/>
                </a:moveTo>
                <a:lnTo>
                  <a:pt x="132" y="124"/>
                </a:lnTo>
                <a:lnTo>
                  <a:pt x="128" y="122"/>
                </a:lnTo>
                <a:lnTo>
                  <a:pt x="124" y="120"/>
                </a:lnTo>
                <a:lnTo>
                  <a:pt x="122" y="122"/>
                </a:lnTo>
                <a:lnTo>
                  <a:pt x="118" y="124"/>
                </a:lnTo>
                <a:lnTo>
                  <a:pt x="86" y="156"/>
                </a:lnTo>
                <a:lnTo>
                  <a:pt x="74" y="144"/>
                </a:lnTo>
                <a:lnTo>
                  <a:pt x="74" y="144"/>
                </a:lnTo>
                <a:lnTo>
                  <a:pt x="70" y="142"/>
                </a:lnTo>
                <a:lnTo>
                  <a:pt x="68" y="142"/>
                </a:lnTo>
                <a:lnTo>
                  <a:pt x="64" y="142"/>
                </a:lnTo>
                <a:lnTo>
                  <a:pt x="60" y="144"/>
                </a:lnTo>
                <a:lnTo>
                  <a:pt x="60" y="144"/>
                </a:lnTo>
                <a:lnTo>
                  <a:pt x="58" y="148"/>
                </a:lnTo>
                <a:lnTo>
                  <a:pt x="58" y="152"/>
                </a:lnTo>
                <a:lnTo>
                  <a:pt x="58" y="156"/>
                </a:lnTo>
                <a:lnTo>
                  <a:pt x="60" y="158"/>
                </a:lnTo>
                <a:lnTo>
                  <a:pt x="78" y="178"/>
                </a:lnTo>
                <a:lnTo>
                  <a:pt x="78" y="178"/>
                </a:lnTo>
                <a:lnTo>
                  <a:pt x="82" y="180"/>
                </a:lnTo>
                <a:lnTo>
                  <a:pt x="86" y="180"/>
                </a:lnTo>
                <a:lnTo>
                  <a:pt x="86" y="180"/>
                </a:lnTo>
                <a:lnTo>
                  <a:pt x="90" y="180"/>
                </a:lnTo>
                <a:lnTo>
                  <a:pt x="92" y="178"/>
                </a:lnTo>
                <a:lnTo>
                  <a:pt x="132" y="138"/>
                </a:lnTo>
                <a:lnTo>
                  <a:pt x="132" y="138"/>
                </a:lnTo>
                <a:lnTo>
                  <a:pt x="134" y="134"/>
                </a:lnTo>
                <a:lnTo>
                  <a:pt x="134" y="130"/>
                </a:lnTo>
                <a:lnTo>
                  <a:pt x="134" y="126"/>
                </a:lnTo>
                <a:lnTo>
                  <a:pt x="132" y="124"/>
                </a:lnTo>
                <a:lnTo>
                  <a:pt x="132" y="124"/>
                </a:lnTo>
                <a:close/>
                <a:moveTo>
                  <a:pt x="36" y="64"/>
                </a:moveTo>
                <a:lnTo>
                  <a:pt x="36" y="64"/>
                </a:lnTo>
                <a:lnTo>
                  <a:pt x="36" y="58"/>
                </a:lnTo>
                <a:lnTo>
                  <a:pt x="40" y="54"/>
                </a:lnTo>
                <a:lnTo>
                  <a:pt x="46" y="50"/>
                </a:lnTo>
                <a:lnTo>
                  <a:pt x="52" y="48"/>
                </a:lnTo>
                <a:lnTo>
                  <a:pt x="78" y="48"/>
                </a:lnTo>
                <a:lnTo>
                  <a:pt x="78" y="48"/>
                </a:lnTo>
                <a:lnTo>
                  <a:pt x="86" y="46"/>
                </a:lnTo>
                <a:lnTo>
                  <a:pt x="94" y="42"/>
                </a:lnTo>
                <a:lnTo>
                  <a:pt x="98" y="36"/>
                </a:lnTo>
                <a:lnTo>
                  <a:pt x="100" y="26"/>
                </a:lnTo>
                <a:lnTo>
                  <a:pt x="100" y="26"/>
                </a:lnTo>
                <a:lnTo>
                  <a:pt x="102" y="16"/>
                </a:lnTo>
                <a:lnTo>
                  <a:pt x="108" y="8"/>
                </a:lnTo>
                <a:lnTo>
                  <a:pt x="116" y="2"/>
                </a:lnTo>
                <a:lnTo>
                  <a:pt x="126" y="0"/>
                </a:lnTo>
                <a:lnTo>
                  <a:pt x="126" y="0"/>
                </a:lnTo>
                <a:lnTo>
                  <a:pt x="136" y="2"/>
                </a:lnTo>
                <a:lnTo>
                  <a:pt x="144" y="8"/>
                </a:lnTo>
                <a:lnTo>
                  <a:pt x="150" y="16"/>
                </a:lnTo>
                <a:lnTo>
                  <a:pt x="152" y="26"/>
                </a:lnTo>
                <a:lnTo>
                  <a:pt x="152" y="26"/>
                </a:lnTo>
                <a:lnTo>
                  <a:pt x="154" y="36"/>
                </a:lnTo>
                <a:lnTo>
                  <a:pt x="158" y="42"/>
                </a:lnTo>
                <a:lnTo>
                  <a:pt x="166" y="46"/>
                </a:lnTo>
                <a:lnTo>
                  <a:pt x="174" y="48"/>
                </a:lnTo>
                <a:lnTo>
                  <a:pt x="200" y="48"/>
                </a:lnTo>
                <a:lnTo>
                  <a:pt x="200" y="48"/>
                </a:lnTo>
                <a:lnTo>
                  <a:pt x="206" y="50"/>
                </a:lnTo>
                <a:lnTo>
                  <a:pt x="212" y="54"/>
                </a:lnTo>
                <a:lnTo>
                  <a:pt x="216" y="58"/>
                </a:lnTo>
                <a:lnTo>
                  <a:pt x="216" y="64"/>
                </a:lnTo>
                <a:lnTo>
                  <a:pt x="216" y="78"/>
                </a:lnTo>
                <a:lnTo>
                  <a:pt x="216" y="78"/>
                </a:lnTo>
                <a:lnTo>
                  <a:pt x="216" y="82"/>
                </a:lnTo>
                <a:lnTo>
                  <a:pt x="36" y="82"/>
                </a:lnTo>
                <a:lnTo>
                  <a:pt x="36" y="82"/>
                </a:lnTo>
                <a:lnTo>
                  <a:pt x="36" y="78"/>
                </a:lnTo>
                <a:lnTo>
                  <a:pt x="36" y="64"/>
                </a:lnTo>
                <a:close/>
                <a:moveTo>
                  <a:pt x="116" y="26"/>
                </a:moveTo>
                <a:lnTo>
                  <a:pt x="116" y="26"/>
                </a:lnTo>
                <a:lnTo>
                  <a:pt x="116" y="30"/>
                </a:lnTo>
                <a:lnTo>
                  <a:pt x="118" y="34"/>
                </a:lnTo>
                <a:lnTo>
                  <a:pt x="122" y="36"/>
                </a:lnTo>
                <a:lnTo>
                  <a:pt x="126" y="38"/>
                </a:lnTo>
                <a:lnTo>
                  <a:pt x="126" y="38"/>
                </a:lnTo>
                <a:lnTo>
                  <a:pt x="130" y="36"/>
                </a:lnTo>
                <a:lnTo>
                  <a:pt x="134" y="34"/>
                </a:lnTo>
                <a:lnTo>
                  <a:pt x="136" y="30"/>
                </a:lnTo>
                <a:lnTo>
                  <a:pt x="136" y="26"/>
                </a:lnTo>
                <a:lnTo>
                  <a:pt x="136" y="26"/>
                </a:lnTo>
                <a:lnTo>
                  <a:pt x="136" y="22"/>
                </a:lnTo>
                <a:lnTo>
                  <a:pt x="134" y="20"/>
                </a:lnTo>
                <a:lnTo>
                  <a:pt x="130" y="16"/>
                </a:lnTo>
                <a:lnTo>
                  <a:pt x="126" y="16"/>
                </a:lnTo>
                <a:lnTo>
                  <a:pt x="126" y="16"/>
                </a:lnTo>
                <a:lnTo>
                  <a:pt x="122" y="16"/>
                </a:lnTo>
                <a:lnTo>
                  <a:pt x="118" y="20"/>
                </a:lnTo>
                <a:lnTo>
                  <a:pt x="116" y="22"/>
                </a:lnTo>
                <a:lnTo>
                  <a:pt x="116" y="26"/>
                </a:lnTo>
                <a:lnTo>
                  <a:pt x="116" y="26"/>
                </a:lnTo>
                <a:close/>
              </a:path>
            </a:pathLst>
          </a:custGeom>
          <a:solidFill>
            <a:srgbClr val="C00000"/>
          </a:solidFill>
          <a:ln>
            <a:noFill/>
          </a:ln>
        </p:spPr>
        <p:txBody>
          <a:bodyPr spcFirstLastPara="1" wrap="square" lIns="68550" tIns="34275" rIns="68550"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700" b="0" i="0" u="none" strike="noStrike" kern="0" cap="none" spc="0" normalizeH="0" baseline="0" noProof="0">
              <a:ln>
                <a:noFill/>
              </a:ln>
              <a:solidFill>
                <a:srgbClr val="000000"/>
              </a:solidFill>
              <a:effectLst/>
              <a:uLnTx/>
              <a:uFillTx/>
              <a:latin typeface="Georgia"/>
              <a:ea typeface="Georgia"/>
              <a:cs typeface="Georgia"/>
              <a:sym typeface="Georgia"/>
            </a:endParaRPr>
          </a:p>
        </p:txBody>
      </p:sp>
    </p:spTree>
    <p:extLst>
      <p:ext uri="{BB962C8B-B14F-4D97-AF65-F5344CB8AC3E}">
        <p14:creationId xmlns:p14="http://schemas.microsoft.com/office/powerpoint/2010/main" val="17482767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AI addresses a number of challenges in current accounting, regulatory, and compliance systems</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41</a:t>
            </a:fld>
            <a:endParaRPr lang="en-US"/>
          </a:p>
        </p:txBody>
      </p:sp>
      <p:graphicFrame>
        <p:nvGraphicFramePr>
          <p:cNvPr id="57" name="Google Shape;1198;p74">
            <a:extLst>
              <a:ext uri="{FF2B5EF4-FFF2-40B4-BE49-F238E27FC236}">
                <a16:creationId xmlns="" xmlns:a16="http://schemas.microsoft.com/office/drawing/2014/main" id="{2F9F7C7B-4B65-694B-8D7A-F5947308192D}"/>
              </a:ext>
            </a:extLst>
          </p:cNvPr>
          <p:cNvGraphicFramePr/>
          <p:nvPr>
            <p:extLst/>
          </p:nvPr>
        </p:nvGraphicFramePr>
        <p:xfrm>
          <a:off x="304085" y="1017573"/>
          <a:ext cx="8379050" cy="3566100"/>
        </p:xfrm>
        <a:graphic>
          <a:graphicData uri="http://schemas.openxmlformats.org/drawingml/2006/table">
            <a:tbl>
              <a:tblPr>
                <a:noFill/>
              </a:tblPr>
              <a:tblGrid>
                <a:gridCol w="487350">
                  <a:extLst>
                    <a:ext uri="{9D8B030D-6E8A-4147-A177-3AD203B41FA5}">
                      <a16:colId xmlns="" xmlns:a16="http://schemas.microsoft.com/office/drawing/2014/main" val="20000"/>
                    </a:ext>
                  </a:extLst>
                </a:gridCol>
                <a:gridCol w="3265750">
                  <a:extLst>
                    <a:ext uri="{9D8B030D-6E8A-4147-A177-3AD203B41FA5}">
                      <a16:colId xmlns="" xmlns:a16="http://schemas.microsoft.com/office/drawing/2014/main" val="20001"/>
                    </a:ext>
                  </a:extLst>
                </a:gridCol>
                <a:gridCol w="476925">
                  <a:extLst>
                    <a:ext uri="{9D8B030D-6E8A-4147-A177-3AD203B41FA5}">
                      <a16:colId xmlns="" xmlns:a16="http://schemas.microsoft.com/office/drawing/2014/main" val="20002"/>
                    </a:ext>
                  </a:extLst>
                </a:gridCol>
                <a:gridCol w="4149025">
                  <a:extLst>
                    <a:ext uri="{9D8B030D-6E8A-4147-A177-3AD203B41FA5}">
                      <a16:colId xmlns="" xmlns:a16="http://schemas.microsoft.com/office/drawing/2014/main" val="20003"/>
                    </a:ext>
                  </a:extLst>
                </a:gridCol>
              </a:tblGrid>
              <a:tr h="285750">
                <a:tc gridSpan="2">
                  <a:txBody>
                    <a:bodyPr/>
                    <a:lstStyle/>
                    <a:p>
                      <a:pPr marL="0" marR="0" lvl="0" indent="0" algn="l" rtl="0">
                        <a:lnSpc>
                          <a:spcPct val="100000"/>
                        </a:lnSpc>
                        <a:spcBef>
                          <a:spcPts val="0"/>
                        </a:spcBef>
                        <a:spcAft>
                          <a:spcPts val="0"/>
                        </a:spcAft>
                        <a:buClr>
                          <a:srgbClr val="000000"/>
                        </a:buClr>
                        <a:buSzPts val="1100"/>
                        <a:buFont typeface="Arial"/>
                        <a:buNone/>
                      </a:pPr>
                      <a:r>
                        <a:rPr lang="en-US" sz="1200" b="1" dirty="0">
                          <a:solidFill>
                            <a:schemeClr val="bg2"/>
                          </a:solidFill>
                          <a:latin typeface="Georgia" panose="02040502050405020303" pitchFamily="18" charset="0"/>
                          <a:ea typeface="Tahoma"/>
                          <a:cs typeface="Tahoma"/>
                          <a:sym typeface="Tahoma"/>
                        </a:rPr>
                        <a:t>Challenges</a:t>
                      </a:r>
                      <a:endParaRPr sz="1200" b="1" u="none" strike="noStrike" cap="none" dirty="0">
                        <a:solidFill>
                          <a:schemeClr val="bg2"/>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endParaRPr sz="1050" b="1" u="none" strike="noStrike" cap="none">
                        <a:solidFill>
                          <a:schemeClr val="accent2"/>
                        </a:solidFill>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200" b="1" dirty="0">
                          <a:solidFill>
                            <a:schemeClr val="bg2"/>
                          </a:solidFill>
                          <a:latin typeface="Georgia" panose="02040502050405020303" pitchFamily="18" charset="0"/>
                          <a:ea typeface="Tahoma"/>
                          <a:cs typeface="Tahoma"/>
                          <a:sym typeface="Tahoma"/>
                        </a:rPr>
                        <a:t>AI Enabled System</a:t>
                      </a:r>
                      <a:endParaRPr sz="1200" b="1" u="none" strike="noStrike" cap="none" dirty="0">
                        <a:solidFill>
                          <a:schemeClr val="bg2"/>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 xmlns:a16="http://schemas.microsoft.com/office/drawing/2014/main" val="10000"/>
                  </a:ext>
                </a:extLst>
              </a:tr>
              <a:tr h="285750">
                <a:tc>
                  <a:txBody>
                    <a:bodyPr/>
                    <a:lstStyle/>
                    <a:p>
                      <a:pPr marL="0" marR="0" lvl="0" indent="0" algn="l" rtl="0">
                        <a:lnSpc>
                          <a:spcPct val="100000"/>
                        </a:lnSpc>
                        <a:spcBef>
                          <a:spcPts val="0"/>
                        </a:spcBef>
                        <a:spcAft>
                          <a:spcPts val="0"/>
                        </a:spcAft>
                        <a:buClr>
                          <a:srgbClr val="000000"/>
                        </a:buClr>
                        <a:buSzPts val="1100"/>
                        <a:buFont typeface="Arial"/>
                        <a:buNone/>
                      </a:pPr>
                      <a:endParaRPr sz="1050" i="0" u="none" strike="noStrike" cap="none">
                        <a:solidFill>
                          <a:srgbClr val="7F7F7F"/>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dirty="0">
                          <a:latin typeface="Georgia" panose="02040502050405020303" pitchFamily="18" charset="0"/>
                          <a:ea typeface="Tahoma"/>
                          <a:cs typeface="Tahoma"/>
                          <a:sym typeface="Tahoma"/>
                        </a:rPr>
                        <a:t>Disconnect between regulatory requirements and business operations</a:t>
                      </a:r>
                      <a:r>
                        <a:rPr lang="en-US" sz="1050" i="0" u="none" strike="noStrike" cap="none" dirty="0">
                          <a:latin typeface="Georgia" panose="02040502050405020303" pitchFamily="18" charset="0"/>
                          <a:ea typeface="Tahoma"/>
                          <a:cs typeface="Tahoma"/>
                          <a:sym typeface="Tahoma"/>
                        </a:rPr>
                        <a:t> </a:t>
                      </a:r>
                      <a:r>
                        <a:rPr lang="en-US" sz="1050" dirty="0">
                          <a:latin typeface="Georgia" panose="02040502050405020303" pitchFamily="18" charset="0"/>
                          <a:ea typeface="Tahoma"/>
                          <a:cs typeface="Tahoma"/>
                          <a:sym typeface="Tahoma"/>
                        </a:rPr>
                        <a:t>increase risk and adds to compliance costs</a:t>
                      </a:r>
                      <a:endParaRPr sz="900" i="1" u="none" strike="noStrike" cap="none" dirty="0">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50" b="1" i="0" u="none" strike="noStrike" cap="none">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i="0" u="none" strike="noStrike" cap="none">
                          <a:latin typeface="Georgia" panose="02040502050405020303" pitchFamily="18" charset="0"/>
                          <a:ea typeface="Tahoma"/>
                          <a:cs typeface="Tahoma"/>
                          <a:sym typeface="Tahoma"/>
                        </a:rPr>
                        <a:t>Single platform </a:t>
                      </a:r>
                      <a:r>
                        <a:rPr lang="en-US" sz="1050" i="0" u="none" strike="noStrike" cap="none">
                          <a:latin typeface="Georgia" panose="02040502050405020303" pitchFamily="18" charset="0"/>
                          <a:ea typeface="Tahoma"/>
                          <a:cs typeface="Tahoma"/>
                          <a:sym typeface="Tahoma"/>
                        </a:rPr>
                        <a:t>that </a:t>
                      </a:r>
                      <a:r>
                        <a:rPr lang="en-US" sz="1050">
                          <a:latin typeface="Georgia" panose="02040502050405020303" pitchFamily="18" charset="0"/>
                          <a:ea typeface="Tahoma"/>
                          <a:cs typeface="Tahoma"/>
                          <a:sym typeface="Tahoma"/>
                        </a:rPr>
                        <a:t>integrates</a:t>
                      </a:r>
                      <a:r>
                        <a:rPr lang="en-US" sz="1050" i="0" u="none" strike="noStrike" cap="none">
                          <a:latin typeface="Georgia" panose="02040502050405020303" pitchFamily="18" charset="0"/>
                          <a:ea typeface="Tahoma"/>
                          <a:cs typeface="Tahoma"/>
                          <a:sym typeface="Tahoma"/>
                        </a:rPr>
                        <a:t> </a:t>
                      </a:r>
                      <a:r>
                        <a:rPr lang="en-US" sz="1050">
                          <a:latin typeface="Georgia" panose="02040502050405020303" pitchFamily="18" charset="0"/>
                          <a:ea typeface="Tahoma"/>
                          <a:cs typeface="Tahoma"/>
                          <a:sym typeface="Tahoma"/>
                        </a:rPr>
                        <a:t>regulatory requirements to operational processes reduces compliance risk in a cost efficient manner </a:t>
                      </a:r>
                      <a:endParaRPr sz="1050" i="0" u="none" strike="noStrike" cap="none">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 xmlns:a16="http://schemas.microsoft.com/office/drawing/2014/main" val="10001"/>
                  </a:ext>
                </a:extLst>
              </a:tr>
              <a:tr h="285750">
                <a:tc>
                  <a:txBody>
                    <a:bodyPr/>
                    <a:lstStyle/>
                    <a:p>
                      <a:pPr marL="0" marR="0" lvl="0" indent="0" algn="l" rtl="0">
                        <a:lnSpc>
                          <a:spcPct val="100000"/>
                        </a:lnSpc>
                        <a:spcBef>
                          <a:spcPts val="0"/>
                        </a:spcBef>
                        <a:spcAft>
                          <a:spcPts val="0"/>
                        </a:spcAft>
                        <a:buClr>
                          <a:srgbClr val="000000"/>
                        </a:buClr>
                        <a:buSzPts val="1100"/>
                        <a:buFont typeface="Arial"/>
                        <a:buNone/>
                      </a:pPr>
                      <a:endParaRPr sz="1050" i="0" u="none" strike="noStrike" cap="none">
                        <a:solidFill>
                          <a:srgbClr val="7F7F7F"/>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i="0" u="none" strike="noStrike" cap="none" dirty="0">
                          <a:latin typeface="Georgia" panose="02040502050405020303" pitchFamily="18" charset="0"/>
                          <a:ea typeface="Tahoma"/>
                          <a:cs typeface="Tahoma"/>
                          <a:sym typeface="Tahoma"/>
                        </a:rPr>
                        <a:t>Manual, costly intensive processes </a:t>
                      </a:r>
                      <a:r>
                        <a:rPr lang="en-US" sz="1050" i="0" u="none" strike="noStrike" cap="none" dirty="0">
                          <a:latin typeface="Georgia" panose="02040502050405020303" pitchFamily="18" charset="0"/>
                          <a:ea typeface="Tahoma"/>
                          <a:cs typeface="Tahoma"/>
                          <a:sym typeface="Tahoma"/>
                        </a:rPr>
                        <a:t>susceptible to human error and inefficiencies (e.g., duplicating efforts, amount of time req</a:t>
                      </a:r>
                      <a:r>
                        <a:rPr lang="en-US" sz="1050" dirty="0">
                          <a:latin typeface="Georgia" panose="02040502050405020303" pitchFamily="18" charset="0"/>
                          <a:ea typeface="Tahoma"/>
                          <a:cs typeface="Tahoma"/>
                          <a:sym typeface="Tahoma"/>
                        </a:rPr>
                        <a:t>uire</a:t>
                      </a:r>
                      <a:r>
                        <a:rPr lang="en-US" sz="1050" i="0" u="none" strike="noStrike" cap="none" dirty="0">
                          <a:latin typeface="Georgia" panose="02040502050405020303" pitchFamily="18" charset="0"/>
                          <a:ea typeface="Tahoma"/>
                          <a:cs typeface="Tahoma"/>
                          <a:sym typeface="Tahoma"/>
                        </a:rPr>
                        <a:t>d, # of people)</a:t>
                      </a:r>
                      <a:endParaRPr sz="1050" i="0" u="none" strike="noStrike" cap="none" dirty="0">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50" b="1" i="0" u="none" strike="noStrike" cap="none">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i="0" u="none" strike="noStrike" cap="none">
                          <a:latin typeface="Georgia" panose="02040502050405020303" pitchFamily="18" charset="0"/>
                          <a:ea typeface="Tahoma"/>
                          <a:cs typeface="Tahoma"/>
                          <a:sym typeface="Tahoma"/>
                        </a:rPr>
                        <a:t>Automation </a:t>
                      </a:r>
                      <a:r>
                        <a:rPr lang="en-US" sz="1050" i="0" u="none" strike="noStrike" cap="none">
                          <a:latin typeface="Georgia" panose="02040502050405020303" pitchFamily="18" charset="0"/>
                          <a:ea typeface="Tahoma"/>
                          <a:cs typeface="Tahoma"/>
                          <a:sym typeface="Tahoma"/>
                        </a:rPr>
                        <a:t>of </a:t>
                      </a:r>
                      <a:r>
                        <a:rPr lang="en-US" sz="1050">
                          <a:latin typeface="Georgia" panose="02040502050405020303" pitchFamily="18" charset="0"/>
                          <a:ea typeface="Tahoma"/>
                          <a:cs typeface="Tahoma"/>
                          <a:sym typeface="Tahoma"/>
                        </a:rPr>
                        <a:t>regulatory updates</a:t>
                      </a:r>
                      <a:r>
                        <a:rPr lang="en-US" sz="1050" i="0" u="none" strike="noStrike" cap="none">
                          <a:latin typeface="Georgia" panose="02040502050405020303" pitchFamily="18" charset="0"/>
                          <a:ea typeface="Tahoma"/>
                          <a:cs typeface="Tahoma"/>
                          <a:sym typeface="Tahoma"/>
                        </a:rPr>
                        <a:t>, </a:t>
                      </a:r>
                      <a:r>
                        <a:rPr lang="en-US" sz="1050">
                          <a:latin typeface="Georgia" panose="02040502050405020303" pitchFamily="18" charset="0"/>
                          <a:ea typeface="Tahoma"/>
                          <a:cs typeface="Tahoma"/>
                          <a:sym typeface="Tahoma"/>
                        </a:rPr>
                        <a:t>testing of transactional</a:t>
                      </a:r>
                      <a:r>
                        <a:rPr lang="en-US" sz="1050" i="0" u="none" strike="noStrike" cap="none">
                          <a:latin typeface="Georgia" panose="02040502050405020303" pitchFamily="18" charset="0"/>
                          <a:ea typeface="Tahoma"/>
                          <a:cs typeface="Tahoma"/>
                          <a:sym typeface="Tahoma"/>
                        </a:rPr>
                        <a:t> </a:t>
                      </a:r>
                      <a:r>
                        <a:rPr lang="en-US" sz="1050">
                          <a:latin typeface="Georgia" panose="02040502050405020303" pitchFamily="18" charset="0"/>
                          <a:ea typeface="Tahoma"/>
                          <a:cs typeface="Tahoma"/>
                          <a:sym typeface="Tahoma"/>
                        </a:rPr>
                        <a:t>data</a:t>
                      </a:r>
                      <a:r>
                        <a:rPr lang="en-US" sz="1050" i="0" u="none" strike="noStrike" cap="none">
                          <a:latin typeface="Georgia" panose="02040502050405020303" pitchFamily="18" charset="0"/>
                          <a:ea typeface="Tahoma"/>
                          <a:cs typeface="Tahoma"/>
                          <a:sym typeface="Tahoma"/>
                        </a:rPr>
                        <a:t> </a:t>
                      </a:r>
                      <a:r>
                        <a:rPr lang="en-US" sz="1050">
                          <a:latin typeface="Georgia" panose="02040502050405020303" pitchFamily="18" charset="0"/>
                          <a:ea typeface="Tahoma"/>
                          <a:cs typeface="Tahoma"/>
                          <a:sym typeface="Tahoma"/>
                        </a:rPr>
                        <a:t>using rules, algorithms</a:t>
                      </a:r>
                      <a:r>
                        <a:rPr lang="en-US" sz="1050" i="0" u="none" strike="noStrike" cap="none">
                          <a:latin typeface="Georgia" panose="02040502050405020303" pitchFamily="18" charset="0"/>
                          <a:ea typeface="Tahoma"/>
                          <a:cs typeface="Tahoma"/>
                          <a:sym typeface="Tahoma"/>
                        </a:rPr>
                        <a:t> and business logic augmented by exception based manual workflow which lowers </a:t>
                      </a:r>
                      <a:r>
                        <a:rPr lang="en-US" sz="1050">
                          <a:latin typeface="Georgia" panose="02040502050405020303" pitchFamily="18" charset="0"/>
                          <a:ea typeface="Tahoma"/>
                          <a:cs typeface="Tahoma"/>
                          <a:sym typeface="Tahoma"/>
                        </a:rPr>
                        <a:t>business costs</a:t>
                      </a:r>
                      <a:endParaRPr sz="1050" i="0" u="none" strike="noStrike" cap="none">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 xmlns:a16="http://schemas.microsoft.com/office/drawing/2014/main" val="10002"/>
                  </a:ext>
                </a:extLst>
              </a:tr>
              <a:tr h="285750">
                <a:tc>
                  <a:txBody>
                    <a:bodyPr/>
                    <a:lstStyle/>
                    <a:p>
                      <a:pPr marL="0" marR="0" lvl="0" indent="0" algn="l" rtl="0">
                        <a:lnSpc>
                          <a:spcPct val="100000"/>
                        </a:lnSpc>
                        <a:spcBef>
                          <a:spcPts val="0"/>
                        </a:spcBef>
                        <a:spcAft>
                          <a:spcPts val="0"/>
                        </a:spcAft>
                        <a:buClr>
                          <a:srgbClr val="000000"/>
                        </a:buClr>
                        <a:buSzPts val="1100"/>
                        <a:buFont typeface="Arial"/>
                        <a:buNone/>
                      </a:pPr>
                      <a:endParaRPr sz="1050" i="0" u="none" strike="noStrike" cap="none">
                        <a:solidFill>
                          <a:srgbClr val="7F7F7F"/>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dirty="0">
                          <a:latin typeface="Georgia" panose="02040502050405020303" pitchFamily="18" charset="0"/>
                          <a:ea typeface="Tahoma"/>
                          <a:cs typeface="Tahoma"/>
                          <a:sym typeface="Tahoma"/>
                        </a:rPr>
                        <a:t>Reactive instead of proactive controls and testing</a:t>
                      </a:r>
                      <a:r>
                        <a:rPr lang="en-US" sz="1050" b="1" i="0" u="none" strike="noStrike" cap="none" dirty="0">
                          <a:latin typeface="Georgia" panose="02040502050405020303" pitchFamily="18" charset="0"/>
                          <a:ea typeface="Tahoma"/>
                          <a:cs typeface="Tahoma"/>
                          <a:sym typeface="Tahoma"/>
                        </a:rPr>
                        <a:t> </a:t>
                      </a:r>
                      <a:r>
                        <a:rPr lang="en-US" sz="1050" dirty="0">
                          <a:latin typeface="Georgia" panose="02040502050405020303" pitchFamily="18" charset="0"/>
                          <a:ea typeface="Tahoma"/>
                          <a:cs typeface="Tahoma"/>
                          <a:sym typeface="Tahoma"/>
                        </a:rPr>
                        <a:t>identify non-compliance after the fact, relying on remediation plans to fix future issues</a:t>
                      </a:r>
                      <a:endParaRPr sz="1050" i="0" u="none" strike="noStrike" cap="none" dirty="0">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50" b="1" i="0" u="none" strike="noStrike" cap="none" dirty="0">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a:latin typeface="Georgia" panose="02040502050405020303" pitchFamily="18" charset="0"/>
                          <a:ea typeface="Tahoma"/>
                          <a:cs typeface="Tahoma"/>
                          <a:sym typeface="Tahoma"/>
                        </a:rPr>
                        <a:t>AI </a:t>
                      </a:r>
                      <a:r>
                        <a:rPr lang="en-US" sz="1050">
                          <a:latin typeface="Georgia" panose="02040502050405020303" pitchFamily="18" charset="0"/>
                          <a:ea typeface="Tahoma"/>
                          <a:cs typeface="Tahoma"/>
                          <a:sym typeface="Tahoma"/>
                        </a:rPr>
                        <a:t>to create preventative controls to predict non-compliance and stop it before it occurs</a:t>
                      </a:r>
                      <a:endParaRPr sz="1050" i="0" u="none" strike="noStrike" cap="none">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 xmlns:a16="http://schemas.microsoft.com/office/drawing/2014/main" val="10003"/>
                  </a:ext>
                </a:extLst>
              </a:tr>
              <a:tr h="285750">
                <a:tc>
                  <a:txBody>
                    <a:bodyPr/>
                    <a:lstStyle/>
                    <a:p>
                      <a:pPr marL="0" marR="0" lvl="0" indent="0" algn="l" rtl="0">
                        <a:lnSpc>
                          <a:spcPct val="100000"/>
                        </a:lnSpc>
                        <a:spcBef>
                          <a:spcPts val="0"/>
                        </a:spcBef>
                        <a:spcAft>
                          <a:spcPts val="0"/>
                        </a:spcAft>
                        <a:buClr>
                          <a:srgbClr val="000000"/>
                        </a:buClr>
                        <a:buSzPts val="1100"/>
                        <a:buFont typeface="Arial"/>
                        <a:buNone/>
                      </a:pPr>
                      <a:endParaRPr sz="1050" i="0" u="none" strike="noStrike" cap="none">
                        <a:solidFill>
                          <a:srgbClr val="7F7F7F"/>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i="0" u="none" strike="noStrike" cap="none">
                          <a:latin typeface="Georgia" panose="02040502050405020303" pitchFamily="18" charset="0"/>
                          <a:ea typeface="Tahoma"/>
                          <a:cs typeface="Tahoma"/>
                          <a:sym typeface="Tahoma"/>
                        </a:rPr>
                        <a:t>Continuous evolution and </a:t>
                      </a:r>
                      <a:r>
                        <a:rPr lang="en-US" sz="1050" b="1" i="0" u="none" strike="noStrike" cap="none">
                          <a:latin typeface="Georgia" panose="02040502050405020303" pitchFamily="18" charset="0"/>
                          <a:ea typeface="Tahoma"/>
                          <a:cs typeface="Tahoma"/>
                          <a:sym typeface="Tahoma"/>
                        </a:rPr>
                        <a:t>complexity of global </a:t>
                      </a:r>
                      <a:r>
                        <a:rPr lang="en-US" sz="1050" b="1">
                          <a:latin typeface="Georgia" panose="02040502050405020303" pitchFamily="18" charset="0"/>
                          <a:ea typeface="Tahoma"/>
                          <a:cs typeface="Tahoma"/>
                          <a:sym typeface="Tahoma"/>
                        </a:rPr>
                        <a:t>regulatory</a:t>
                      </a:r>
                      <a:r>
                        <a:rPr lang="en-US" sz="1050" b="1" i="0" u="none" strike="noStrike" cap="none">
                          <a:latin typeface="Georgia" panose="02040502050405020303" pitchFamily="18" charset="0"/>
                          <a:ea typeface="Tahoma"/>
                          <a:cs typeface="Tahoma"/>
                          <a:sym typeface="Tahoma"/>
                        </a:rPr>
                        <a:t> requirements </a:t>
                      </a:r>
                      <a:r>
                        <a:rPr lang="en-US" sz="1050" i="0" u="none" strike="noStrike" cap="none">
                          <a:latin typeface="Georgia" panose="02040502050405020303" pitchFamily="18" charset="0"/>
                          <a:ea typeface="Tahoma"/>
                          <a:cs typeface="Tahoma"/>
                          <a:sym typeface="Tahoma"/>
                        </a:rPr>
                        <a:t>with no single continuously updated repository for</a:t>
                      </a:r>
                      <a:r>
                        <a:rPr lang="en-US" sz="1050">
                          <a:latin typeface="Georgia" panose="02040502050405020303" pitchFamily="18" charset="0"/>
                          <a:ea typeface="Tahoma"/>
                          <a:cs typeface="Tahoma"/>
                          <a:sym typeface="Tahoma"/>
                        </a:rPr>
                        <a:t> </a:t>
                      </a:r>
                      <a:r>
                        <a:rPr lang="en-US" sz="1050" i="0" u="none" strike="noStrike" cap="none">
                          <a:latin typeface="Georgia" panose="02040502050405020303" pitchFamily="18" charset="0"/>
                          <a:ea typeface="Tahoma"/>
                          <a:cs typeface="Tahoma"/>
                          <a:sym typeface="Tahoma"/>
                        </a:rPr>
                        <a:t>regulations  and requirements</a:t>
                      </a:r>
                      <a:endParaRPr sz="1050" i="0" u="none" strike="noStrike" cap="none">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50" b="1" i="0" u="none" strike="noStrike" cap="none">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dirty="0">
                          <a:latin typeface="Georgia" panose="02040502050405020303" pitchFamily="18" charset="0"/>
                          <a:ea typeface="Tahoma"/>
                          <a:cs typeface="Tahoma"/>
                          <a:sym typeface="Tahoma"/>
                        </a:rPr>
                        <a:t>ID impact </a:t>
                      </a:r>
                      <a:r>
                        <a:rPr lang="en-US" sz="1050" dirty="0">
                          <a:latin typeface="Georgia" panose="02040502050405020303" pitchFamily="18" charset="0"/>
                          <a:ea typeface="Tahoma"/>
                          <a:cs typeface="Tahoma"/>
                          <a:sym typeface="Tahoma"/>
                        </a:rPr>
                        <a:t>of changing regulations early and quantify the effect evolving regulations will have the business and employees through AI enabled continuous monitoring</a:t>
                      </a:r>
                      <a:endParaRPr sz="1050" i="0" u="none" strike="noStrike" cap="none" dirty="0">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 xmlns:a16="http://schemas.microsoft.com/office/drawing/2014/main" val="10004"/>
                  </a:ext>
                </a:extLst>
              </a:tr>
              <a:tr h="285750">
                <a:tc>
                  <a:txBody>
                    <a:bodyPr/>
                    <a:lstStyle/>
                    <a:p>
                      <a:pPr marL="0" marR="0" lvl="0" indent="0" algn="l" rtl="0">
                        <a:lnSpc>
                          <a:spcPct val="100000"/>
                        </a:lnSpc>
                        <a:spcBef>
                          <a:spcPts val="0"/>
                        </a:spcBef>
                        <a:spcAft>
                          <a:spcPts val="0"/>
                        </a:spcAft>
                        <a:buClr>
                          <a:srgbClr val="000000"/>
                        </a:buClr>
                        <a:buSzPts val="1100"/>
                        <a:buFont typeface="Arial"/>
                        <a:buNone/>
                      </a:pPr>
                      <a:endParaRPr sz="1050" i="0" u="none" strike="noStrike" cap="none">
                        <a:solidFill>
                          <a:srgbClr val="7F7F7F"/>
                        </a:solidFill>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a:solidFill>
                            <a:schemeClr val="dk1"/>
                          </a:solidFill>
                          <a:latin typeface="Georgia" panose="02040502050405020303" pitchFamily="18" charset="0"/>
                          <a:ea typeface="Tahoma"/>
                          <a:cs typeface="Tahoma"/>
                          <a:sym typeface="Tahoma"/>
                        </a:rPr>
                        <a:t>Lack of single integrated system </a:t>
                      </a:r>
                      <a:r>
                        <a:rPr lang="en-US" sz="1050">
                          <a:solidFill>
                            <a:schemeClr val="dk1"/>
                          </a:solidFill>
                          <a:latin typeface="Georgia" panose="02040502050405020303" pitchFamily="18" charset="0"/>
                          <a:ea typeface="Tahoma"/>
                          <a:cs typeface="Tahoma"/>
                          <a:sym typeface="Tahoma"/>
                        </a:rPr>
                        <a:t>and inefficiency in manually putting together a comprehensive view</a:t>
                      </a:r>
                      <a:endParaRPr sz="1050" i="0" u="none" strike="noStrike" cap="none">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50" b="1" i="0" u="none" strike="noStrike" cap="none">
                        <a:latin typeface="Georgia" panose="02040502050405020303" pitchFamily="18" charset="0"/>
                        <a:ea typeface="Georgia"/>
                        <a:cs typeface="Georgia"/>
                        <a:sym typeface="Georgi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100"/>
                        <a:buFont typeface="Arial"/>
                        <a:buNone/>
                      </a:pPr>
                      <a:r>
                        <a:rPr lang="en-US" sz="1050" b="1" dirty="0">
                          <a:latin typeface="Georgia" panose="02040502050405020303" pitchFamily="18" charset="0"/>
                          <a:ea typeface="Tahoma"/>
                          <a:cs typeface="Tahoma"/>
                          <a:sym typeface="Tahoma"/>
                        </a:rPr>
                        <a:t>End-to-End </a:t>
                      </a:r>
                      <a:r>
                        <a:rPr lang="en-US" sz="1050" b="1" i="0" u="none" strike="noStrike" cap="none" dirty="0">
                          <a:latin typeface="Georgia" panose="02040502050405020303" pitchFamily="18" charset="0"/>
                          <a:ea typeface="Tahoma"/>
                          <a:cs typeface="Tahoma"/>
                          <a:sym typeface="Tahoma"/>
                        </a:rPr>
                        <a:t>Architecture </a:t>
                      </a:r>
                      <a:r>
                        <a:rPr lang="en-US" sz="1050" dirty="0">
                          <a:latin typeface="Georgia" panose="02040502050405020303" pitchFamily="18" charset="0"/>
                          <a:ea typeface="Tahoma"/>
                          <a:cs typeface="Tahoma"/>
                          <a:sym typeface="Tahoma"/>
                        </a:rPr>
                        <a:t>to handle all areas of compliance streamlines and increases available data, enabling smarter machine learning and AI models to efficiently manage compliance tasks</a:t>
                      </a:r>
                      <a:endParaRPr sz="1050" i="0" u="none" strike="noStrike" cap="none" dirty="0">
                        <a:latin typeface="Georgia" panose="02040502050405020303" pitchFamily="18" charset="0"/>
                        <a:ea typeface="Tahoma"/>
                        <a:cs typeface="Tahoma"/>
                        <a:sym typeface="Tahoma"/>
                      </a:endParaRPr>
                    </a:p>
                  </a:txBody>
                  <a:tcPr marL="68575" marR="68575" marT="68575" marB="6857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 xmlns:a16="http://schemas.microsoft.com/office/drawing/2014/main" val="10005"/>
                  </a:ext>
                </a:extLst>
              </a:tr>
            </a:tbl>
          </a:graphicData>
        </a:graphic>
      </p:graphicFrame>
      <p:pic>
        <p:nvPicPr>
          <p:cNvPr id="58" name="Google Shape;1200;p74">
            <a:extLst>
              <a:ext uri="{FF2B5EF4-FFF2-40B4-BE49-F238E27FC236}">
                <a16:creationId xmlns="" xmlns:a16="http://schemas.microsoft.com/office/drawing/2014/main" id="{BF132EF4-E336-034F-8C15-3BF5A941C07D}"/>
              </a:ext>
            </a:extLst>
          </p:cNvPr>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346974" y="1462707"/>
            <a:ext cx="406600" cy="406600"/>
          </a:xfrm>
          <a:prstGeom prst="rect">
            <a:avLst/>
          </a:prstGeom>
          <a:noFill/>
          <a:ln>
            <a:noFill/>
          </a:ln>
        </p:spPr>
      </p:pic>
      <p:pic>
        <p:nvPicPr>
          <p:cNvPr id="59" name="Google Shape;1201;p74">
            <a:extLst>
              <a:ext uri="{FF2B5EF4-FFF2-40B4-BE49-F238E27FC236}">
                <a16:creationId xmlns="" xmlns:a16="http://schemas.microsoft.com/office/drawing/2014/main" id="{B0510079-E14B-5B46-9F65-859C8F400C20}"/>
              </a:ext>
            </a:extLst>
          </p:cNvPr>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312349" y="1988556"/>
            <a:ext cx="475850" cy="480900"/>
          </a:xfrm>
          <a:prstGeom prst="rect">
            <a:avLst/>
          </a:prstGeom>
          <a:noFill/>
          <a:ln>
            <a:noFill/>
          </a:ln>
        </p:spPr>
      </p:pic>
      <p:pic>
        <p:nvPicPr>
          <p:cNvPr id="60" name="Google Shape;1202;p74">
            <a:extLst>
              <a:ext uri="{FF2B5EF4-FFF2-40B4-BE49-F238E27FC236}">
                <a16:creationId xmlns="" xmlns:a16="http://schemas.microsoft.com/office/drawing/2014/main" id="{C4F86C3B-1E1D-E448-A777-B7B4C1F981EF}"/>
              </a:ext>
            </a:extLst>
          </p:cNvPr>
          <p:cNvPicPr preferRelativeResize="0"/>
          <p:nvPr/>
        </p:nvPicPr>
        <p:blipFill>
          <a:blip r:embed="rId5" cstate="email">
            <a:alphaModFix/>
            <a:extLst>
              <a:ext uri="{28A0092B-C50C-407E-A947-70E740481C1C}">
                <a14:useLocalDpi xmlns:a14="http://schemas.microsoft.com/office/drawing/2010/main"/>
              </a:ext>
            </a:extLst>
          </a:blip>
          <a:stretch>
            <a:fillRect/>
          </a:stretch>
        </p:blipFill>
        <p:spPr>
          <a:xfrm>
            <a:off x="312349" y="2691065"/>
            <a:ext cx="475850" cy="475850"/>
          </a:xfrm>
          <a:prstGeom prst="rect">
            <a:avLst/>
          </a:prstGeom>
          <a:noFill/>
          <a:ln>
            <a:noFill/>
          </a:ln>
        </p:spPr>
      </p:pic>
      <p:pic>
        <p:nvPicPr>
          <p:cNvPr id="61" name="Google Shape;1203;p74">
            <a:extLst>
              <a:ext uri="{FF2B5EF4-FFF2-40B4-BE49-F238E27FC236}">
                <a16:creationId xmlns="" xmlns:a16="http://schemas.microsoft.com/office/drawing/2014/main" id="{A489179D-A62C-1E4A-8221-580E5D2AE8F1}"/>
              </a:ext>
            </a:extLst>
          </p:cNvPr>
          <p:cNvPicPr preferRelativeResize="0"/>
          <p:nvPr/>
        </p:nvPicPr>
        <p:blipFill>
          <a:blip r:embed="rId6" cstate="email">
            <a:alphaModFix/>
            <a:extLst>
              <a:ext uri="{28A0092B-C50C-407E-A947-70E740481C1C}">
                <a14:useLocalDpi xmlns:a14="http://schemas.microsoft.com/office/drawing/2010/main"/>
              </a:ext>
            </a:extLst>
          </a:blip>
          <a:stretch>
            <a:fillRect/>
          </a:stretch>
        </p:blipFill>
        <p:spPr>
          <a:xfrm>
            <a:off x="312349" y="3317476"/>
            <a:ext cx="475850" cy="475850"/>
          </a:xfrm>
          <a:prstGeom prst="rect">
            <a:avLst/>
          </a:prstGeom>
          <a:noFill/>
          <a:ln>
            <a:noFill/>
          </a:ln>
        </p:spPr>
      </p:pic>
      <p:pic>
        <p:nvPicPr>
          <p:cNvPr id="62" name="Google Shape;1204;p74">
            <a:extLst>
              <a:ext uri="{FF2B5EF4-FFF2-40B4-BE49-F238E27FC236}">
                <a16:creationId xmlns="" xmlns:a16="http://schemas.microsoft.com/office/drawing/2014/main" id="{CB907D45-25F2-7143-A98E-91EBDADB52F4}"/>
              </a:ext>
            </a:extLst>
          </p:cNvPr>
          <p:cNvPicPr preferRelativeResize="0"/>
          <p:nvPr/>
        </p:nvPicPr>
        <p:blipFill>
          <a:blip r:embed="rId7" cstate="email">
            <a:alphaModFix/>
            <a:extLst>
              <a:ext uri="{28A0092B-C50C-407E-A947-70E740481C1C}">
                <a14:useLocalDpi xmlns:a14="http://schemas.microsoft.com/office/drawing/2010/main"/>
              </a:ext>
            </a:extLst>
          </a:blip>
          <a:stretch>
            <a:fillRect/>
          </a:stretch>
        </p:blipFill>
        <p:spPr>
          <a:xfrm>
            <a:off x="312350" y="4000070"/>
            <a:ext cx="475850" cy="481650"/>
          </a:xfrm>
          <a:prstGeom prst="rect">
            <a:avLst/>
          </a:prstGeom>
          <a:noFill/>
          <a:ln>
            <a:noFill/>
          </a:ln>
        </p:spPr>
      </p:pic>
      <p:sp>
        <p:nvSpPr>
          <p:cNvPr id="63" name="Google Shape;1205;p74">
            <a:extLst>
              <a:ext uri="{FF2B5EF4-FFF2-40B4-BE49-F238E27FC236}">
                <a16:creationId xmlns="" xmlns:a16="http://schemas.microsoft.com/office/drawing/2014/main" id="{CFBA0502-8B46-A14B-AEC0-AB26AF46B59E}"/>
              </a:ext>
            </a:extLst>
          </p:cNvPr>
          <p:cNvSpPr/>
          <p:nvPr/>
        </p:nvSpPr>
        <p:spPr>
          <a:xfrm>
            <a:off x="4083300" y="1502272"/>
            <a:ext cx="336300" cy="247200"/>
          </a:xfrm>
          <a:prstGeom prst="rightArrow">
            <a:avLst>
              <a:gd name="adj1" fmla="val 50000"/>
              <a:gd name="adj2"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64" name="Google Shape;1206;p74">
            <a:extLst>
              <a:ext uri="{FF2B5EF4-FFF2-40B4-BE49-F238E27FC236}">
                <a16:creationId xmlns="" xmlns:a16="http://schemas.microsoft.com/office/drawing/2014/main" id="{340C1AFA-2E0A-3449-BF1A-CB3BC10255E1}"/>
              </a:ext>
            </a:extLst>
          </p:cNvPr>
          <p:cNvSpPr/>
          <p:nvPr/>
        </p:nvSpPr>
        <p:spPr>
          <a:xfrm>
            <a:off x="4083300" y="2816232"/>
            <a:ext cx="336300" cy="247200"/>
          </a:xfrm>
          <a:prstGeom prst="rightArrow">
            <a:avLst>
              <a:gd name="adj1" fmla="val 50000"/>
              <a:gd name="adj2"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65" name="Google Shape;1207;p74">
            <a:extLst>
              <a:ext uri="{FF2B5EF4-FFF2-40B4-BE49-F238E27FC236}">
                <a16:creationId xmlns="" xmlns:a16="http://schemas.microsoft.com/office/drawing/2014/main" id="{066F836F-F8E1-1548-AD55-54B6CCFDE94F}"/>
              </a:ext>
            </a:extLst>
          </p:cNvPr>
          <p:cNvSpPr/>
          <p:nvPr/>
        </p:nvSpPr>
        <p:spPr>
          <a:xfrm>
            <a:off x="4083300" y="2181607"/>
            <a:ext cx="336300" cy="247200"/>
          </a:xfrm>
          <a:prstGeom prst="rightArrow">
            <a:avLst>
              <a:gd name="adj1" fmla="val 50000"/>
              <a:gd name="adj2"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66" name="Google Shape;1208;p74">
            <a:extLst>
              <a:ext uri="{FF2B5EF4-FFF2-40B4-BE49-F238E27FC236}">
                <a16:creationId xmlns="" xmlns:a16="http://schemas.microsoft.com/office/drawing/2014/main" id="{E66607DD-CFB5-B343-9BFA-6692A8E0771F}"/>
              </a:ext>
            </a:extLst>
          </p:cNvPr>
          <p:cNvSpPr/>
          <p:nvPr/>
        </p:nvSpPr>
        <p:spPr>
          <a:xfrm>
            <a:off x="4083300" y="3370428"/>
            <a:ext cx="336300" cy="247200"/>
          </a:xfrm>
          <a:prstGeom prst="rightArrow">
            <a:avLst>
              <a:gd name="adj1" fmla="val 50000"/>
              <a:gd name="adj2"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
        <p:nvSpPr>
          <p:cNvPr id="67" name="Google Shape;1209;p74">
            <a:extLst>
              <a:ext uri="{FF2B5EF4-FFF2-40B4-BE49-F238E27FC236}">
                <a16:creationId xmlns="" xmlns:a16="http://schemas.microsoft.com/office/drawing/2014/main" id="{523E5A41-9DBA-D549-A926-839F4706D2C8}"/>
              </a:ext>
            </a:extLst>
          </p:cNvPr>
          <p:cNvSpPr/>
          <p:nvPr/>
        </p:nvSpPr>
        <p:spPr>
          <a:xfrm>
            <a:off x="4083300" y="4146010"/>
            <a:ext cx="336300" cy="247200"/>
          </a:xfrm>
          <a:prstGeom prst="rightArrow">
            <a:avLst>
              <a:gd name="adj1" fmla="val 50000"/>
              <a:gd name="adj2" fmla="val 5000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Georgia" panose="02040502050405020303" pitchFamily="18" charset="0"/>
              <a:sym typeface="Arial"/>
            </a:endParaRPr>
          </a:p>
        </p:txBody>
      </p:sp>
    </p:spTree>
    <p:extLst>
      <p:ext uri="{BB962C8B-B14F-4D97-AF65-F5344CB8AC3E}">
        <p14:creationId xmlns:p14="http://schemas.microsoft.com/office/powerpoint/2010/main" val="1659502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pic>
        <p:nvPicPr>
          <p:cNvPr id="3870" name="Google Shape;3870;p358"/>
          <p:cNvPicPr preferRelativeResize="0">
            <a:picLocks noGrp="1"/>
          </p:cNvPicPr>
          <p:nvPr>
            <p:ph type="pic" idx="2"/>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3871" name="Google Shape;3871;p358"/>
          <p:cNvSpPr/>
          <p:nvPr/>
        </p:nvSpPr>
        <p:spPr>
          <a:xfrm>
            <a:off x="0" y="0"/>
            <a:ext cx="9144000" cy="5143500"/>
          </a:xfrm>
          <a:prstGeom prst="rect">
            <a:avLst/>
          </a:prstGeom>
          <a:solidFill>
            <a:srgbClr val="000000">
              <a:alpha val="52549"/>
            </a:srgbClr>
          </a:solidFill>
          <a:ln>
            <a:noFill/>
          </a:ln>
        </p:spPr>
        <p:txBody>
          <a:bodyPr spcFirstLastPara="1" wrap="square" lIns="91425" tIns="91425" rIns="91425" bIns="91425" anchor="ctr" anchorCtr="0">
            <a:noAutofit/>
          </a:bodyPr>
          <a:lstStyle/>
          <a:p>
            <a:pPr algn="ctr">
              <a:buSzPts val="1900"/>
            </a:pPr>
            <a:endParaRPr sz="1425" dirty="0"/>
          </a:p>
        </p:txBody>
      </p:sp>
      <p:sp>
        <p:nvSpPr>
          <p:cNvPr id="3872" name="Google Shape;3872;p358"/>
          <p:cNvSpPr txBox="1">
            <a:spLocks noGrp="1"/>
          </p:cNvSpPr>
          <p:nvPr>
            <p:ph type="title"/>
          </p:nvPr>
        </p:nvSpPr>
        <p:spPr>
          <a:xfrm>
            <a:off x="319666" y="1361272"/>
            <a:ext cx="8529075" cy="1218600"/>
          </a:xfrm>
          <a:prstGeom prst="rect">
            <a:avLst/>
          </a:prstGeom>
          <a:noFill/>
          <a:ln>
            <a:noFill/>
          </a:ln>
        </p:spPr>
        <p:txBody>
          <a:bodyPr spcFirstLastPara="1" wrap="square" lIns="0" tIns="0" rIns="0" bIns="0" anchor="t" anchorCtr="0">
            <a:noAutofit/>
          </a:bodyPr>
          <a:lstStyle/>
          <a:p>
            <a:r>
              <a:rPr lang="en-US" sz="1800" i="1" dirty="0">
                <a:highlight>
                  <a:schemeClr val="dk1"/>
                </a:highlight>
              </a:rPr>
              <a:t>“ </a:t>
            </a:r>
            <a:r>
              <a:rPr lang="en-US" sz="2400" i="1" dirty="0">
                <a:highlight>
                  <a:schemeClr val="dk1"/>
                </a:highlight>
              </a:rPr>
              <a:t>As automation increases, sound ethical judgement will become ever more important for senior decision makers – to ensure that innovation is supported in a way that doesn’t</a:t>
            </a:r>
            <a:br>
              <a:rPr lang="en-US" sz="2400" i="1" dirty="0">
                <a:highlight>
                  <a:schemeClr val="dk1"/>
                </a:highlight>
              </a:rPr>
            </a:br>
            <a:r>
              <a:rPr lang="en-US" sz="2400" i="1" dirty="0">
                <a:highlight>
                  <a:schemeClr val="dk1"/>
                </a:highlight>
              </a:rPr>
              <a:t>compromise proper behavior.”</a:t>
            </a:r>
            <a:br>
              <a:rPr lang="en-US" sz="2400" i="1" dirty="0">
                <a:highlight>
                  <a:schemeClr val="dk1"/>
                </a:highlight>
              </a:rPr>
            </a:br>
            <a:endParaRPr lang="en-US" sz="1600" i="1" kern="1200" dirty="0">
              <a:solidFill>
                <a:schemeClr val="bg1"/>
              </a:solidFill>
              <a:highlight>
                <a:schemeClr val="dk1"/>
              </a:highlight>
            </a:endParaRPr>
          </a:p>
        </p:txBody>
      </p:sp>
      <p:sp>
        <p:nvSpPr>
          <p:cNvPr id="3873" name="Google Shape;3873;p358"/>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fld id="{00000000-1234-1234-1234-123412341234}" type="slidenum">
              <a:rPr lang="en-US"/>
              <a:pPr/>
              <a:t>42</a:t>
            </a:fld>
            <a:endParaRPr/>
          </a:p>
        </p:txBody>
      </p:sp>
      <p:sp>
        <p:nvSpPr>
          <p:cNvPr id="2" name="Rectangle 1">
            <a:extLst>
              <a:ext uri="{FF2B5EF4-FFF2-40B4-BE49-F238E27FC236}">
                <a16:creationId xmlns="" xmlns:a16="http://schemas.microsoft.com/office/drawing/2014/main" id="{20FF56C0-224D-274D-A8ED-47F00F5B959A}"/>
              </a:ext>
            </a:extLst>
          </p:cNvPr>
          <p:cNvSpPr/>
          <p:nvPr/>
        </p:nvSpPr>
        <p:spPr>
          <a:xfrm>
            <a:off x="2319050" y="3516943"/>
            <a:ext cx="4572000" cy="307777"/>
          </a:xfrm>
          <a:prstGeom prst="rect">
            <a:avLst/>
          </a:prstGeom>
        </p:spPr>
        <p:txBody>
          <a:bodyPr>
            <a:spAutoFit/>
          </a:bodyPr>
          <a:lstStyle/>
          <a:p>
            <a:pPr lvl="0" algn="ctr" defTabSz="2438430">
              <a:spcBef>
                <a:spcPct val="0"/>
              </a:spcBef>
              <a:buClrTx/>
              <a:defRPr/>
            </a:pPr>
            <a:r>
              <a:rPr lang="en-US" i="1" dirty="0">
                <a:solidFill>
                  <a:srgbClr val="FFFF00"/>
                </a:solidFill>
                <a:latin typeface="Georgia" panose="02040502050405020303" pitchFamily="18" charset="0"/>
              </a:rPr>
              <a:t>Ethics &amp; Trust in Digital Age – ACCA Global</a:t>
            </a:r>
            <a:endParaRPr lang="en-US" sz="1600" i="1" kern="1200" dirty="0">
              <a:solidFill>
                <a:srgbClr val="FFFF00"/>
              </a:solidFill>
              <a:latin typeface="Georgia" panose="02040502050405020303" pitchFamily="18" charset="0"/>
              <a:ea typeface="Georgia"/>
              <a:cs typeface="Georgia"/>
              <a:sym typeface="Georgia"/>
            </a:endParaRPr>
          </a:p>
        </p:txBody>
      </p:sp>
    </p:spTree>
    <p:extLst>
      <p:ext uri="{BB962C8B-B14F-4D97-AF65-F5344CB8AC3E}">
        <p14:creationId xmlns:p14="http://schemas.microsoft.com/office/powerpoint/2010/main" val="24202796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Situations involving algorithmic decision making may impact objectivity and professional competence and due care of accountants in businesses…</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43</a:t>
            </a:fld>
            <a:endParaRPr lang="en-US"/>
          </a:p>
        </p:txBody>
      </p:sp>
      <p:graphicFrame>
        <p:nvGraphicFramePr>
          <p:cNvPr id="7" name="Table 6">
            <a:extLst>
              <a:ext uri="{FF2B5EF4-FFF2-40B4-BE49-F238E27FC236}">
                <a16:creationId xmlns="" xmlns:a16="http://schemas.microsoft.com/office/drawing/2014/main" id="{7F403C92-75F7-9A4C-B4C6-268D7C8C8CC6}"/>
              </a:ext>
            </a:extLst>
          </p:cNvPr>
          <p:cNvGraphicFramePr>
            <a:graphicFrameLocks noGrp="1"/>
          </p:cNvGraphicFramePr>
          <p:nvPr>
            <p:extLst/>
          </p:nvPr>
        </p:nvGraphicFramePr>
        <p:xfrm>
          <a:off x="5122415" y="1421441"/>
          <a:ext cx="3657600" cy="3091071"/>
        </p:xfrm>
        <a:graphic>
          <a:graphicData uri="http://schemas.openxmlformats.org/drawingml/2006/table">
            <a:tbl>
              <a:tblPr firstRow="1" bandRow="1"/>
              <a:tblGrid>
                <a:gridCol w="3657600">
                  <a:extLst>
                    <a:ext uri="{9D8B030D-6E8A-4147-A177-3AD203B41FA5}">
                      <a16:colId xmlns="" xmlns:a16="http://schemas.microsoft.com/office/drawing/2014/main" val="155047030"/>
                    </a:ext>
                  </a:extLst>
                </a:gridCol>
              </a:tblGrid>
              <a:tr h="286911">
                <a:tc>
                  <a:txBody>
                    <a:bodyPr/>
                    <a:lstStyle/>
                    <a:p>
                      <a:r>
                        <a:rPr lang="en-US" sz="1000" dirty="0"/>
                        <a:t>Accountant in Business</a:t>
                      </a:r>
                    </a:p>
                  </a:txBody>
                  <a:tcPr/>
                </a:tc>
                <a:extLst>
                  <a:ext uri="{0D108BD9-81ED-4DB2-BD59-A6C34878D82A}">
                    <a16:rowId xmlns="" xmlns:a16="http://schemas.microsoft.com/office/drawing/2014/main" val="382685254"/>
                  </a:ext>
                </a:extLst>
              </a:tr>
              <a:tr h="235640">
                <a:tc>
                  <a:txBody>
                    <a:bodyPr/>
                    <a:lstStyle/>
                    <a:p>
                      <a:r>
                        <a:rPr lang="en-US" sz="1000" b="1" i="0" u="none" strike="noStrike" cap="none" dirty="0">
                          <a:solidFill>
                            <a:srgbClr val="000000"/>
                          </a:solidFill>
                          <a:effectLst/>
                          <a:latin typeface="Georgia"/>
                          <a:ea typeface="Georgia"/>
                          <a:cs typeface="Georgia"/>
                          <a:sym typeface="Arial"/>
                        </a:rPr>
                        <a:t>Objectivity</a:t>
                      </a:r>
                    </a:p>
                  </a:txBody>
                  <a:tcPr/>
                </a:tc>
                <a:extLst>
                  <a:ext uri="{0D108BD9-81ED-4DB2-BD59-A6C34878D82A}">
                    <a16:rowId xmlns="" xmlns:a16="http://schemas.microsoft.com/office/drawing/2014/main" val="4178875315"/>
                  </a:ext>
                </a:extLst>
              </a:tr>
              <a:tr h="942560">
                <a:tc>
                  <a:txBody>
                    <a:bodyPr/>
                    <a:lstStyle/>
                    <a:p>
                      <a:r>
                        <a:rPr lang="en-US" sz="1000" b="0" i="0" u="none" strike="noStrike" cap="none" dirty="0">
                          <a:solidFill>
                            <a:srgbClr val="000000"/>
                          </a:solidFill>
                          <a:effectLst/>
                          <a:latin typeface="Georgia"/>
                          <a:ea typeface="Georgia"/>
                          <a:cs typeface="Georgia"/>
                          <a:sym typeface="Arial"/>
                        </a:rPr>
                        <a:t>The professional accountant would need to  consider objectively whether there is the correct balance between reliance on the algorithm and human oversight. There may be a need for more human oversight with its associated costs, e.g. a need for staff to speak to a customer in some cases, before blocking a transaction.</a:t>
                      </a:r>
                    </a:p>
                  </a:txBody>
                  <a:tcPr/>
                </a:tc>
                <a:extLst>
                  <a:ext uri="{0D108BD9-81ED-4DB2-BD59-A6C34878D82A}">
                    <a16:rowId xmlns="" xmlns:a16="http://schemas.microsoft.com/office/drawing/2014/main" val="309803791"/>
                  </a:ext>
                </a:extLst>
              </a:tr>
              <a:tr h="235640">
                <a:tc>
                  <a:txBody>
                    <a:bodyPr/>
                    <a:lstStyle/>
                    <a:p>
                      <a:r>
                        <a:rPr lang="en-US" sz="1000" b="1" i="0" u="none" strike="noStrike" cap="none" dirty="0">
                          <a:solidFill>
                            <a:srgbClr val="000000"/>
                          </a:solidFill>
                          <a:effectLst/>
                          <a:latin typeface="Georgia"/>
                          <a:ea typeface="Georgia"/>
                          <a:cs typeface="Georgia"/>
                          <a:sym typeface="Arial"/>
                        </a:rPr>
                        <a:t>Professional competence &amp; due care</a:t>
                      </a:r>
                    </a:p>
                  </a:txBody>
                  <a:tcPr/>
                </a:tc>
                <a:extLst>
                  <a:ext uri="{0D108BD9-81ED-4DB2-BD59-A6C34878D82A}">
                    <a16:rowId xmlns="" xmlns:a16="http://schemas.microsoft.com/office/drawing/2014/main" val="4031688984"/>
                  </a:ext>
                </a:extLst>
              </a:tr>
              <a:tr h="1225329">
                <a:tc>
                  <a:txBody>
                    <a:bodyPr/>
                    <a:lstStyle/>
                    <a:p>
                      <a:r>
                        <a:rPr lang="en-US" sz="1000" b="0" i="0" u="none" strike="noStrike" cap="none" dirty="0">
                          <a:solidFill>
                            <a:srgbClr val="000000"/>
                          </a:solidFill>
                          <a:effectLst/>
                          <a:latin typeface="Georgia"/>
                          <a:ea typeface="Georgia"/>
                          <a:cs typeface="Georgia"/>
                          <a:sym typeface="Arial"/>
                        </a:rPr>
                        <a:t>False positives (legitimate transactions flagged as fraudulent) can be tricky to spot. Poor understanding of the root causes of false positives and failure to establish appropriate control mechanisms can make this an expensive problem. This may dilute the business case for the automated system, not because it is unsuitable, but because it is poorly implemented. The accountant must be competent to advise in this situation and exercise due care in providing that advice.</a:t>
                      </a:r>
                    </a:p>
                  </a:txBody>
                  <a:tcPr/>
                </a:tc>
                <a:extLst>
                  <a:ext uri="{0D108BD9-81ED-4DB2-BD59-A6C34878D82A}">
                    <a16:rowId xmlns="" xmlns:a16="http://schemas.microsoft.com/office/drawing/2014/main" val="2078549268"/>
                  </a:ext>
                </a:extLst>
              </a:tr>
            </a:tbl>
          </a:graphicData>
        </a:graphic>
      </p:graphicFrame>
      <p:sp>
        <p:nvSpPr>
          <p:cNvPr id="8" name="Rectangle 7">
            <a:extLst>
              <a:ext uri="{FF2B5EF4-FFF2-40B4-BE49-F238E27FC236}">
                <a16:creationId xmlns="" xmlns:a16="http://schemas.microsoft.com/office/drawing/2014/main" id="{AC532CB5-D430-A341-AF27-C27481124288}"/>
              </a:ext>
            </a:extLst>
          </p:cNvPr>
          <p:cNvSpPr/>
          <p:nvPr/>
        </p:nvSpPr>
        <p:spPr>
          <a:xfrm>
            <a:off x="5650413" y="1088395"/>
            <a:ext cx="2460930" cy="276999"/>
          </a:xfrm>
          <a:prstGeom prst="rect">
            <a:avLst/>
          </a:prstGeom>
        </p:spPr>
        <p:txBody>
          <a:bodyPr wrap="none">
            <a:spAutoFit/>
          </a:bodyPr>
          <a:lstStyle/>
          <a:p>
            <a:r>
              <a:rPr lang="en-US" sz="1200" dirty="0">
                <a:solidFill>
                  <a:srgbClr val="EC2416"/>
                </a:solidFill>
                <a:latin typeface="Georgia" panose="02040502050405020303" pitchFamily="18" charset="0"/>
              </a:rPr>
              <a:t>Compromise of Ethical Principles</a:t>
            </a:r>
          </a:p>
        </p:txBody>
      </p:sp>
      <p:pic>
        <p:nvPicPr>
          <p:cNvPr id="9" name="Picture 8">
            <a:extLst>
              <a:ext uri="{FF2B5EF4-FFF2-40B4-BE49-F238E27FC236}">
                <a16:creationId xmlns="" xmlns:a16="http://schemas.microsoft.com/office/drawing/2014/main" id="{2A99EC64-A731-3743-A0E8-66140DFD210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0749" y="1207731"/>
            <a:ext cx="2148668" cy="2236568"/>
          </a:xfrm>
          <a:prstGeom prst="rect">
            <a:avLst/>
          </a:prstGeom>
        </p:spPr>
      </p:pic>
      <p:sp>
        <p:nvSpPr>
          <p:cNvPr id="22" name="Rectangle 21">
            <a:extLst>
              <a:ext uri="{FF2B5EF4-FFF2-40B4-BE49-F238E27FC236}">
                <a16:creationId xmlns="" xmlns:a16="http://schemas.microsoft.com/office/drawing/2014/main" id="{2CB729FD-6AC6-C649-99E4-3826BC27DE50}"/>
              </a:ext>
            </a:extLst>
          </p:cNvPr>
          <p:cNvSpPr/>
          <p:nvPr/>
        </p:nvSpPr>
        <p:spPr>
          <a:xfrm>
            <a:off x="371959" y="3424020"/>
            <a:ext cx="4448616" cy="1369606"/>
          </a:xfrm>
          <a:prstGeom prst="rect">
            <a:avLst/>
          </a:prstGeom>
        </p:spPr>
        <p:txBody>
          <a:bodyPr wrap="square">
            <a:spAutoFit/>
          </a:bodyPr>
          <a:lstStyle/>
          <a:p>
            <a:r>
              <a:rPr lang="en-US" sz="1100" dirty="0">
                <a:solidFill>
                  <a:srgbClr val="EC2416"/>
                </a:solidFill>
                <a:latin typeface="Georgia" panose="02040502050405020303" pitchFamily="18" charset="0"/>
              </a:rPr>
              <a:t>Situation: Fraud Detection</a:t>
            </a:r>
          </a:p>
          <a:p>
            <a:r>
              <a:rPr lang="en-US" sz="900" dirty="0">
                <a:latin typeface="Georgia" panose="02040502050405020303" pitchFamily="18" charset="0"/>
              </a:rPr>
              <a:t>A bank has transitioned to using algorithms to identify fraud. Every week the live scoring model gets updated on the basis of the latest algorithm. In one particular week there has been an unusual surge in the use of stolen cards in a specific city. As a result the scoring model becomes highly sensitive to transactions in this location and 20% of transactions are blocked on the incorrect assumption that they are fraudulent. This incident creates significant frustration for these customers, an overload of inbound calls to customer services, negative social media, and criticism in national newspapers.</a:t>
            </a:r>
            <a:endParaRPr lang="en-US" sz="900" dirty="0">
              <a:effectLst/>
              <a:latin typeface="Georgia" panose="02040502050405020303" pitchFamily="18" charset="0"/>
            </a:endParaRPr>
          </a:p>
        </p:txBody>
      </p:sp>
      <p:sp>
        <p:nvSpPr>
          <p:cNvPr id="23" name="Google Shape;3599;p457">
            <a:extLst>
              <a:ext uri="{FF2B5EF4-FFF2-40B4-BE49-F238E27FC236}">
                <a16:creationId xmlns="" xmlns:a16="http://schemas.microsoft.com/office/drawing/2014/main" id="{6D6FB0C1-52A5-E840-ABED-AC4BA4FFD78C}"/>
              </a:ext>
            </a:extLst>
          </p:cNvPr>
          <p:cNvSpPr txBox="1"/>
          <p:nvPr/>
        </p:nvSpPr>
        <p:spPr>
          <a:xfrm>
            <a:off x="5140169" y="4554245"/>
            <a:ext cx="3622951" cy="31598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75"/>
              <a:buFont typeface="Arial"/>
              <a:buNone/>
            </a:pPr>
            <a:r>
              <a:rPr lang="en-US" sz="700" b="0" i="0" u="none" strike="noStrike" cap="none" dirty="0">
                <a:solidFill>
                  <a:srgbClr val="404041"/>
                </a:solidFill>
                <a:latin typeface="Arial"/>
                <a:ea typeface="Arial"/>
                <a:cs typeface="Arial"/>
                <a:sym typeface="Arial"/>
              </a:rPr>
              <a:t>Source: </a:t>
            </a:r>
            <a:r>
              <a:rPr lang="en-US" sz="700" b="0" i="0" u="none" strike="noStrike" cap="none" dirty="0">
                <a:solidFill>
                  <a:srgbClr val="404041"/>
                </a:solidFill>
                <a:latin typeface="Arial"/>
                <a:ea typeface="Arial"/>
                <a:cs typeface="Arial"/>
                <a:sym typeface="Arial"/>
                <a:hlinkClick r:id="rId4"/>
              </a:rPr>
              <a:t>Professional Accounts - The Future: Ethics and Trust in a Digital Age</a:t>
            </a:r>
            <a:r>
              <a:rPr lang="en-US" sz="700" b="0" i="0" u="none" strike="noStrike" cap="none" dirty="0">
                <a:solidFill>
                  <a:srgbClr val="404041"/>
                </a:solidFill>
                <a:latin typeface="Arial"/>
                <a:ea typeface="Arial"/>
                <a:cs typeface="Arial"/>
                <a:sym typeface="Arial"/>
              </a:rPr>
              <a:t>, ACCA, 2018</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99126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 as well as internal and external auditors</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44</a:t>
            </a:fld>
            <a:endParaRPr lang="en-US"/>
          </a:p>
        </p:txBody>
      </p:sp>
      <p:sp>
        <p:nvSpPr>
          <p:cNvPr id="5" name="Rectangle 4">
            <a:extLst>
              <a:ext uri="{FF2B5EF4-FFF2-40B4-BE49-F238E27FC236}">
                <a16:creationId xmlns="" xmlns:a16="http://schemas.microsoft.com/office/drawing/2014/main" id="{EE5070C8-1394-494A-8087-20ADDF04B249}"/>
              </a:ext>
            </a:extLst>
          </p:cNvPr>
          <p:cNvSpPr/>
          <p:nvPr/>
        </p:nvSpPr>
        <p:spPr>
          <a:xfrm>
            <a:off x="371959" y="3424020"/>
            <a:ext cx="4448616" cy="1369606"/>
          </a:xfrm>
          <a:prstGeom prst="rect">
            <a:avLst/>
          </a:prstGeom>
        </p:spPr>
        <p:txBody>
          <a:bodyPr wrap="square">
            <a:spAutoFit/>
          </a:bodyPr>
          <a:lstStyle/>
          <a:p>
            <a:r>
              <a:rPr lang="en-US" sz="1100" dirty="0">
                <a:solidFill>
                  <a:srgbClr val="EC2416"/>
                </a:solidFill>
                <a:latin typeface="Georgia" panose="02040502050405020303" pitchFamily="18" charset="0"/>
              </a:rPr>
              <a:t>Situation: Fraud Detection</a:t>
            </a:r>
          </a:p>
          <a:p>
            <a:r>
              <a:rPr lang="en-US" sz="900" dirty="0">
                <a:latin typeface="Georgia" panose="02040502050405020303" pitchFamily="18" charset="0"/>
              </a:rPr>
              <a:t>A bank has transitioned to using algorithms to identify fraud. Every week the live scoring model gets updated on the basis of the latest algorithm. In one particular week there has been an unusual surge in the use of stolen cards in a specific city. As a result the scoring model becomes highly sensitive to transactions in this location and 20% of transactions are blocked on the incorrect assumption that they are fraudulent. This incident creates significant frustration for these customers, an overload of inbound calls to customer services, negative social media, and criticism in national newspapers.</a:t>
            </a:r>
            <a:endParaRPr lang="en-US" sz="900" dirty="0">
              <a:effectLst/>
              <a:latin typeface="Georgia" panose="02040502050405020303" pitchFamily="18" charset="0"/>
            </a:endParaRPr>
          </a:p>
        </p:txBody>
      </p:sp>
      <p:sp>
        <p:nvSpPr>
          <p:cNvPr id="8" name="Rectangle 7">
            <a:extLst>
              <a:ext uri="{FF2B5EF4-FFF2-40B4-BE49-F238E27FC236}">
                <a16:creationId xmlns="" xmlns:a16="http://schemas.microsoft.com/office/drawing/2014/main" id="{AC532CB5-D430-A341-AF27-C27481124288}"/>
              </a:ext>
            </a:extLst>
          </p:cNvPr>
          <p:cNvSpPr/>
          <p:nvPr/>
        </p:nvSpPr>
        <p:spPr>
          <a:xfrm>
            <a:off x="5606024" y="1159415"/>
            <a:ext cx="2460930" cy="276999"/>
          </a:xfrm>
          <a:prstGeom prst="rect">
            <a:avLst/>
          </a:prstGeom>
        </p:spPr>
        <p:txBody>
          <a:bodyPr wrap="none">
            <a:spAutoFit/>
          </a:bodyPr>
          <a:lstStyle/>
          <a:p>
            <a:r>
              <a:rPr lang="en-US" sz="1200" dirty="0">
                <a:solidFill>
                  <a:srgbClr val="EC2416"/>
                </a:solidFill>
                <a:latin typeface="Georgia" panose="02040502050405020303" pitchFamily="18" charset="0"/>
              </a:rPr>
              <a:t>Compromise of Ethical Principles</a:t>
            </a:r>
          </a:p>
        </p:txBody>
      </p:sp>
      <p:pic>
        <p:nvPicPr>
          <p:cNvPr id="9" name="Picture 8">
            <a:extLst>
              <a:ext uri="{FF2B5EF4-FFF2-40B4-BE49-F238E27FC236}">
                <a16:creationId xmlns="" xmlns:a16="http://schemas.microsoft.com/office/drawing/2014/main" id="{2A99EC64-A731-3743-A0E8-66140DFD210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0749" y="1207731"/>
            <a:ext cx="2148668" cy="2236568"/>
          </a:xfrm>
          <a:prstGeom prst="rect">
            <a:avLst/>
          </a:prstGeom>
        </p:spPr>
      </p:pic>
      <p:graphicFrame>
        <p:nvGraphicFramePr>
          <p:cNvPr id="21" name="Table 20">
            <a:extLst>
              <a:ext uri="{FF2B5EF4-FFF2-40B4-BE49-F238E27FC236}">
                <a16:creationId xmlns="" xmlns:a16="http://schemas.microsoft.com/office/drawing/2014/main" id="{FDE040A0-C42D-1D44-B4B0-42F58D94DDEF}"/>
              </a:ext>
            </a:extLst>
          </p:cNvPr>
          <p:cNvGraphicFramePr>
            <a:graphicFrameLocks noGrp="1"/>
          </p:cNvGraphicFramePr>
          <p:nvPr>
            <p:extLst/>
          </p:nvPr>
        </p:nvGraphicFramePr>
        <p:xfrm>
          <a:off x="5202313" y="1490836"/>
          <a:ext cx="3657600" cy="2926080"/>
        </p:xfrm>
        <a:graphic>
          <a:graphicData uri="http://schemas.openxmlformats.org/drawingml/2006/table">
            <a:tbl>
              <a:tblPr firstRow="1" bandRow="1"/>
              <a:tblGrid>
                <a:gridCol w="3657600">
                  <a:extLst>
                    <a:ext uri="{9D8B030D-6E8A-4147-A177-3AD203B41FA5}">
                      <a16:colId xmlns="" xmlns:a16="http://schemas.microsoft.com/office/drawing/2014/main" val="155047030"/>
                    </a:ext>
                  </a:extLst>
                </a:gridCol>
              </a:tblGrid>
              <a:tr h="253440">
                <a:tc>
                  <a:txBody>
                    <a:bodyPr/>
                    <a:lstStyle/>
                    <a:p>
                      <a:r>
                        <a:rPr lang="en-US" sz="1050" dirty="0"/>
                        <a:t>Auditor</a:t>
                      </a:r>
                    </a:p>
                  </a:txBody>
                  <a:tcPr/>
                </a:tc>
                <a:extLst>
                  <a:ext uri="{0D108BD9-81ED-4DB2-BD59-A6C34878D82A}">
                    <a16:rowId xmlns="" xmlns:a16="http://schemas.microsoft.com/office/drawing/2014/main" val="382685254"/>
                  </a:ext>
                </a:extLst>
              </a:tr>
              <a:tr h="245760">
                <a:tc>
                  <a:txBody>
                    <a:bodyPr/>
                    <a:lstStyle/>
                    <a:p>
                      <a:r>
                        <a:rPr lang="en-US" sz="1000" b="1" i="0" u="none" strike="noStrike" cap="none" dirty="0">
                          <a:solidFill>
                            <a:srgbClr val="000000"/>
                          </a:solidFill>
                          <a:effectLst/>
                          <a:latin typeface="Georgia"/>
                          <a:ea typeface="Georgia"/>
                          <a:cs typeface="Georgia"/>
                          <a:sym typeface="Arial"/>
                        </a:rPr>
                        <a:t>Objectivity</a:t>
                      </a:r>
                    </a:p>
                  </a:txBody>
                  <a:tcPr/>
                </a:tc>
                <a:extLst>
                  <a:ext uri="{0D108BD9-81ED-4DB2-BD59-A6C34878D82A}">
                    <a16:rowId xmlns="" xmlns:a16="http://schemas.microsoft.com/office/drawing/2014/main" val="4178875315"/>
                  </a:ext>
                </a:extLst>
              </a:tr>
              <a:tr h="1013760">
                <a:tc>
                  <a:txBody>
                    <a:bodyPr/>
                    <a:lstStyle/>
                    <a:p>
                      <a:r>
                        <a:rPr lang="en-US" sz="1000" b="0" i="0" u="none" strike="noStrike" cap="none" dirty="0">
                          <a:solidFill>
                            <a:srgbClr val="000000"/>
                          </a:solidFill>
                          <a:effectLst/>
                          <a:latin typeface="Georgia"/>
                          <a:ea typeface="Georgia"/>
                          <a:cs typeface="Georgia"/>
                          <a:sym typeface="Arial"/>
                        </a:rPr>
                        <a:t>This is a high-profile issue that has had an impact on the public perception and brand of the organization. The internal auditor will need to avoid being unduly influenced by the management, analytics team or other stakeholders in the organization, who may be anxious to prove that this was a one-off issue.</a:t>
                      </a:r>
                    </a:p>
                  </a:txBody>
                  <a:tcPr/>
                </a:tc>
                <a:extLst>
                  <a:ext uri="{0D108BD9-81ED-4DB2-BD59-A6C34878D82A}">
                    <a16:rowId xmlns="" xmlns:a16="http://schemas.microsoft.com/office/drawing/2014/main" val="309803791"/>
                  </a:ext>
                </a:extLst>
              </a:tr>
              <a:tr h="245760">
                <a:tc>
                  <a:txBody>
                    <a:bodyPr/>
                    <a:lstStyle/>
                    <a:p>
                      <a:r>
                        <a:rPr lang="en-US" sz="1000" b="1" i="0" u="none" strike="noStrike" cap="none" dirty="0">
                          <a:solidFill>
                            <a:srgbClr val="000000"/>
                          </a:solidFill>
                          <a:effectLst/>
                          <a:latin typeface="Georgia"/>
                          <a:ea typeface="Georgia"/>
                          <a:cs typeface="Georgia"/>
                          <a:sym typeface="Arial"/>
                        </a:rPr>
                        <a:t>Professional competence &amp; due care</a:t>
                      </a:r>
                    </a:p>
                  </a:txBody>
                  <a:tcPr/>
                </a:tc>
                <a:extLst>
                  <a:ext uri="{0D108BD9-81ED-4DB2-BD59-A6C34878D82A}">
                    <a16:rowId xmlns="" xmlns:a16="http://schemas.microsoft.com/office/drawing/2014/main" val="4031688984"/>
                  </a:ext>
                </a:extLst>
              </a:tr>
              <a:tr h="1167360">
                <a:tc>
                  <a:txBody>
                    <a:bodyPr/>
                    <a:lstStyle/>
                    <a:p>
                      <a:r>
                        <a:rPr lang="en-US" sz="1000" b="0" i="0" u="none" strike="noStrike" cap="none" dirty="0">
                          <a:solidFill>
                            <a:srgbClr val="000000"/>
                          </a:solidFill>
                          <a:effectLst/>
                          <a:latin typeface="Georgia"/>
                          <a:ea typeface="Georgia"/>
                          <a:cs typeface="Georgia"/>
                          <a:sym typeface="Arial"/>
                        </a:rPr>
                        <a:t>Internal auditors need to be competent at interrogating the version of the truth provided by technology, analytics or other teams. They would need to be able to understand how and why the algorithm was over-sensitive and to relate this to factors such as internal and customer-facing processes, and business risks such as the potential for data theft or loss.</a:t>
                      </a:r>
                    </a:p>
                  </a:txBody>
                  <a:tcPr/>
                </a:tc>
                <a:extLst>
                  <a:ext uri="{0D108BD9-81ED-4DB2-BD59-A6C34878D82A}">
                    <a16:rowId xmlns="" xmlns:a16="http://schemas.microsoft.com/office/drawing/2014/main" val="2078549268"/>
                  </a:ext>
                </a:extLst>
              </a:tr>
            </a:tbl>
          </a:graphicData>
        </a:graphic>
      </p:graphicFrame>
      <p:sp>
        <p:nvSpPr>
          <p:cNvPr id="10" name="Google Shape;3599;p457">
            <a:extLst>
              <a:ext uri="{FF2B5EF4-FFF2-40B4-BE49-F238E27FC236}">
                <a16:creationId xmlns="" xmlns:a16="http://schemas.microsoft.com/office/drawing/2014/main" id="{E09967B9-9060-584B-99FD-F477305A0859}"/>
              </a:ext>
            </a:extLst>
          </p:cNvPr>
          <p:cNvSpPr txBox="1"/>
          <p:nvPr/>
        </p:nvSpPr>
        <p:spPr>
          <a:xfrm>
            <a:off x="5228948" y="4465466"/>
            <a:ext cx="3622951" cy="31598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75"/>
              <a:buFont typeface="Arial"/>
              <a:buNone/>
            </a:pPr>
            <a:r>
              <a:rPr lang="en-US" sz="700" b="0" i="0" u="none" strike="noStrike" cap="none" dirty="0">
                <a:solidFill>
                  <a:srgbClr val="404041"/>
                </a:solidFill>
                <a:latin typeface="Arial"/>
                <a:ea typeface="Arial"/>
                <a:cs typeface="Arial"/>
                <a:sym typeface="Arial"/>
              </a:rPr>
              <a:t>Source: </a:t>
            </a:r>
            <a:r>
              <a:rPr lang="en-US" sz="700" b="0" i="0" u="none" strike="noStrike" cap="none" dirty="0">
                <a:solidFill>
                  <a:srgbClr val="404041"/>
                </a:solidFill>
                <a:latin typeface="Arial"/>
                <a:ea typeface="Arial"/>
                <a:cs typeface="Arial"/>
                <a:sym typeface="Arial"/>
                <a:hlinkClick r:id="rId4"/>
              </a:rPr>
              <a:t>Professional Accounts - The Future: Ethics and Trust in a Digital Age</a:t>
            </a:r>
            <a:r>
              <a:rPr lang="en-US" sz="700" b="0" i="0" u="none" strike="noStrike" cap="none" dirty="0">
                <a:solidFill>
                  <a:srgbClr val="404041"/>
                </a:solidFill>
                <a:latin typeface="Arial"/>
                <a:ea typeface="Arial"/>
                <a:cs typeface="Arial"/>
                <a:sym typeface="Arial"/>
              </a:rPr>
              <a:t>, ACCA, 2018</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87802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Businesses and public sector groups are facing additional ethical dilemmas as they incorporate AI systems in their decision making</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45</a:t>
            </a:fld>
            <a:endParaRPr lang="en-US"/>
          </a:p>
        </p:txBody>
      </p:sp>
      <p:pic>
        <p:nvPicPr>
          <p:cNvPr id="11" name="Picture 10">
            <a:extLst>
              <a:ext uri="{FF2B5EF4-FFF2-40B4-BE49-F238E27FC236}">
                <a16:creationId xmlns="" xmlns:a16="http://schemas.microsoft.com/office/drawing/2014/main" id="{1292CE3B-5931-164B-9A77-13A012ECA8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2122" y="1638912"/>
            <a:ext cx="4280073" cy="382049"/>
          </a:xfrm>
          <a:prstGeom prst="rect">
            <a:avLst/>
          </a:prstGeom>
        </p:spPr>
      </p:pic>
      <p:pic>
        <p:nvPicPr>
          <p:cNvPr id="12" name="Picture 11">
            <a:extLst>
              <a:ext uri="{FF2B5EF4-FFF2-40B4-BE49-F238E27FC236}">
                <a16:creationId xmlns="" xmlns:a16="http://schemas.microsoft.com/office/drawing/2014/main" id="{CD064B77-B035-724A-B348-19C4DE8C7F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4568" y="2448396"/>
            <a:ext cx="2875205" cy="741032"/>
          </a:xfrm>
          <a:prstGeom prst="rect">
            <a:avLst/>
          </a:prstGeom>
        </p:spPr>
      </p:pic>
      <p:pic>
        <p:nvPicPr>
          <p:cNvPr id="13" name="Picture 12">
            <a:extLst>
              <a:ext uri="{FF2B5EF4-FFF2-40B4-BE49-F238E27FC236}">
                <a16:creationId xmlns="" xmlns:a16="http://schemas.microsoft.com/office/drawing/2014/main" id="{8E46A01A-5333-C44A-A7C9-F697F522D6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5516" y="3460232"/>
            <a:ext cx="3123937" cy="839494"/>
          </a:xfrm>
          <a:prstGeom prst="rect">
            <a:avLst/>
          </a:prstGeom>
        </p:spPr>
      </p:pic>
      <p:pic>
        <p:nvPicPr>
          <p:cNvPr id="14" name="Picture 13">
            <a:extLst>
              <a:ext uri="{FF2B5EF4-FFF2-40B4-BE49-F238E27FC236}">
                <a16:creationId xmlns="" xmlns:a16="http://schemas.microsoft.com/office/drawing/2014/main" id="{599EE7E7-DBA5-AF4E-BA63-D79181DBABC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02276" y="1612668"/>
            <a:ext cx="2884683" cy="621008"/>
          </a:xfrm>
          <a:prstGeom prst="rect">
            <a:avLst/>
          </a:prstGeom>
        </p:spPr>
      </p:pic>
      <p:pic>
        <p:nvPicPr>
          <p:cNvPr id="15" name="Picture 14">
            <a:extLst>
              <a:ext uri="{FF2B5EF4-FFF2-40B4-BE49-F238E27FC236}">
                <a16:creationId xmlns="" xmlns:a16="http://schemas.microsoft.com/office/drawing/2014/main" id="{A477E1C5-7031-834D-8A58-9C5B01588D8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05883" y="3403771"/>
            <a:ext cx="3200077" cy="917635"/>
          </a:xfrm>
          <a:prstGeom prst="rect">
            <a:avLst/>
          </a:prstGeom>
        </p:spPr>
      </p:pic>
      <p:pic>
        <p:nvPicPr>
          <p:cNvPr id="16" name="Picture 15">
            <a:extLst>
              <a:ext uri="{FF2B5EF4-FFF2-40B4-BE49-F238E27FC236}">
                <a16:creationId xmlns="" xmlns:a16="http://schemas.microsoft.com/office/drawing/2014/main" id="{E4B4F138-4942-C94D-8E33-B31539383FD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31378" y="2484896"/>
            <a:ext cx="2678947" cy="698304"/>
          </a:xfrm>
          <a:prstGeom prst="rect">
            <a:avLst/>
          </a:prstGeom>
        </p:spPr>
      </p:pic>
      <p:sp>
        <p:nvSpPr>
          <p:cNvPr id="17" name="Google Shape;3599;p457">
            <a:extLst>
              <a:ext uri="{FF2B5EF4-FFF2-40B4-BE49-F238E27FC236}">
                <a16:creationId xmlns="" xmlns:a16="http://schemas.microsoft.com/office/drawing/2014/main" id="{C192CE4A-E7E2-8C48-A23E-DEF910BC3E02}"/>
              </a:ext>
            </a:extLst>
          </p:cNvPr>
          <p:cNvSpPr txBox="1"/>
          <p:nvPr/>
        </p:nvSpPr>
        <p:spPr>
          <a:xfrm>
            <a:off x="422861" y="4502042"/>
            <a:ext cx="3622951" cy="31598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75"/>
              <a:buFont typeface="Arial"/>
              <a:buNone/>
            </a:pPr>
            <a:r>
              <a:rPr lang="en-US" sz="700" b="0" i="0" u="none" strike="noStrike" cap="none" dirty="0">
                <a:solidFill>
                  <a:srgbClr val="404041"/>
                </a:solidFill>
                <a:latin typeface="Arial"/>
                <a:ea typeface="Arial"/>
                <a:cs typeface="Arial"/>
                <a:sym typeface="Arial"/>
              </a:rPr>
              <a:t>Source: Press </a:t>
            </a:r>
            <a:r>
              <a:rPr lang="en-US" sz="700" dirty="0">
                <a:solidFill>
                  <a:srgbClr val="404041"/>
                </a:solidFill>
              </a:rPr>
              <a:t>clippings. </a:t>
            </a:r>
            <a:r>
              <a:rPr lang="en-US" sz="700" b="0" i="0" u="none" strike="noStrike" cap="none" dirty="0">
                <a:solidFill>
                  <a:srgbClr val="404041"/>
                </a:solidFill>
                <a:latin typeface="Arial"/>
                <a:ea typeface="Arial"/>
                <a:cs typeface="Arial"/>
                <a:sym typeface="Arial"/>
              </a:rPr>
              <a:t>PwC Analysis,</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606787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190" y="692195"/>
            <a:ext cx="8773068" cy="293170"/>
          </a:xfrm>
        </p:spPr>
        <p:txBody>
          <a:bodyPr/>
          <a:lstStyle/>
          <a:p>
            <a:r>
              <a:rPr lang="en-GB" dirty="0"/>
              <a:t>AI and automation raise a number of ethical challenges that may impact the professional conduct of accountants and auditors</a:t>
            </a:r>
            <a:endParaRPr lang="en-US" dirty="0"/>
          </a:p>
        </p:txBody>
      </p:sp>
      <p:sp>
        <p:nvSpPr>
          <p:cNvPr id="4" name="Slide Number Placeholder 3"/>
          <p:cNvSpPr>
            <a:spLocks noGrp="1"/>
          </p:cNvSpPr>
          <p:nvPr>
            <p:ph type="sldNum" sz="quarter" idx="12"/>
          </p:nvPr>
        </p:nvSpPr>
        <p:spPr/>
        <p:txBody>
          <a:bodyPr/>
          <a:lstStyle/>
          <a:p>
            <a:fld id="{F06B2653-D1AD-46BA-BB88-3123B5BA212E}" type="slidenum">
              <a:rPr lang="en-US" smtClean="0"/>
              <a:t>46</a:t>
            </a:fld>
            <a:endParaRPr lang="en-US"/>
          </a:p>
        </p:txBody>
      </p:sp>
      <p:pic>
        <p:nvPicPr>
          <p:cNvPr id="6" name="Picture 5">
            <a:extLst>
              <a:ext uri="{FF2B5EF4-FFF2-40B4-BE49-F238E27FC236}">
                <a16:creationId xmlns="" xmlns:a16="http://schemas.microsoft.com/office/drawing/2014/main" id="{1334E39C-489F-7240-93B4-895B7639A3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3485" y="2069500"/>
            <a:ext cx="3972840" cy="2195258"/>
          </a:xfrm>
          <a:prstGeom prst="rect">
            <a:avLst/>
          </a:prstGeom>
          <a:solidFill>
            <a:srgbClr val="FFFFFF">
              <a:shade val="85000"/>
            </a:srgbClr>
          </a:solidFill>
          <a:ln w="190500" cap="rnd">
            <a:noFill/>
          </a:ln>
          <a:effectLst>
            <a:outerShdw blurRad="50000" algn="tl" rotWithShape="0">
              <a:srgbClr val="000000">
                <a:alpha val="41000"/>
              </a:srgbClr>
            </a:outerShdw>
          </a:effectLst>
        </p:spPr>
      </p:pic>
      <p:sp>
        <p:nvSpPr>
          <p:cNvPr id="12" name="Google Shape;3770;p352">
            <a:extLst>
              <a:ext uri="{FF2B5EF4-FFF2-40B4-BE49-F238E27FC236}">
                <a16:creationId xmlns="" xmlns:a16="http://schemas.microsoft.com/office/drawing/2014/main" id="{C9F921D9-27A4-174A-A37B-BF524AA6DF4A}"/>
              </a:ext>
            </a:extLst>
          </p:cNvPr>
          <p:cNvSpPr txBox="1"/>
          <p:nvPr/>
        </p:nvSpPr>
        <p:spPr>
          <a:xfrm>
            <a:off x="4593945" y="1117992"/>
            <a:ext cx="4176980" cy="3366225"/>
          </a:xfrm>
          <a:prstGeom prst="rect">
            <a:avLst/>
          </a:prstGeom>
          <a:noFill/>
          <a:ln>
            <a:noFill/>
          </a:ln>
        </p:spPr>
        <p:txBody>
          <a:bodyPr spcFirstLastPara="1" wrap="square" lIns="91425" tIns="45694" rIns="91425" bIns="45694" anchor="t" anchorCtr="0">
            <a:noAutofit/>
          </a:bodyPr>
          <a:lstStyle/>
          <a:p>
            <a:pPr>
              <a:buClr>
                <a:schemeClr val="dk1"/>
              </a:buClr>
              <a:buSzPts val="1500"/>
            </a:pPr>
            <a:r>
              <a:rPr lang="en-US" dirty="0">
                <a:solidFill>
                  <a:schemeClr val="dk2"/>
                </a:solidFill>
                <a:latin typeface="Georgia"/>
                <a:ea typeface="Georgia"/>
                <a:cs typeface="Georgia"/>
                <a:sym typeface="Georgia"/>
              </a:rPr>
              <a:t>Key Considerations for Accountants &amp; Auditors</a:t>
            </a:r>
            <a:endParaRPr dirty="0">
              <a:solidFill>
                <a:schemeClr val="dk2"/>
              </a:solidFill>
              <a:latin typeface="Georgia"/>
              <a:ea typeface="Georgia"/>
              <a:cs typeface="Georgia"/>
              <a:sym typeface="Georgia"/>
            </a:endParaRPr>
          </a:p>
          <a:p>
            <a:pPr>
              <a:buClr>
                <a:schemeClr val="dk1"/>
              </a:buClr>
              <a:buSzPct val="80000"/>
            </a:pPr>
            <a:endParaRPr sz="1100" dirty="0">
              <a:solidFill>
                <a:schemeClr val="lt1"/>
              </a:solidFill>
              <a:latin typeface="Georgia"/>
              <a:ea typeface="Georgia"/>
              <a:cs typeface="Georgia"/>
              <a:sym typeface="Georgia"/>
            </a:endParaRPr>
          </a:p>
          <a:p>
            <a:pPr marL="95250">
              <a:spcAft>
                <a:spcPts val="600"/>
              </a:spcAft>
              <a:buClr>
                <a:schemeClr val="lt2"/>
              </a:buClr>
              <a:buSzPct val="80000"/>
            </a:pPr>
            <a:r>
              <a:rPr lang="en-US" sz="1100" b="1" dirty="0">
                <a:solidFill>
                  <a:schemeClr val="tx1"/>
                </a:solidFill>
                <a:latin typeface="Georgia"/>
                <a:ea typeface="Georgia"/>
                <a:cs typeface="Georgia"/>
                <a:sym typeface="Georgia"/>
              </a:rPr>
              <a:t>Education &amp; Awareness</a:t>
            </a:r>
          </a:p>
          <a:p>
            <a:pPr marL="342900" indent="-247650">
              <a:spcAft>
                <a:spcPts val="600"/>
              </a:spcAft>
              <a:buClr>
                <a:schemeClr val="lt2"/>
              </a:buClr>
              <a:buSzPct val="80000"/>
              <a:buFont typeface="Georgia"/>
              <a:buChar char="●"/>
            </a:pPr>
            <a:r>
              <a:rPr lang="en-US" sz="1100" b="1" dirty="0">
                <a:solidFill>
                  <a:schemeClr val="tx1"/>
                </a:solidFill>
                <a:latin typeface="Georgia"/>
                <a:ea typeface="Georgia"/>
                <a:cs typeface="Georgia"/>
                <a:sym typeface="Georgia"/>
              </a:rPr>
              <a:t>AI Awareness: </a:t>
            </a:r>
            <a:r>
              <a:rPr lang="en-US" sz="1100" dirty="0">
                <a:solidFill>
                  <a:schemeClr val="lt2"/>
                </a:solidFill>
                <a:latin typeface="Georgia"/>
                <a:ea typeface="Georgia"/>
                <a:cs typeface="Georgia"/>
                <a:sym typeface="Georgia"/>
              </a:rPr>
              <a:t>Raise general awareness of opportunities and risks of AI within the business community (e.g., Digital Fitness App)</a:t>
            </a:r>
            <a:endParaRPr sz="1100" dirty="0">
              <a:solidFill>
                <a:schemeClr val="lt2"/>
              </a:solidFill>
              <a:latin typeface="Georgia"/>
              <a:ea typeface="Georgia"/>
              <a:cs typeface="Georgia"/>
              <a:sym typeface="Georgia"/>
            </a:endParaRPr>
          </a:p>
          <a:p>
            <a:pPr marL="342900" indent="-247650">
              <a:spcAft>
                <a:spcPts val="600"/>
              </a:spcAft>
              <a:buClr>
                <a:schemeClr val="lt2"/>
              </a:buClr>
              <a:buSzPct val="80000"/>
              <a:buFont typeface="Georgia"/>
              <a:buChar char="●"/>
            </a:pPr>
            <a:r>
              <a:rPr lang="en-US" sz="1100" b="1" dirty="0">
                <a:solidFill>
                  <a:schemeClr val="tx1"/>
                </a:solidFill>
                <a:latin typeface="Georgia"/>
                <a:ea typeface="Georgia"/>
                <a:cs typeface="Georgia"/>
                <a:sym typeface="Georgia"/>
              </a:rPr>
              <a:t>‘Multi-Linguals’: </a:t>
            </a:r>
            <a:r>
              <a:rPr lang="en-US" sz="1100" dirty="0">
                <a:solidFill>
                  <a:schemeClr val="lt2"/>
                </a:solidFill>
                <a:latin typeface="Georgia"/>
                <a:ea typeface="Georgia"/>
                <a:cs typeface="Georgia"/>
                <a:sym typeface="Georgia"/>
              </a:rPr>
              <a:t>Develop accountants who are data-science and AI-savvy</a:t>
            </a:r>
          </a:p>
          <a:p>
            <a:pPr marL="95250">
              <a:spcAft>
                <a:spcPts val="600"/>
              </a:spcAft>
              <a:buClr>
                <a:schemeClr val="lt2"/>
              </a:buClr>
              <a:buSzPct val="80000"/>
            </a:pPr>
            <a:r>
              <a:rPr lang="en-US" sz="1100" b="1" dirty="0">
                <a:solidFill>
                  <a:schemeClr val="tx1"/>
                </a:solidFill>
                <a:latin typeface="Georgia"/>
                <a:ea typeface="Georgia"/>
                <a:cs typeface="Georgia"/>
                <a:sym typeface="Georgia"/>
              </a:rPr>
              <a:t>Accountants Code of Conduct</a:t>
            </a:r>
          </a:p>
          <a:p>
            <a:pPr marL="342900" indent="-247650">
              <a:spcAft>
                <a:spcPts val="600"/>
              </a:spcAft>
              <a:buClr>
                <a:schemeClr val="lt2"/>
              </a:buClr>
              <a:buSzPct val="80000"/>
              <a:buFont typeface="Georgia"/>
              <a:buChar char="●"/>
            </a:pPr>
            <a:r>
              <a:rPr lang="en-US" sz="1100" b="1" dirty="0">
                <a:solidFill>
                  <a:schemeClr val="tx1"/>
                </a:solidFill>
                <a:latin typeface="Georgia"/>
                <a:ea typeface="Georgia"/>
                <a:cs typeface="Georgia"/>
                <a:sym typeface="Georgia"/>
              </a:rPr>
              <a:t>AI Ethics: </a:t>
            </a:r>
            <a:r>
              <a:rPr lang="en-US" sz="1100" dirty="0">
                <a:solidFill>
                  <a:schemeClr val="lt2"/>
                </a:solidFill>
                <a:latin typeface="Georgia"/>
                <a:ea typeface="Georgia"/>
                <a:cs typeface="Georgia"/>
                <a:sym typeface="Georgia"/>
              </a:rPr>
              <a:t>Interpreting accounting code of conduct and ethical principles within the context of analytics, automation, and AI</a:t>
            </a:r>
          </a:p>
          <a:p>
            <a:pPr marL="95250">
              <a:spcAft>
                <a:spcPts val="600"/>
              </a:spcAft>
              <a:buClr>
                <a:schemeClr val="lt2"/>
              </a:buClr>
              <a:buSzPct val="80000"/>
            </a:pPr>
            <a:r>
              <a:rPr lang="en-US" sz="1100" b="1" dirty="0">
                <a:solidFill>
                  <a:schemeClr val="tx1"/>
                </a:solidFill>
                <a:latin typeface="Georgia"/>
                <a:ea typeface="Georgia"/>
                <a:cs typeface="Georgia"/>
                <a:sym typeface="Georgia"/>
              </a:rPr>
              <a:t>Independent Audit Standards</a:t>
            </a:r>
          </a:p>
          <a:p>
            <a:pPr marL="342900" indent="-247650">
              <a:spcAft>
                <a:spcPts val="600"/>
              </a:spcAft>
              <a:buClr>
                <a:schemeClr val="lt2"/>
              </a:buClr>
              <a:buSzPct val="80000"/>
              <a:buFont typeface="Georgia"/>
              <a:buChar char="●"/>
            </a:pPr>
            <a:r>
              <a:rPr lang="en-US" sz="1100" b="1" dirty="0">
                <a:solidFill>
                  <a:schemeClr val="tx1"/>
                </a:solidFill>
                <a:latin typeface="Georgia"/>
                <a:ea typeface="Georgia"/>
                <a:cs typeface="Georgia"/>
                <a:sym typeface="Georgia"/>
              </a:rPr>
              <a:t>AI-driven Audit: </a:t>
            </a:r>
            <a:r>
              <a:rPr lang="en-US" sz="1100" dirty="0">
                <a:solidFill>
                  <a:schemeClr val="lt2"/>
                </a:solidFill>
                <a:latin typeface="Georgia"/>
                <a:ea typeface="Georgia"/>
                <a:cs typeface="Georgia"/>
                <a:sym typeface="Georgia"/>
              </a:rPr>
              <a:t>Standards for data-driven and AI-driven audits (e.g., accountability, human-in-the-loop)</a:t>
            </a:r>
          </a:p>
          <a:p>
            <a:pPr marL="342900" indent="-247650">
              <a:spcAft>
                <a:spcPts val="600"/>
              </a:spcAft>
              <a:buClr>
                <a:schemeClr val="lt2"/>
              </a:buClr>
              <a:buSzPct val="80000"/>
              <a:buFont typeface="Georgia"/>
              <a:buChar char="●"/>
            </a:pPr>
            <a:r>
              <a:rPr lang="en-US" sz="1100" b="1" dirty="0">
                <a:solidFill>
                  <a:schemeClr val="tx1"/>
                </a:solidFill>
                <a:latin typeface="Georgia"/>
                <a:ea typeface="Georgia"/>
                <a:cs typeface="Georgia"/>
                <a:sym typeface="Georgia"/>
              </a:rPr>
              <a:t>Audit of AI: </a:t>
            </a:r>
            <a:r>
              <a:rPr lang="en-US" sz="1100" dirty="0">
                <a:solidFill>
                  <a:schemeClr val="lt2"/>
                </a:solidFill>
                <a:latin typeface="Georgia"/>
                <a:ea typeface="Georgia"/>
                <a:cs typeface="Georgia"/>
                <a:sym typeface="Georgia"/>
              </a:rPr>
              <a:t>Standards for auditing AI models (e.g., bias, </a:t>
            </a:r>
            <a:r>
              <a:rPr lang="en-US" sz="1100" dirty="0" err="1">
                <a:solidFill>
                  <a:schemeClr val="lt2"/>
                </a:solidFill>
                <a:latin typeface="Georgia"/>
                <a:ea typeface="Georgia"/>
                <a:cs typeface="Georgia"/>
                <a:sym typeface="Georgia"/>
              </a:rPr>
              <a:t>explainability</a:t>
            </a:r>
            <a:r>
              <a:rPr lang="en-US" sz="1100" dirty="0">
                <a:solidFill>
                  <a:schemeClr val="lt2"/>
                </a:solidFill>
                <a:latin typeface="Georgia"/>
                <a:ea typeface="Georgia"/>
                <a:cs typeface="Georgia"/>
                <a:sym typeface="Georgia"/>
              </a:rPr>
              <a:t>, safety) in businesses and in public sector</a:t>
            </a:r>
          </a:p>
        </p:txBody>
      </p:sp>
      <p:sp>
        <p:nvSpPr>
          <p:cNvPr id="3" name="Rectangle 2">
            <a:extLst>
              <a:ext uri="{FF2B5EF4-FFF2-40B4-BE49-F238E27FC236}">
                <a16:creationId xmlns="" xmlns:a16="http://schemas.microsoft.com/office/drawing/2014/main" id="{9862258B-65FA-894D-8164-B61FEDCD7501}"/>
              </a:ext>
            </a:extLst>
          </p:cNvPr>
          <p:cNvSpPr/>
          <p:nvPr/>
        </p:nvSpPr>
        <p:spPr>
          <a:xfrm>
            <a:off x="387706" y="1609882"/>
            <a:ext cx="3964838" cy="430887"/>
          </a:xfrm>
          <a:prstGeom prst="rect">
            <a:avLst/>
          </a:prstGeom>
        </p:spPr>
        <p:txBody>
          <a:bodyPr wrap="square">
            <a:spAutoFit/>
          </a:bodyPr>
          <a:lstStyle/>
          <a:p>
            <a:pPr algn="ctr"/>
            <a:r>
              <a:rPr lang="en-US" sz="1100" dirty="0">
                <a:solidFill>
                  <a:schemeClr val="bg2"/>
                </a:solidFill>
                <a:latin typeface="Georgia" panose="02040502050405020303" pitchFamily="18" charset="0"/>
              </a:rPr>
              <a:t>Ethical principles that were compromised in a situation that was personally experienced or observed</a:t>
            </a:r>
            <a:endParaRPr lang="en-US" sz="1100" dirty="0">
              <a:solidFill>
                <a:schemeClr val="bg2"/>
              </a:solidFill>
              <a:effectLst/>
              <a:latin typeface="Georgia" panose="02040502050405020303" pitchFamily="18" charset="0"/>
            </a:endParaRPr>
          </a:p>
        </p:txBody>
      </p:sp>
      <p:sp>
        <p:nvSpPr>
          <p:cNvPr id="14" name="Google Shape;3599;p457">
            <a:extLst>
              <a:ext uri="{FF2B5EF4-FFF2-40B4-BE49-F238E27FC236}">
                <a16:creationId xmlns="" xmlns:a16="http://schemas.microsoft.com/office/drawing/2014/main" id="{CA907EA7-CACD-9A48-B3CB-1BFF6E4B4D53}"/>
              </a:ext>
            </a:extLst>
          </p:cNvPr>
          <p:cNvSpPr txBox="1"/>
          <p:nvPr/>
        </p:nvSpPr>
        <p:spPr>
          <a:xfrm>
            <a:off x="378970" y="4326477"/>
            <a:ext cx="3622951" cy="31598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75"/>
              <a:buFont typeface="Arial"/>
              <a:buNone/>
            </a:pPr>
            <a:r>
              <a:rPr lang="en-US" sz="700" b="0" i="0" u="none" strike="noStrike" cap="none" dirty="0">
                <a:solidFill>
                  <a:srgbClr val="404041"/>
                </a:solidFill>
                <a:latin typeface="Arial"/>
                <a:ea typeface="Arial"/>
                <a:cs typeface="Arial"/>
                <a:sym typeface="Arial"/>
              </a:rPr>
              <a:t>Source: </a:t>
            </a:r>
            <a:r>
              <a:rPr lang="en-US" sz="700" b="0" i="0" u="none" strike="noStrike" cap="none" dirty="0">
                <a:solidFill>
                  <a:srgbClr val="404041"/>
                </a:solidFill>
                <a:latin typeface="Arial"/>
                <a:ea typeface="Arial"/>
                <a:cs typeface="Arial"/>
                <a:sym typeface="Arial"/>
                <a:hlinkClick r:id="rId4"/>
              </a:rPr>
              <a:t>Professional Accounts - The Future: Ethics and Trust in a Digital Age</a:t>
            </a:r>
            <a:r>
              <a:rPr lang="en-US" sz="700" b="0" i="0" u="none" strike="noStrike" cap="none" dirty="0">
                <a:solidFill>
                  <a:srgbClr val="404041"/>
                </a:solidFill>
                <a:latin typeface="Arial"/>
                <a:ea typeface="Arial"/>
                <a:cs typeface="Arial"/>
                <a:sym typeface="Arial"/>
              </a:rPr>
              <a:t>, ACCA, 2018</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928925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63"/>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153" y="0"/>
            <a:ext cx="9189153" cy="5143500"/>
          </a:xfrm>
          <a:prstGeom prst="rect">
            <a:avLst/>
          </a:prstGeom>
        </p:spPr>
      </p:pic>
      <p:sp>
        <p:nvSpPr>
          <p:cNvPr id="3" name="Rectangle 2"/>
          <p:cNvSpPr/>
          <p:nvPr/>
        </p:nvSpPr>
        <p:spPr>
          <a:xfrm>
            <a:off x="-45154" y="0"/>
            <a:ext cx="9189154" cy="5143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lide Number Placeholder 1"/>
          <p:cNvSpPr txBox="1">
            <a:spLocks/>
          </p:cNvSpPr>
          <p:nvPr/>
        </p:nvSpPr>
        <p:spPr>
          <a:xfrm>
            <a:off x="518114" y="-1687064"/>
            <a:ext cx="811119" cy="92333"/>
          </a:xfrm>
          <a:prstGeom prst="rect">
            <a:avLst/>
          </a:prstGeom>
          <a:noFill/>
          <a:ln>
            <a:noFill/>
          </a:ln>
        </p:spPr>
        <p:txBody>
          <a:bodyPr wrap="none" lIns="0" tIns="0" rIns="0" bIns="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600" b="0" i="0" u="none" strike="noStrike" cap="none">
                <a:solidFill>
                  <a:schemeClr val="bg1"/>
                </a:solidFill>
                <a:latin typeface="Georgia" panose="02040502050405020303" pitchFamily="18" charset="0"/>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a:buSzPct val="25000"/>
            </a:pPr>
            <a:r>
              <a:rPr lang="en-US" dirty="0">
                <a:ea typeface="Georgia"/>
                <a:cs typeface="Georgia"/>
                <a:sym typeface="Georgia"/>
              </a:rPr>
              <a:t>PwC AI Accelerator | 27</a:t>
            </a:r>
          </a:p>
        </p:txBody>
      </p:sp>
      <p:sp>
        <p:nvSpPr>
          <p:cNvPr id="8" name="Shape 10478"/>
          <p:cNvSpPr txBox="1"/>
          <p:nvPr/>
        </p:nvSpPr>
        <p:spPr>
          <a:xfrm>
            <a:off x="241924" y="194791"/>
            <a:ext cx="8834400" cy="1200300"/>
          </a:xfrm>
          <a:prstGeom prst="rect">
            <a:avLst/>
          </a:prstGeom>
          <a:noFill/>
          <a:ln>
            <a:noFill/>
          </a:ln>
        </p:spPr>
        <p:txBody>
          <a:bodyPr wrap="square" lIns="91425" tIns="91425" rIns="91425" bIns="91425" anchor="t" anchorCtr="0">
            <a:noAutofit/>
          </a:bodyPr>
          <a:lstStyle/>
          <a:p>
            <a:pPr lvl="0" rtl="0">
              <a:spcBef>
                <a:spcPts val="0"/>
              </a:spcBef>
              <a:buNone/>
            </a:pPr>
            <a:r>
              <a:rPr lang="en-US" sz="6000">
                <a:solidFill>
                  <a:srgbClr val="E0301E"/>
                </a:solidFill>
                <a:latin typeface="Georgia"/>
                <a:ea typeface="Georgia"/>
                <a:cs typeface="Georgia"/>
                <a:sym typeface="Georgia"/>
              </a:rPr>
              <a:t>Thank you.</a:t>
            </a:r>
          </a:p>
        </p:txBody>
      </p:sp>
      <p:sp>
        <p:nvSpPr>
          <p:cNvPr id="15" name="Shape 1633"/>
          <p:cNvSpPr/>
          <p:nvPr/>
        </p:nvSpPr>
        <p:spPr>
          <a:xfrm>
            <a:off x="241924" y="3693274"/>
            <a:ext cx="4565400" cy="1200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600" dirty="0">
                <a:solidFill>
                  <a:schemeClr val="bg1"/>
                </a:solidFill>
                <a:latin typeface="Georgia"/>
                <a:ea typeface="Georgia"/>
                <a:cs typeface="Georgia"/>
                <a:sym typeface="Georgia"/>
              </a:rPr>
              <a:t>© 2019 PwC. All rights reserved. Not for further distribution without the permission of PwC. “PwC” refers to the network of member firms of PricewaterhouseCoopers International Limited (</a:t>
            </a:r>
            <a:r>
              <a:rPr lang="en-US" sz="600" dirty="0" err="1">
                <a:solidFill>
                  <a:schemeClr val="bg1"/>
                </a:solidFill>
                <a:latin typeface="Georgia"/>
                <a:ea typeface="Georgia"/>
                <a:cs typeface="Georgia"/>
                <a:sym typeface="Georgia"/>
              </a:rPr>
              <a:t>PwCIL</a:t>
            </a:r>
            <a:r>
              <a:rPr lang="en-US" sz="600" dirty="0">
                <a:solidFill>
                  <a:schemeClr val="bg1"/>
                </a:solidFill>
                <a:latin typeface="Georgia"/>
                <a:ea typeface="Georgia"/>
                <a:cs typeface="Georgia"/>
                <a:sym typeface="Georgia"/>
              </a:rPr>
              <a:t>), or, as the context requires, individual member firms of the PwC network. Each member firm is a separate legal entity and does not act as agent of </a:t>
            </a:r>
            <a:r>
              <a:rPr lang="en-US" sz="600" dirty="0" err="1">
                <a:solidFill>
                  <a:schemeClr val="bg1"/>
                </a:solidFill>
                <a:latin typeface="Georgia"/>
                <a:ea typeface="Georgia"/>
                <a:cs typeface="Georgia"/>
                <a:sym typeface="Georgia"/>
              </a:rPr>
              <a:t>PwCIL</a:t>
            </a:r>
            <a:r>
              <a:rPr lang="en-US" sz="600" dirty="0">
                <a:solidFill>
                  <a:schemeClr val="bg1"/>
                </a:solidFill>
                <a:latin typeface="Georgia"/>
                <a:ea typeface="Georgia"/>
                <a:cs typeface="Georgia"/>
                <a:sym typeface="Georgia"/>
              </a:rPr>
              <a:t> or any other member firm. </a:t>
            </a:r>
            <a:r>
              <a:rPr lang="en-US" sz="600" dirty="0" err="1">
                <a:solidFill>
                  <a:schemeClr val="bg1"/>
                </a:solidFill>
                <a:latin typeface="Georgia"/>
                <a:ea typeface="Georgia"/>
                <a:cs typeface="Georgia"/>
                <a:sym typeface="Georgia"/>
              </a:rPr>
              <a:t>PwCIL</a:t>
            </a:r>
            <a:r>
              <a:rPr lang="en-US" sz="600" dirty="0">
                <a:solidFill>
                  <a:schemeClr val="bg1"/>
                </a:solidFill>
                <a:latin typeface="Georgia"/>
                <a:ea typeface="Georgia"/>
                <a:cs typeface="Georgia"/>
                <a:sym typeface="Georgia"/>
              </a:rPr>
              <a:t> does not provide any services to clients. </a:t>
            </a:r>
            <a:r>
              <a:rPr lang="en-US" sz="600" dirty="0" err="1">
                <a:solidFill>
                  <a:schemeClr val="bg1"/>
                </a:solidFill>
                <a:latin typeface="Georgia"/>
                <a:ea typeface="Georgia"/>
                <a:cs typeface="Georgia"/>
                <a:sym typeface="Georgia"/>
              </a:rPr>
              <a:t>PwCIL</a:t>
            </a:r>
            <a:r>
              <a:rPr lang="en-US" sz="600" dirty="0">
                <a:solidFill>
                  <a:schemeClr val="bg1"/>
                </a:solidFill>
                <a:latin typeface="Georgia"/>
                <a:ea typeface="Georgia"/>
                <a:cs typeface="Georgia"/>
                <a:sym typeface="Georgia"/>
              </a:rPr>
              <a:t> is not responsible or liable for the acts or omissions of any of its member firms nor can it control the exercise of their professional judgment or bind them in any way. No member firm is responsible or liable for the acts or omissions of any other member firm nor can it control the exercise of another member firm’s professional judgment or bind another member firm or </a:t>
            </a:r>
            <a:r>
              <a:rPr lang="en-US" sz="600" dirty="0" err="1">
                <a:solidFill>
                  <a:schemeClr val="bg1"/>
                </a:solidFill>
                <a:latin typeface="Georgia"/>
                <a:ea typeface="Georgia"/>
                <a:cs typeface="Georgia"/>
                <a:sym typeface="Georgia"/>
              </a:rPr>
              <a:t>PwCIL</a:t>
            </a:r>
            <a:r>
              <a:rPr lang="en-US" sz="600" dirty="0">
                <a:solidFill>
                  <a:schemeClr val="bg1"/>
                </a:solidFill>
                <a:latin typeface="Georgia"/>
                <a:ea typeface="Georgia"/>
                <a:cs typeface="Georgia"/>
                <a:sym typeface="Georgia"/>
              </a:rPr>
              <a:t> in any way.</a:t>
            </a:r>
          </a:p>
        </p:txBody>
      </p:sp>
      <p:sp>
        <p:nvSpPr>
          <p:cNvPr id="16" name="Title 1"/>
          <p:cNvSpPr txBox="1">
            <a:spLocks/>
          </p:cNvSpPr>
          <p:nvPr/>
        </p:nvSpPr>
        <p:spPr>
          <a:xfrm>
            <a:off x="391634" y="1250305"/>
            <a:ext cx="2575501" cy="1862048"/>
          </a:xfrm>
          <a:prstGeom prst="rect">
            <a:avLst/>
          </a:prstGeom>
          <a:noFill/>
        </p:spPr>
        <p:txBody>
          <a:bodyPr vert="horz" wrap="square" lIns="0" tIns="0" rIns="0" bIns="0" rtlCol="0" anchor="ctr" anchorCtr="0">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spcAft>
                <a:spcPts val="600"/>
              </a:spcAft>
            </a:pPr>
            <a:endParaRPr lang="en-US" sz="2000" dirty="0">
              <a:solidFill>
                <a:schemeClr val="bg1"/>
              </a:solidFill>
              <a:latin typeface="Georgia" panose="02040502050405020303" pitchFamily="18" charset="0"/>
              <a:cs typeface="Roboto Condensed Bold"/>
            </a:endParaRPr>
          </a:p>
          <a:p>
            <a:pPr algn="l"/>
            <a:r>
              <a:rPr lang="en-US" sz="2000" dirty="0">
                <a:solidFill>
                  <a:schemeClr val="bg1"/>
                </a:solidFill>
                <a:latin typeface="Georgia" panose="02040502050405020303" pitchFamily="18" charset="0"/>
                <a:cs typeface="Roboto Condensed Bold"/>
              </a:rPr>
              <a:t>Dr. Anand S. Rao</a:t>
            </a:r>
          </a:p>
          <a:p>
            <a:pPr algn="l"/>
            <a:r>
              <a:rPr lang="en-US" sz="1600" dirty="0">
                <a:solidFill>
                  <a:schemeClr val="bg1"/>
                </a:solidFill>
                <a:latin typeface="Georgia" panose="02040502050405020303" pitchFamily="18" charset="0"/>
                <a:cs typeface="Roboto Condensed Bold"/>
              </a:rPr>
              <a:t>Global AI Lead</a:t>
            </a:r>
            <a:r>
              <a:rPr lang="en-US" sz="2000" dirty="0">
                <a:solidFill>
                  <a:schemeClr val="bg1"/>
                </a:solidFill>
                <a:latin typeface="Georgia" panose="02040502050405020303" pitchFamily="18" charset="0"/>
                <a:cs typeface="Roboto Condensed Bold"/>
              </a:rPr>
              <a:t/>
            </a:r>
            <a:br>
              <a:rPr lang="en-US" sz="2000" dirty="0">
                <a:solidFill>
                  <a:schemeClr val="bg1"/>
                </a:solidFill>
                <a:latin typeface="Georgia" panose="02040502050405020303" pitchFamily="18" charset="0"/>
                <a:cs typeface="Roboto Condensed Bold"/>
              </a:rPr>
            </a:br>
            <a:endParaRPr lang="en-US" sz="2000" dirty="0">
              <a:solidFill>
                <a:schemeClr val="bg1"/>
              </a:solidFill>
              <a:latin typeface="Georgia" panose="02040502050405020303" pitchFamily="18" charset="0"/>
              <a:cs typeface="Roboto Condensed Bold"/>
            </a:endParaRPr>
          </a:p>
          <a:p>
            <a:pPr algn="l"/>
            <a:r>
              <a:rPr lang="en-US" sz="2000" dirty="0" err="1">
                <a:solidFill>
                  <a:schemeClr val="bg1"/>
                </a:solidFill>
                <a:latin typeface="Georgia" panose="02040502050405020303" pitchFamily="18" charset="0"/>
                <a:cs typeface="Roboto Condensed Bold"/>
              </a:rPr>
              <a:t>anand.s.rao@pwc.com</a:t>
            </a:r>
            <a:endParaRPr lang="en-US" sz="2000" dirty="0">
              <a:solidFill>
                <a:schemeClr val="bg1"/>
              </a:solidFill>
              <a:latin typeface="Georgia" panose="02040502050405020303" pitchFamily="18" charset="0"/>
              <a:cs typeface="Roboto Condensed Bold"/>
            </a:endParaRPr>
          </a:p>
          <a:p>
            <a:pPr algn="l"/>
            <a:r>
              <a:rPr lang="en-US" sz="2000" dirty="0">
                <a:solidFill>
                  <a:schemeClr val="bg1"/>
                </a:solidFill>
                <a:latin typeface="Georgia" panose="02040502050405020303" pitchFamily="18" charset="0"/>
                <a:cs typeface="Roboto Condensed Bold"/>
              </a:rPr>
              <a:t>@</a:t>
            </a:r>
            <a:r>
              <a:rPr lang="en-US" sz="2000" dirty="0" err="1">
                <a:solidFill>
                  <a:schemeClr val="bg1"/>
                </a:solidFill>
                <a:latin typeface="Georgia" panose="02040502050405020303" pitchFamily="18" charset="0"/>
                <a:cs typeface="Roboto Condensed Bold"/>
              </a:rPr>
              <a:t>AnandSRao</a:t>
            </a:r>
            <a:endParaRPr lang="en-US" sz="2000" dirty="0">
              <a:solidFill>
                <a:schemeClr val="bg1"/>
              </a:solidFill>
              <a:latin typeface="Georgia" panose="02040502050405020303" pitchFamily="18" charset="0"/>
              <a:cs typeface="Roboto Condensed Bold"/>
            </a:endParaRPr>
          </a:p>
        </p:txBody>
      </p:sp>
      <p:pic>
        <p:nvPicPr>
          <p:cNvPr id="2" name="Picture 1">
            <a:hlinkClick r:id="rId4"/>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46620" y="149087"/>
            <a:ext cx="1768865" cy="2405008"/>
          </a:xfrm>
          <a:prstGeom prst="rect">
            <a:avLst/>
          </a:prstGeom>
        </p:spPr>
      </p:pic>
      <p:pic>
        <p:nvPicPr>
          <p:cNvPr id="4" name="Picture 3">
            <a:hlinkClick r:id="rId6"/>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58050" y="2681544"/>
            <a:ext cx="1760219" cy="2290505"/>
          </a:xfrm>
          <a:prstGeom prst="rect">
            <a:avLst/>
          </a:prstGeom>
        </p:spPr>
      </p:pic>
    </p:spTree>
    <p:extLst>
      <p:ext uri="{BB962C8B-B14F-4D97-AF65-F5344CB8AC3E}">
        <p14:creationId xmlns:p14="http://schemas.microsoft.com/office/powerpoint/2010/main" val="39518466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 xmlns:a16="http://schemas.microsoft.com/office/drawing/2014/main" id="{E474B362-DA41-F94E-AD9D-53DFCEA4C282}"/>
              </a:ext>
            </a:extLst>
          </p:cNvPr>
          <p:cNvSpPr>
            <a:spLocks noGrp="1"/>
          </p:cNvSpPr>
          <p:nvPr>
            <p:ph type="title"/>
          </p:nvPr>
        </p:nvSpPr>
        <p:spPr>
          <a:xfrm>
            <a:off x="240112" y="20254"/>
            <a:ext cx="8834400" cy="1200300"/>
          </a:xfrm>
        </p:spPr>
        <p:txBody>
          <a:bodyPr/>
          <a:lstStyle/>
          <a:p>
            <a:pPr algn="l">
              <a:lnSpc>
                <a:spcPct val="150000"/>
              </a:lnSpc>
            </a:pPr>
            <a:r>
              <a:rPr lang="en-US" sz="4000" dirty="0">
                <a:solidFill>
                  <a:schemeClr val="bg1"/>
                </a:solidFill>
              </a:rPr>
              <a:t>Appendix: </a:t>
            </a:r>
            <a:br>
              <a:rPr lang="en-US" sz="4000" dirty="0">
                <a:solidFill>
                  <a:schemeClr val="bg1"/>
                </a:solidFill>
              </a:rPr>
            </a:br>
            <a:r>
              <a:rPr lang="en-US" sz="2400" dirty="0">
                <a:solidFill>
                  <a:schemeClr val="bg1"/>
                </a:solidFill>
              </a:rPr>
              <a:t/>
            </a:r>
            <a:br>
              <a:rPr lang="en-US" sz="2400" dirty="0">
                <a:solidFill>
                  <a:schemeClr val="bg1"/>
                </a:solidFill>
              </a:rPr>
            </a:br>
            <a:r>
              <a:rPr lang="en-US" sz="2400" dirty="0">
                <a:solidFill>
                  <a:schemeClr val="bg1"/>
                </a:solidFill>
              </a:rPr>
              <a:t>1. Machine Learning &amp; Deep Learning</a:t>
            </a:r>
            <a:br>
              <a:rPr lang="en-US" sz="2400" dirty="0">
                <a:solidFill>
                  <a:schemeClr val="bg1"/>
                </a:solidFill>
              </a:rPr>
            </a:br>
            <a:r>
              <a:rPr lang="en-US" sz="2400" dirty="0">
                <a:solidFill>
                  <a:schemeClr val="bg1"/>
                </a:solidFill>
              </a:rPr>
              <a:t>2. Enterprise AI Applications</a:t>
            </a:r>
            <a:br>
              <a:rPr lang="en-US" sz="2400" dirty="0">
                <a:solidFill>
                  <a:schemeClr val="bg1"/>
                </a:solidFill>
              </a:rPr>
            </a:br>
            <a:r>
              <a:rPr lang="en-US" sz="2400" dirty="0">
                <a:solidFill>
                  <a:schemeClr val="bg1"/>
                </a:solidFill>
              </a:rPr>
              <a:t>3. AI Risks</a:t>
            </a:r>
            <a:endParaRPr lang="en-US" dirty="0">
              <a:solidFill>
                <a:schemeClr val="bg1"/>
              </a:solidFill>
            </a:endParaRPr>
          </a:p>
        </p:txBody>
      </p:sp>
      <p:sp>
        <p:nvSpPr>
          <p:cNvPr id="4" name="Slide Number Placeholder 3">
            <a:extLst>
              <a:ext uri="{FF2B5EF4-FFF2-40B4-BE49-F238E27FC236}">
                <a16:creationId xmlns="" xmlns:a16="http://schemas.microsoft.com/office/drawing/2014/main" id="{B3FD4828-2944-FF4C-9654-E755DB003563}"/>
              </a:ext>
            </a:extLst>
          </p:cNvPr>
          <p:cNvSpPr>
            <a:spLocks noGrp="1"/>
          </p:cNvSpPr>
          <p:nvPr>
            <p:ph type="sldNum" idx="4294967295"/>
          </p:nvPr>
        </p:nvSpPr>
        <p:spPr>
          <a:xfrm>
            <a:off x="7010400" y="4770438"/>
            <a:ext cx="2133600" cy="122237"/>
          </a:xfrm>
          <a:prstGeom prst="rect">
            <a:avLst/>
          </a:prstGeom>
        </p:spPr>
        <p:txBody>
          <a:bodyPr/>
          <a:lstStyle/>
          <a:p>
            <a:pPr marL="0" marR="0" lvl="0" indent="0" algn="r" rtl="0">
              <a:spcBef>
                <a:spcPts val="0"/>
              </a:spcBef>
              <a:buSzPct val="25000"/>
              <a:buNone/>
            </a:pPr>
            <a:fld id="{00000000-1234-1234-1234-123412341234}" type="slidenum">
              <a:rPr lang="en-US" sz="800" b="0" i="0" u="none" strike="noStrike" cap="none" smtClean="0">
                <a:solidFill>
                  <a:schemeClr val="lt1"/>
                </a:solidFill>
                <a:latin typeface="Arial"/>
                <a:ea typeface="Arial"/>
                <a:cs typeface="Arial"/>
                <a:sym typeface="Arial"/>
              </a:rPr>
              <a:t>48</a:t>
            </a:fld>
            <a:endParaRPr lang="en-US" sz="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1060789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E9FEFC-662A-294C-B441-192EAABE9E92}"/>
              </a:ext>
            </a:extLst>
          </p:cNvPr>
          <p:cNvSpPr>
            <a:spLocks noGrp="1"/>
          </p:cNvSpPr>
          <p:nvPr>
            <p:ph type="title"/>
          </p:nvPr>
        </p:nvSpPr>
        <p:spPr/>
        <p:txBody>
          <a:bodyPr/>
          <a:lstStyle/>
          <a:p>
            <a:r>
              <a:rPr lang="en-US" dirty="0"/>
              <a:t>Machine Learning &amp; Deep Learning</a:t>
            </a:r>
          </a:p>
        </p:txBody>
      </p:sp>
    </p:spTree>
    <p:extLst>
      <p:ext uri="{BB962C8B-B14F-4D97-AF65-F5344CB8AC3E}">
        <p14:creationId xmlns:p14="http://schemas.microsoft.com/office/powerpoint/2010/main" val="3408629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4"/>
        <p:cNvGrpSpPr/>
        <p:nvPr/>
      </p:nvGrpSpPr>
      <p:grpSpPr>
        <a:xfrm>
          <a:off x="0" y="0"/>
          <a:ext cx="0" cy="0"/>
          <a:chOff x="0" y="0"/>
          <a:chExt cx="0" cy="0"/>
        </a:xfrm>
      </p:grpSpPr>
      <p:pic>
        <p:nvPicPr>
          <p:cNvPr id="2" name="Picture 1">
            <a:extLst>
              <a:ext uri="{FF2B5EF4-FFF2-40B4-BE49-F238E27FC236}">
                <a16:creationId xmlns="" xmlns:a16="http://schemas.microsoft.com/office/drawing/2014/main" id="{339F2C1A-4F91-404F-B978-6E7B373D5A1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3198"/>
          <a:stretch/>
        </p:blipFill>
        <p:spPr>
          <a:xfrm>
            <a:off x="3780238" y="0"/>
            <a:ext cx="5351806" cy="5143500"/>
          </a:xfrm>
          <a:prstGeom prst="rect">
            <a:avLst/>
          </a:prstGeom>
        </p:spPr>
      </p:pic>
      <p:sp>
        <p:nvSpPr>
          <p:cNvPr id="1285" name="Shape 1285"/>
          <p:cNvSpPr txBox="1">
            <a:spLocks noGrp="1"/>
          </p:cNvSpPr>
          <p:nvPr>
            <p:ph type="body" idx="1"/>
          </p:nvPr>
        </p:nvSpPr>
        <p:spPr>
          <a:xfrm>
            <a:off x="309563" y="1196432"/>
            <a:ext cx="7772400" cy="4923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dirty="0"/>
              <a:t>Artificial Intelligence: Overview and Opportunities</a:t>
            </a:r>
            <a:endParaRPr dirty="0"/>
          </a:p>
        </p:txBody>
      </p:sp>
      <p:sp>
        <p:nvSpPr>
          <p:cNvPr id="1286" name="Shape 1286"/>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5</a:t>
            </a:fld>
            <a:endParaRPr/>
          </a:p>
        </p:txBody>
      </p:sp>
      <p:sp>
        <p:nvSpPr>
          <p:cNvPr id="1287" name="Shape 1287"/>
          <p:cNvSpPr txBox="1">
            <a:spLocks noGrp="1"/>
          </p:cNvSpPr>
          <p:nvPr>
            <p:ph type="title"/>
          </p:nvPr>
        </p:nvSpPr>
        <p:spPr>
          <a:xfrm>
            <a:off x="309562" y="122664"/>
            <a:ext cx="8834400" cy="12003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01</a:t>
            </a:r>
            <a:endParaRPr/>
          </a:p>
        </p:txBody>
      </p:sp>
      <p:sp>
        <p:nvSpPr>
          <p:cNvPr id="6" name="Shape 128">
            <a:extLst>
              <a:ext uri="{FF2B5EF4-FFF2-40B4-BE49-F238E27FC236}">
                <a16:creationId xmlns="" xmlns:a16="http://schemas.microsoft.com/office/drawing/2014/main" id="{AD08DCE1-F2E4-FB4C-B23F-1ED31B1F85F7}"/>
              </a:ext>
            </a:extLst>
          </p:cNvPr>
          <p:cNvSpPr/>
          <p:nvPr/>
        </p:nvSpPr>
        <p:spPr>
          <a:xfrm>
            <a:off x="-9524" y="3346064"/>
            <a:ext cx="9141568" cy="98425"/>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4692537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562" y="284131"/>
            <a:ext cx="8524875" cy="553998"/>
          </a:xfrm>
        </p:spPr>
        <p:txBody>
          <a:bodyPr/>
          <a:lstStyle/>
          <a:p>
            <a:r>
              <a:rPr lang="en-US" dirty="0"/>
              <a:t>Machine Learning is one of the branches of Artificial Intelligence that is being increasingly applied to real world problems and systems</a:t>
            </a:r>
          </a:p>
        </p:txBody>
      </p:sp>
      <p:sp>
        <p:nvSpPr>
          <p:cNvPr id="5" name="Slide Number Placeholder 4"/>
          <p:cNvSpPr>
            <a:spLocks noGrp="1"/>
          </p:cNvSpPr>
          <p:nvPr>
            <p:ph type="sldNum" sz="quarter" idx="12"/>
          </p:nvPr>
        </p:nvSpPr>
        <p:spPr/>
        <p:txBody>
          <a:bodyPr/>
          <a:lstStyle/>
          <a:p>
            <a:fld id="{F06B2653-D1AD-46BA-BB88-3123B5BA212E}" type="slidenum">
              <a:rPr lang="en-US" smtClean="0"/>
              <a:t>50</a:t>
            </a:fld>
            <a:endParaRPr lang="en-US"/>
          </a:p>
        </p:txBody>
      </p:sp>
      <p:grpSp>
        <p:nvGrpSpPr>
          <p:cNvPr id="6" name="Group 5"/>
          <p:cNvGrpSpPr/>
          <p:nvPr/>
        </p:nvGrpSpPr>
        <p:grpSpPr>
          <a:xfrm>
            <a:off x="494540" y="1085698"/>
            <a:ext cx="8333897" cy="3908513"/>
            <a:chOff x="451794" y="900439"/>
            <a:chExt cx="8333897" cy="3908513"/>
          </a:xfrm>
        </p:grpSpPr>
        <p:grpSp>
          <p:nvGrpSpPr>
            <p:cNvPr id="7" name="Group 6"/>
            <p:cNvGrpSpPr/>
            <p:nvPr/>
          </p:nvGrpSpPr>
          <p:grpSpPr>
            <a:xfrm>
              <a:off x="4546217" y="900439"/>
              <a:ext cx="4239474" cy="3908513"/>
              <a:chOff x="3852867" y="547688"/>
              <a:chExt cx="3128432" cy="2940532"/>
            </a:xfrm>
          </p:grpSpPr>
          <p:grpSp>
            <p:nvGrpSpPr>
              <p:cNvPr id="12" name="Group 11"/>
              <p:cNvGrpSpPr/>
              <p:nvPr/>
            </p:nvGrpSpPr>
            <p:grpSpPr>
              <a:xfrm>
                <a:off x="3852867" y="547688"/>
                <a:ext cx="3128432" cy="2940532"/>
                <a:chOff x="531688" y="2298700"/>
                <a:chExt cx="4598988" cy="4322763"/>
              </a:xfrm>
            </p:grpSpPr>
            <p:sp>
              <p:nvSpPr>
                <p:cNvPr id="23" name="Oval 22"/>
                <p:cNvSpPr/>
                <p:nvPr/>
              </p:nvSpPr>
              <p:spPr bwMode="ltGray">
                <a:xfrm>
                  <a:off x="2084513" y="2832751"/>
                  <a:ext cx="1476000" cy="1476000"/>
                </a:xfrm>
                <a:prstGeom prst="ellipse">
                  <a:avLst/>
                </a:prstGeom>
                <a:noFill/>
                <a:ln w="3175" cap="flat" cmpd="sng" algn="ctr">
                  <a:solidFill>
                    <a:srgbClr val="D5D1C5"/>
                  </a:solid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err="1">
                    <a:ln>
                      <a:noFill/>
                    </a:ln>
                    <a:solidFill>
                      <a:srgbClr val="FFFFFF"/>
                    </a:solidFill>
                    <a:effectLst/>
                    <a:uLnTx/>
                    <a:uFillTx/>
                    <a:latin typeface="Georgia"/>
                    <a:ea typeface="+mn-ea"/>
                    <a:cs typeface="+mn-cs"/>
                  </a:endParaRPr>
                </a:p>
              </p:txBody>
            </p:sp>
            <p:sp>
              <p:nvSpPr>
                <p:cNvPr id="24" name="Oval 23"/>
                <p:cNvSpPr/>
                <p:nvPr/>
              </p:nvSpPr>
              <p:spPr bwMode="ltGray">
                <a:xfrm>
                  <a:off x="3111224" y="4596771"/>
                  <a:ext cx="1476000" cy="1476000"/>
                </a:xfrm>
                <a:prstGeom prst="ellipse">
                  <a:avLst/>
                </a:prstGeom>
                <a:noFill/>
                <a:ln w="3175" cap="flat" cmpd="sng" algn="ctr">
                  <a:solidFill>
                    <a:srgbClr val="D5D1C5"/>
                  </a:solid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err="1">
                    <a:ln>
                      <a:noFill/>
                    </a:ln>
                    <a:solidFill>
                      <a:srgbClr val="FFFFFF"/>
                    </a:solidFill>
                    <a:effectLst/>
                    <a:uLnTx/>
                    <a:uFillTx/>
                    <a:latin typeface="Georgia"/>
                    <a:ea typeface="+mn-ea"/>
                    <a:cs typeface="+mn-cs"/>
                  </a:endParaRPr>
                </a:p>
              </p:txBody>
            </p:sp>
            <p:sp>
              <p:nvSpPr>
                <p:cNvPr id="25" name="Oval 24"/>
                <p:cNvSpPr/>
                <p:nvPr/>
              </p:nvSpPr>
              <p:spPr bwMode="ltGray">
                <a:xfrm>
                  <a:off x="1067884" y="4596771"/>
                  <a:ext cx="1476000" cy="1476000"/>
                </a:xfrm>
                <a:prstGeom prst="ellipse">
                  <a:avLst/>
                </a:prstGeom>
                <a:noFill/>
                <a:ln w="3175" cap="flat" cmpd="sng" algn="ctr">
                  <a:solidFill>
                    <a:srgbClr val="D5D1C5"/>
                  </a:solidFill>
                  <a:prstDash val="solid"/>
                </a:ln>
                <a:effectLst>
                  <a:innerShdw blurRad="63500" dist="508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err="1">
                    <a:ln>
                      <a:noFill/>
                    </a:ln>
                    <a:solidFill>
                      <a:srgbClr val="FFFFFF"/>
                    </a:solidFill>
                    <a:effectLst/>
                    <a:uLnTx/>
                    <a:uFillTx/>
                    <a:latin typeface="Georgia"/>
                    <a:ea typeface="+mn-ea"/>
                    <a:cs typeface="+mn-cs"/>
                  </a:endParaRPr>
                </a:p>
              </p:txBody>
            </p:sp>
            <p:sp>
              <p:nvSpPr>
                <p:cNvPr id="26" name="Freeform 2210"/>
                <p:cNvSpPr>
                  <a:spLocks/>
                </p:cNvSpPr>
                <p:nvPr/>
              </p:nvSpPr>
              <p:spPr bwMode="auto">
                <a:xfrm>
                  <a:off x="531688" y="4037013"/>
                  <a:ext cx="2300287" cy="2584450"/>
                </a:xfrm>
                <a:custGeom>
                  <a:avLst/>
                  <a:gdLst>
                    <a:gd name="T0" fmla="*/ 1268 w 1449"/>
                    <a:gd name="T1" fmla="*/ 851 h 1628"/>
                    <a:gd name="T2" fmla="*/ 1252 w 1449"/>
                    <a:gd name="T3" fmla="*/ 939 h 1628"/>
                    <a:gd name="T4" fmla="*/ 1220 w 1449"/>
                    <a:gd name="T5" fmla="*/ 1020 h 1628"/>
                    <a:gd name="T6" fmla="*/ 1174 w 1449"/>
                    <a:gd name="T7" fmla="*/ 1093 h 1628"/>
                    <a:gd name="T8" fmla="*/ 1116 w 1449"/>
                    <a:gd name="T9" fmla="*/ 1155 h 1628"/>
                    <a:gd name="T10" fmla="*/ 1046 w 1449"/>
                    <a:gd name="T11" fmla="*/ 1206 h 1628"/>
                    <a:gd name="T12" fmla="*/ 967 w 1449"/>
                    <a:gd name="T13" fmla="*/ 1242 h 1628"/>
                    <a:gd name="T14" fmla="*/ 882 w 1449"/>
                    <a:gd name="T15" fmla="*/ 1264 h 1628"/>
                    <a:gd name="T16" fmla="*/ 814 w 1449"/>
                    <a:gd name="T17" fmla="*/ 1269 h 1628"/>
                    <a:gd name="T18" fmla="*/ 722 w 1449"/>
                    <a:gd name="T19" fmla="*/ 1260 h 1628"/>
                    <a:gd name="T20" fmla="*/ 637 w 1449"/>
                    <a:gd name="T21" fmla="*/ 1234 h 1628"/>
                    <a:gd name="T22" fmla="*/ 560 w 1449"/>
                    <a:gd name="T23" fmla="*/ 1192 h 1628"/>
                    <a:gd name="T24" fmla="*/ 492 w 1449"/>
                    <a:gd name="T25" fmla="*/ 1136 h 1628"/>
                    <a:gd name="T26" fmla="*/ 436 w 1449"/>
                    <a:gd name="T27" fmla="*/ 1068 h 1628"/>
                    <a:gd name="T28" fmla="*/ 394 w 1449"/>
                    <a:gd name="T29" fmla="*/ 991 h 1628"/>
                    <a:gd name="T30" fmla="*/ 368 w 1449"/>
                    <a:gd name="T31" fmla="*/ 906 h 1628"/>
                    <a:gd name="T32" fmla="*/ 359 w 1449"/>
                    <a:gd name="T33" fmla="*/ 814 h 1628"/>
                    <a:gd name="T34" fmla="*/ 364 w 1449"/>
                    <a:gd name="T35" fmla="*/ 745 h 1628"/>
                    <a:gd name="T36" fmla="*/ 387 w 1449"/>
                    <a:gd name="T37" fmla="*/ 658 h 1628"/>
                    <a:gd name="T38" fmla="*/ 425 w 1449"/>
                    <a:gd name="T39" fmla="*/ 578 h 1628"/>
                    <a:gd name="T40" fmla="*/ 477 w 1449"/>
                    <a:gd name="T41" fmla="*/ 508 h 1628"/>
                    <a:gd name="T42" fmla="*/ 542 w 1449"/>
                    <a:gd name="T43" fmla="*/ 450 h 1628"/>
                    <a:gd name="T44" fmla="*/ 617 w 1449"/>
                    <a:gd name="T45" fmla="*/ 404 h 1628"/>
                    <a:gd name="T46" fmla="*/ 701 w 1449"/>
                    <a:gd name="T47" fmla="*/ 374 h 1628"/>
                    <a:gd name="T48" fmla="*/ 791 w 1449"/>
                    <a:gd name="T49" fmla="*/ 360 h 1628"/>
                    <a:gd name="T50" fmla="*/ 866 w 1449"/>
                    <a:gd name="T51" fmla="*/ 362 h 1628"/>
                    <a:gd name="T52" fmla="*/ 962 w 1449"/>
                    <a:gd name="T53" fmla="*/ 384 h 1628"/>
                    <a:gd name="T54" fmla="*/ 1015 w 1449"/>
                    <a:gd name="T55" fmla="*/ 406 h 1628"/>
                    <a:gd name="T56" fmla="*/ 1188 w 1449"/>
                    <a:gd name="T57" fmla="*/ 91 h 1628"/>
                    <a:gd name="T58" fmla="*/ 1009 w 1449"/>
                    <a:gd name="T59" fmla="*/ 25 h 1628"/>
                    <a:gd name="T60" fmla="*/ 839 w 1449"/>
                    <a:gd name="T61" fmla="*/ 0 h 1628"/>
                    <a:gd name="T62" fmla="*/ 750 w 1449"/>
                    <a:gd name="T63" fmla="*/ 3 h 1628"/>
                    <a:gd name="T64" fmla="*/ 652 w 1449"/>
                    <a:gd name="T65" fmla="*/ 17 h 1628"/>
                    <a:gd name="T66" fmla="*/ 514 w 1449"/>
                    <a:gd name="T67" fmla="*/ 58 h 1628"/>
                    <a:gd name="T68" fmla="*/ 386 w 1449"/>
                    <a:gd name="T69" fmla="*/ 122 h 1628"/>
                    <a:gd name="T70" fmla="*/ 273 w 1449"/>
                    <a:gd name="T71" fmla="*/ 206 h 1628"/>
                    <a:gd name="T72" fmla="*/ 176 w 1449"/>
                    <a:gd name="T73" fmla="*/ 309 h 1628"/>
                    <a:gd name="T74" fmla="*/ 97 w 1449"/>
                    <a:gd name="T75" fmla="*/ 427 h 1628"/>
                    <a:gd name="T76" fmla="*/ 40 w 1449"/>
                    <a:gd name="T77" fmla="*/ 559 h 1628"/>
                    <a:gd name="T78" fmla="*/ 7 w 1449"/>
                    <a:gd name="T79" fmla="*/ 701 h 1628"/>
                    <a:gd name="T80" fmla="*/ 0 w 1449"/>
                    <a:gd name="T81" fmla="*/ 814 h 1628"/>
                    <a:gd name="T82" fmla="*/ 16 w 1449"/>
                    <a:gd name="T83" fmla="*/ 978 h 1628"/>
                    <a:gd name="T84" fmla="*/ 64 w 1449"/>
                    <a:gd name="T85" fmla="*/ 1131 h 1628"/>
                    <a:gd name="T86" fmla="*/ 139 w 1449"/>
                    <a:gd name="T87" fmla="*/ 1269 h 1628"/>
                    <a:gd name="T88" fmla="*/ 238 w 1449"/>
                    <a:gd name="T89" fmla="*/ 1390 h 1628"/>
                    <a:gd name="T90" fmla="*/ 359 w 1449"/>
                    <a:gd name="T91" fmla="*/ 1489 h 1628"/>
                    <a:gd name="T92" fmla="*/ 497 w 1449"/>
                    <a:gd name="T93" fmla="*/ 1564 h 1628"/>
                    <a:gd name="T94" fmla="*/ 650 w 1449"/>
                    <a:gd name="T95" fmla="*/ 1612 h 1628"/>
                    <a:gd name="T96" fmla="*/ 814 w 1449"/>
                    <a:gd name="T97" fmla="*/ 1628 h 1628"/>
                    <a:gd name="T98" fmla="*/ 955 w 1449"/>
                    <a:gd name="T99" fmla="*/ 1616 h 1628"/>
                    <a:gd name="T100" fmla="*/ 1131 w 1449"/>
                    <a:gd name="T101" fmla="*/ 1564 h 1628"/>
                    <a:gd name="T102" fmla="*/ 1287 w 1449"/>
                    <a:gd name="T103" fmla="*/ 1476 h 1628"/>
                    <a:gd name="T104" fmla="*/ 1419 w 1449"/>
                    <a:gd name="T105" fmla="*/ 1358 h 1628"/>
                    <a:gd name="T106" fmla="*/ 1409 w 1449"/>
                    <a:gd name="T107" fmla="*/ 1272 h 1628"/>
                    <a:gd name="T108" fmla="*/ 1344 w 1449"/>
                    <a:gd name="T109" fmla="*/ 1157 h 1628"/>
                    <a:gd name="T110" fmla="*/ 1299 w 1449"/>
                    <a:gd name="T111" fmla="*/ 1032 h 1628"/>
                    <a:gd name="T112" fmla="*/ 1273 w 1449"/>
                    <a:gd name="T113" fmla="*/ 898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9" h="1628">
                      <a:moveTo>
                        <a:pt x="1269" y="828"/>
                      </a:moveTo>
                      <a:lnTo>
                        <a:pt x="1269" y="828"/>
                      </a:lnTo>
                      <a:lnTo>
                        <a:pt x="1269" y="828"/>
                      </a:lnTo>
                      <a:lnTo>
                        <a:pt x="1268" y="851"/>
                      </a:lnTo>
                      <a:lnTo>
                        <a:pt x="1266" y="874"/>
                      </a:lnTo>
                      <a:lnTo>
                        <a:pt x="1262" y="896"/>
                      </a:lnTo>
                      <a:lnTo>
                        <a:pt x="1257" y="917"/>
                      </a:lnTo>
                      <a:lnTo>
                        <a:pt x="1252" y="939"/>
                      </a:lnTo>
                      <a:lnTo>
                        <a:pt x="1245" y="960"/>
                      </a:lnTo>
                      <a:lnTo>
                        <a:pt x="1238" y="981"/>
                      </a:lnTo>
                      <a:lnTo>
                        <a:pt x="1229" y="1001"/>
                      </a:lnTo>
                      <a:lnTo>
                        <a:pt x="1220" y="1020"/>
                      </a:lnTo>
                      <a:lnTo>
                        <a:pt x="1210" y="1039"/>
                      </a:lnTo>
                      <a:lnTo>
                        <a:pt x="1198" y="1058"/>
                      </a:lnTo>
                      <a:lnTo>
                        <a:pt x="1187" y="1076"/>
                      </a:lnTo>
                      <a:lnTo>
                        <a:pt x="1174" y="1093"/>
                      </a:lnTo>
                      <a:lnTo>
                        <a:pt x="1160" y="1109"/>
                      </a:lnTo>
                      <a:lnTo>
                        <a:pt x="1146" y="1126"/>
                      </a:lnTo>
                      <a:lnTo>
                        <a:pt x="1131" y="1141"/>
                      </a:lnTo>
                      <a:lnTo>
                        <a:pt x="1116" y="1155"/>
                      </a:lnTo>
                      <a:lnTo>
                        <a:pt x="1099" y="1169"/>
                      </a:lnTo>
                      <a:lnTo>
                        <a:pt x="1081" y="1183"/>
                      </a:lnTo>
                      <a:lnTo>
                        <a:pt x="1064" y="1194"/>
                      </a:lnTo>
                      <a:lnTo>
                        <a:pt x="1046" y="1206"/>
                      </a:lnTo>
                      <a:lnTo>
                        <a:pt x="1027" y="1217"/>
                      </a:lnTo>
                      <a:lnTo>
                        <a:pt x="1008" y="1226"/>
                      </a:lnTo>
                      <a:lnTo>
                        <a:pt x="988" y="1235"/>
                      </a:lnTo>
                      <a:lnTo>
                        <a:pt x="967" y="1242"/>
                      </a:lnTo>
                      <a:lnTo>
                        <a:pt x="947" y="1250"/>
                      </a:lnTo>
                      <a:lnTo>
                        <a:pt x="925" y="1255"/>
                      </a:lnTo>
                      <a:lnTo>
                        <a:pt x="904" y="1260"/>
                      </a:lnTo>
                      <a:lnTo>
                        <a:pt x="882" y="1264"/>
                      </a:lnTo>
                      <a:lnTo>
                        <a:pt x="859" y="1268"/>
                      </a:lnTo>
                      <a:lnTo>
                        <a:pt x="836" y="1269"/>
                      </a:lnTo>
                      <a:lnTo>
                        <a:pt x="814" y="1269"/>
                      </a:lnTo>
                      <a:lnTo>
                        <a:pt x="814" y="1269"/>
                      </a:lnTo>
                      <a:lnTo>
                        <a:pt x="791" y="1269"/>
                      </a:lnTo>
                      <a:lnTo>
                        <a:pt x="768" y="1267"/>
                      </a:lnTo>
                      <a:lnTo>
                        <a:pt x="745" y="1264"/>
                      </a:lnTo>
                      <a:lnTo>
                        <a:pt x="722" y="1260"/>
                      </a:lnTo>
                      <a:lnTo>
                        <a:pt x="701" y="1255"/>
                      </a:lnTo>
                      <a:lnTo>
                        <a:pt x="679" y="1249"/>
                      </a:lnTo>
                      <a:lnTo>
                        <a:pt x="657" y="1242"/>
                      </a:lnTo>
                      <a:lnTo>
                        <a:pt x="637" y="1234"/>
                      </a:lnTo>
                      <a:lnTo>
                        <a:pt x="617" y="1225"/>
                      </a:lnTo>
                      <a:lnTo>
                        <a:pt x="596" y="1214"/>
                      </a:lnTo>
                      <a:lnTo>
                        <a:pt x="577" y="1203"/>
                      </a:lnTo>
                      <a:lnTo>
                        <a:pt x="560" y="1192"/>
                      </a:lnTo>
                      <a:lnTo>
                        <a:pt x="542" y="1179"/>
                      </a:lnTo>
                      <a:lnTo>
                        <a:pt x="524" y="1165"/>
                      </a:lnTo>
                      <a:lnTo>
                        <a:pt x="508" y="1151"/>
                      </a:lnTo>
                      <a:lnTo>
                        <a:pt x="492" y="1136"/>
                      </a:lnTo>
                      <a:lnTo>
                        <a:pt x="477" y="1121"/>
                      </a:lnTo>
                      <a:lnTo>
                        <a:pt x="463" y="1104"/>
                      </a:lnTo>
                      <a:lnTo>
                        <a:pt x="449" y="1086"/>
                      </a:lnTo>
                      <a:lnTo>
                        <a:pt x="436" y="1068"/>
                      </a:lnTo>
                      <a:lnTo>
                        <a:pt x="425" y="1051"/>
                      </a:lnTo>
                      <a:lnTo>
                        <a:pt x="414" y="1032"/>
                      </a:lnTo>
                      <a:lnTo>
                        <a:pt x="403" y="1011"/>
                      </a:lnTo>
                      <a:lnTo>
                        <a:pt x="394" y="991"/>
                      </a:lnTo>
                      <a:lnTo>
                        <a:pt x="387" y="971"/>
                      </a:lnTo>
                      <a:lnTo>
                        <a:pt x="379" y="949"/>
                      </a:lnTo>
                      <a:lnTo>
                        <a:pt x="373" y="927"/>
                      </a:lnTo>
                      <a:lnTo>
                        <a:pt x="368" y="906"/>
                      </a:lnTo>
                      <a:lnTo>
                        <a:pt x="364" y="883"/>
                      </a:lnTo>
                      <a:lnTo>
                        <a:pt x="361" y="860"/>
                      </a:lnTo>
                      <a:lnTo>
                        <a:pt x="359" y="837"/>
                      </a:lnTo>
                      <a:lnTo>
                        <a:pt x="359" y="814"/>
                      </a:lnTo>
                      <a:lnTo>
                        <a:pt x="359" y="814"/>
                      </a:lnTo>
                      <a:lnTo>
                        <a:pt x="359" y="790"/>
                      </a:lnTo>
                      <a:lnTo>
                        <a:pt x="361" y="767"/>
                      </a:lnTo>
                      <a:lnTo>
                        <a:pt x="364" y="745"/>
                      </a:lnTo>
                      <a:lnTo>
                        <a:pt x="368" y="723"/>
                      </a:lnTo>
                      <a:lnTo>
                        <a:pt x="373" y="700"/>
                      </a:lnTo>
                      <a:lnTo>
                        <a:pt x="379" y="679"/>
                      </a:lnTo>
                      <a:lnTo>
                        <a:pt x="387" y="658"/>
                      </a:lnTo>
                      <a:lnTo>
                        <a:pt x="394" y="637"/>
                      </a:lnTo>
                      <a:lnTo>
                        <a:pt x="403" y="616"/>
                      </a:lnTo>
                      <a:lnTo>
                        <a:pt x="414" y="597"/>
                      </a:lnTo>
                      <a:lnTo>
                        <a:pt x="425" y="578"/>
                      </a:lnTo>
                      <a:lnTo>
                        <a:pt x="436" y="559"/>
                      </a:lnTo>
                      <a:lnTo>
                        <a:pt x="449" y="541"/>
                      </a:lnTo>
                      <a:lnTo>
                        <a:pt x="463" y="525"/>
                      </a:lnTo>
                      <a:lnTo>
                        <a:pt x="477" y="508"/>
                      </a:lnTo>
                      <a:lnTo>
                        <a:pt x="492" y="492"/>
                      </a:lnTo>
                      <a:lnTo>
                        <a:pt x="508" y="477"/>
                      </a:lnTo>
                      <a:lnTo>
                        <a:pt x="524" y="463"/>
                      </a:lnTo>
                      <a:lnTo>
                        <a:pt x="542" y="450"/>
                      </a:lnTo>
                      <a:lnTo>
                        <a:pt x="560" y="437"/>
                      </a:lnTo>
                      <a:lnTo>
                        <a:pt x="577" y="425"/>
                      </a:lnTo>
                      <a:lnTo>
                        <a:pt x="596" y="414"/>
                      </a:lnTo>
                      <a:lnTo>
                        <a:pt x="617" y="404"/>
                      </a:lnTo>
                      <a:lnTo>
                        <a:pt x="637" y="394"/>
                      </a:lnTo>
                      <a:lnTo>
                        <a:pt x="657" y="387"/>
                      </a:lnTo>
                      <a:lnTo>
                        <a:pt x="679" y="379"/>
                      </a:lnTo>
                      <a:lnTo>
                        <a:pt x="701" y="374"/>
                      </a:lnTo>
                      <a:lnTo>
                        <a:pt x="722" y="369"/>
                      </a:lnTo>
                      <a:lnTo>
                        <a:pt x="745" y="364"/>
                      </a:lnTo>
                      <a:lnTo>
                        <a:pt x="768" y="361"/>
                      </a:lnTo>
                      <a:lnTo>
                        <a:pt x="791" y="360"/>
                      </a:lnTo>
                      <a:lnTo>
                        <a:pt x="814" y="359"/>
                      </a:lnTo>
                      <a:lnTo>
                        <a:pt x="814" y="359"/>
                      </a:lnTo>
                      <a:lnTo>
                        <a:pt x="840" y="360"/>
                      </a:lnTo>
                      <a:lnTo>
                        <a:pt x="866" y="362"/>
                      </a:lnTo>
                      <a:lnTo>
                        <a:pt x="890" y="365"/>
                      </a:lnTo>
                      <a:lnTo>
                        <a:pt x="915" y="370"/>
                      </a:lnTo>
                      <a:lnTo>
                        <a:pt x="938" y="376"/>
                      </a:lnTo>
                      <a:lnTo>
                        <a:pt x="962" y="384"/>
                      </a:lnTo>
                      <a:lnTo>
                        <a:pt x="985" y="393"/>
                      </a:lnTo>
                      <a:lnTo>
                        <a:pt x="1008" y="402"/>
                      </a:lnTo>
                      <a:lnTo>
                        <a:pt x="1008" y="402"/>
                      </a:lnTo>
                      <a:lnTo>
                        <a:pt x="1015" y="406"/>
                      </a:lnTo>
                      <a:lnTo>
                        <a:pt x="1200" y="98"/>
                      </a:lnTo>
                      <a:lnTo>
                        <a:pt x="1200" y="98"/>
                      </a:lnTo>
                      <a:lnTo>
                        <a:pt x="1188" y="91"/>
                      </a:lnTo>
                      <a:lnTo>
                        <a:pt x="1188" y="91"/>
                      </a:lnTo>
                      <a:lnTo>
                        <a:pt x="1145" y="70"/>
                      </a:lnTo>
                      <a:lnTo>
                        <a:pt x="1101" y="53"/>
                      </a:lnTo>
                      <a:lnTo>
                        <a:pt x="1056" y="37"/>
                      </a:lnTo>
                      <a:lnTo>
                        <a:pt x="1009" y="25"/>
                      </a:lnTo>
                      <a:lnTo>
                        <a:pt x="962" y="13"/>
                      </a:lnTo>
                      <a:lnTo>
                        <a:pt x="914" y="7"/>
                      </a:lnTo>
                      <a:lnTo>
                        <a:pt x="864" y="2"/>
                      </a:lnTo>
                      <a:lnTo>
                        <a:pt x="839" y="0"/>
                      </a:lnTo>
                      <a:lnTo>
                        <a:pt x="814" y="0"/>
                      </a:lnTo>
                      <a:lnTo>
                        <a:pt x="814" y="0"/>
                      </a:lnTo>
                      <a:lnTo>
                        <a:pt x="782" y="0"/>
                      </a:lnTo>
                      <a:lnTo>
                        <a:pt x="750" y="3"/>
                      </a:lnTo>
                      <a:lnTo>
                        <a:pt x="720" y="6"/>
                      </a:lnTo>
                      <a:lnTo>
                        <a:pt x="689" y="9"/>
                      </a:lnTo>
                      <a:lnTo>
                        <a:pt x="689" y="9"/>
                      </a:lnTo>
                      <a:lnTo>
                        <a:pt x="652" y="17"/>
                      </a:lnTo>
                      <a:lnTo>
                        <a:pt x="617" y="25"/>
                      </a:lnTo>
                      <a:lnTo>
                        <a:pt x="581" y="33"/>
                      </a:lnTo>
                      <a:lnTo>
                        <a:pt x="547" y="45"/>
                      </a:lnTo>
                      <a:lnTo>
                        <a:pt x="514" y="58"/>
                      </a:lnTo>
                      <a:lnTo>
                        <a:pt x="480" y="72"/>
                      </a:lnTo>
                      <a:lnTo>
                        <a:pt x="448" y="87"/>
                      </a:lnTo>
                      <a:lnTo>
                        <a:pt x="416" y="103"/>
                      </a:lnTo>
                      <a:lnTo>
                        <a:pt x="386" y="122"/>
                      </a:lnTo>
                      <a:lnTo>
                        <a:pt x="356" y="141"/>
                      </a:lnTo>
                      <a:lnTo>
                        <a:pt x="327" y="162"/>
                      </a:lnTo>
                      <a:lnTo>
                        <a:pt x="299" y="183"/>
                      </a:lnTo>
                      <a:lnTo>
                        <a:pt x="273" y="206"/>
                      </a:lnTo>
                      <a:lnTo>
                        <a:pt x="246" y="230"/>
                      </a:lnTo>
                      <a:lnTo>
                        <a:pt x="222" y="256"/>
                      </a:lnTo>
                      <a:lnTo>
                        <a:pt x="198" y="282"/>
                      </a:lnTo>
                      <a:lnTo>
                        <a:pt x="176" y="309"/>
                      </a:lnTo>
                      <a:lnTo>
                        <a:pt x="154" y="337"/>
                      </a:lnTo>
                      <a:lnTo>
                        <a:pt x="134" y="366"/>
                      </a:lnTo>
                      <a:lnTo>
                        <a:pt x="115" y="397"/>
                      </a:lnTo>
                      <a:lnTo>
                        <a:pt x="97" y="427"/>
                      </a:lnTo>
                      <a:lnTo>
                        <a:pt x="81" y="459"/>
                      </a:lnTo>
                      <a:lnTo>
                        <a:pt x="66" y="492"/>
                      </a:lnTo>
                      <a:lnTo>
                        <a:pt x="53" y="525"/>
                      </a:lnTo>
                      <a:lnTo>
                        <a:pt x="40" y="559"/>
                      </a:lnTo>
                      <a:lnTo>
                        <a:pt x="30" y="593"/>
                      </a:lnTo>
                      <a:lnTo>
                        <a:pt x="21" y="629"/>
                      </a:lnTo>
                      <a:lnTo>
                        <a:pt x="14" y="666"/>
                      </a:lnTo>
                      <a:lnTo>
                        <a:pt x="7" y="701"/>
                      </a:lnTo>
                      <a:lnTo>
                        <a:pt x="3" y="738"/>
                      </a:lnTo>
                      <a:lnTo>
                        <a:pt x="1" y="776"/>
                      </a:lnTo>
                      <a:lnTo>
                        <a:pt x="0" y="814"/>
                      </a:lnTo>
                      <a:lnTo>
                        <a:pt x="0" y="814"/>
                      </a:lnTo>
                      <a:lnTo>
                        <a:pt x="1" y="856"/>
                      </a:lnTo>
                      <a:lnTo>
                        <a:pt x="5" y="897"/>
                      </a:lnTo>
                      <a:lnTo>
                        <a:pt x="10" y="938"/>
                      </a:lnTo>
                      <a:lnTo>
                        <a:pt x="16" y="978"/>
                      </a:lnTo>
                      <a:lnTo>
                        <a:pt x="25" y="1018"/>
                      </a:lnTo>
                      <a:lnTo>
                        <a:pt x="36" y="1056"/>
                      </a:lnTo>
                      <a:lnTo>
                        <a:pt x="49" y="1094"/>
                      </a:lnTo>
                      <a:lnTo>
                        <a:pt x="64" y="1131"/>
                      </a:lnTo>
                      <a:lnTo>
                        <a:pt x="81" y="1167"/>
                      </a:lnTo>
                      <a:lnTo>
                        <a:pt x="99" y="1202"/>
                      </a:lnTo>
                      <a:lnTo>
                        <a:pt x="118" y="1236"/>
                      </a:lnTo>
                      <a:lnTo>
                        <a:pt x="139" y="1269"/>
                      </a:lnTo>
                      <a:lnTo>
                        <a:pt x="162" y="1301"/>
                      </a:lnTo>
                      <a:lnTo>
                        <a:pt x="186" y="1333"/>
                      </a:lnTo>
                      <a:lnTo>
                        <a:pt x="212" y="1362"/>
                      </a:lnTo>
                      <a:lnTo>
                        <a:pt x="238" y="1390"/>
                      </a:lnTo>
                      <a:lnTo>
                        <a:pt x="266" y="1416"/>
                      </a:lnTo>
                      <a:lnTo>
                        <a:pt x="297" y="1442"/>
                      </a:lnTo>
                      <a:lnTo>
                        <a:pt x="327" y="1466"/>
                      </a:lnTo>
                      <a:lnTo>
                        <a:pt x="359" y="1489"/>
                      </a:lnTo>
                      <a:lnTo>
                        <a:pt x="392" y="1510"/>
                      </a:lnTo>
                      <a:lnTo>
                        <a:pt x="426" y="1529"/>
                      </a:lnTo>
                      <a:lnTo>
                        <a:pt x="461" y="1548"/>
                      </a:lnTo>
                      <a:lnTo>
                        <a:pt x="497" y="1564"/>
                      </a:lnTo>
                      <a:lnTo>
                        <a:pt x="534" y="1579"/>
                      </a:lnTo>
                      <a:lnTo>
                        <a:pt x="572" y="1592"/>
                      </a:lnTo>
                      <a:lnTo>
                        <a:pt x="610" y="1603"/>
                      </a:lnTo>
                      <a:lnTo>
                        <a:pt x="650" y="1612"/>
                      </a:lnTo>
                      <a:lnTo>
                        <a:pt x="690" y="1618"/>
                      </a:lnTo>
                      <a:lnTo>
                        <a:pt x="731" y="1623"/>
                      </a:lnTo>
                      <a:lnTo>
                        <a:pt x="772" y="1627"/>
                      </a:lnTo>
                      <a:lnTo>
                        <a:pt x="814" y="1628"/>
                      </a:lnTo>
                      <a:lnTo>
                        <a:pt x="814" y="1628"/>
                      </a:lnTo>
                      <a:lnTo>
                        <a:pt x="862" y="1627"/>
                      </a:lnTo>
                      <a:lnTo>
                        <a:pt x="909" y="1622"/>
                      </a:lnTo>
                      <a:lnTo>
                        <a:pt x="955" y="1616"/>
                      </a:lnTo>
                      <a:lnTo>
                        <a:pt x="1000" y="1607"/>
                      </a:lnTo>
                      <a:lnTo>
                        <a:pt x="1045" y="1595"/>
                      </a:lnTo>
                      <a:lnTo>
                        <a:pt x="1088" y="1580"/>
                      </a:lnTo>
                      <a:lnTo>
                        <a:pt x="1131" y="1564"/>
                      </a:lnTo>
                      <a:lnTo>
                        <a:pt x="1172" y="1546"/>
                      </a:lnTo>
                      <a:lnTo>
                        <a:pt x="1211" y="1524"/>
                      </a:lnTo>
                      <a:lnTo>
                        <a:pt x="1250" y="1501"/>
                      </a:lnTo>
                      <a:lnTo>
                        <a:pt x="1287" y="1476"/>
                      </a:lnTo>
                      <a:lnTo>
                        <a:pt x="1323" y="1449"/>
                      </a:lnTo>
                      <a:lnTo>
                        <a:pt x="1357" y="1421"/>
                      </a:lnTo>
                      <a:lnTo>
                        <a:pt x="1389" y="1390"/>
                      </a:lnTo>
                      <a:lnTo>
                        <a:pt x="1419" y="1358"/>
                      </a:lnTo>
                      <a:lnTo>
                        <a:pt x="1449" y="1324"/>
                      </a:lnTo>
                      <a:lnTo>
                        <a:pt x="1449" y="1324"/>
                      </a:lnTo>
                      <a:lnTo>
                        <a:pt x="1428" y="1298"/>
                      </a:lnTo>
                      <a:lnTo>
                        <a:pt x="1409" y="1272"/>
                      </a:lnTo>
                      <a:lnTo>
                        <a:pt x="1391" y="1244"/>
                      </a:lnTo>
                      <a:lnTo>
                        <a:pt x="1375" y="1216"/>
                      </a:lnTo>
                      <a:lnTo>
                        <a:pt x="1360" y="1187"/>
                      </a:lnTo>
                      <a:lnTo>
                        <a:pt x="1344" y="1157"/>
                      </a:lnTo>
                      <a:lnTo>
                        <a:pt x="1332" y="1127"/>
                      </a:lnTo>
                      <a:lnTo>
                        <a:pt x="1319" y="1095"/>
                      </a:lnTo>
                      <a:lnTo>
                        <a:pt x="1309" y="1063"/>
                      </a:lnTo>
                      <a:lnTo>
                        <a:pt x="1299" y="1032"/>
                      </a:lnTo>
                      <a:lnTo>
                        <a:pt x="1290" y="999"/>
                      </a:lnTo>
                      <a:lnTo>
                        <a:pt x="1283" y="966"/>
                      </a:lnTo>
                      <a:lnTo>
                        <a:pt x="1278" y="933"/>
                      </a:lnTo>
                      <a:lnTo>
                        <a:pt x="1273" y="898"/>
                      </a:lnTo>
                      <a:lnTo>
                        <a:pt x="1271" y="864"/>
                      </a:lnTo>
                      <a:lnTo>
                        <a:pt x="1269" y="828"/>
                      </a:lnTo>
                      <a:lnTo>
                        <a:pt x="1269" y="828"/>
                      </a:lnTo>
                      <a:close/>
                    </a:path>
                  </a:pathLst>
                </a:custGeom>
                <a:solidFill>
                  <a:srgbClr val="DB536A">
                    <a:lumMod val="50000"/>
                  </a:srgbClr>
                </a:solidFill>
                <a:ln w="7938">
                  <a:noFill/>
                  <a:prstDash val="solid"/>
                  <a:round/>
                  <a:headEnd/>
                  <a:tailEnd/>
                </a:ln>
              </p:spPr>
              <p:txBody>
                <a:bodyPr vert="horz" wrap="square" lIns="62201" tIns="31101" rIns="62201" bIns="3110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srgbClr val="000000"/>
                    </a:solidFill>
                    <a:effectLst/>
                    <a:uLnTx/>
                    <a:uFillTx/>
                    <a:latin typeface="Georgia"/>
                  </a:endParaRPr>
                </a:p>
              </p:txBody>
            </p:sp>
            <p:sp>
              <p:nvSpPr>
                <p:cNvPr id="27" name="Freeform 2211"/>
                <p:cNvSpPr>
                  <a:spLocks/>
                </p:cNvSpPr>
                <p:nvPr/>
              </p:nvSpPr>
              <p:spPr bwMode="auto">
                <a:xfrm>
                  <a:off x="2546226" y="4051300"/>
                  <a:ext cx="2584450" cy="2570162"/>
                </a:xfrm>
                <a:custGeom>
                  <a:avLst/>
                  <a:gdLst>
                    <a:gd name="T0" fmla="*/ 239 w 1628"/>
                    <a:gd name="T1" fmla="*/ 1381 h 1619"/>
                    <a:gd name="T2" fmla="*/ 379 w 1628"/>
                    <a:gd name="T3" fmla="*/ 1492 h 1619"/>
                    <a:gd name="T4" fmla="*/ 540 w 1628"/>
                    <a:gd name="T5" fmla="*/ 1571 h 1619"/>
                    <a:gd name="T6" fmla="*/ 719 w 1628"/>
                    <a:gd name="T7" fmla="*/ 1613 h 1619"/>
                    <a:gd name="T8" fmla="*/ 856 w 1628"/>
                    <a:gd name="T9" fmla="*/ 1618 h 1619"/>
                    <a:gd name="T10" fmla="*/ 1018 w 1628"/>
                    <a:gd name="T11" fmla="*/ 1594 h 1619"/>
                    <a:gd name="T12" fmla="*/ 1167 w 1628"/>
                    <a:gd name="T13" fmla="*/ 1539 h 1619"/>
                    <a:gd name="T14" fmla="*/ 1301 w 1628"/>
                    <a:gd name="T15" fmla="*/ 1457 h 1619"/>
                    <a:gd name="T16" fmla="*/ 1416 w 1628"/>
                    <a:gd name="T17" fmla="*/ 1353 h 1619"/>
                    <a:gd name="T18" fmla="*/ 1510 w 1628"/>
                    <a:gd name="T19" fmla="*/ 1227 h 1619"/>
                    <a:gd name="T20" fmla="*/ 1579 w 1628"/>
                    <a:gd name="T21" fmla="*/ 1085 h 1619"/>
                    <a:gd name="T22" fmla="*/ 1618 w 1628"/>
                    <a:gd name="T23" fmla="*/ 929 h 1619"/>
                    <a:gd name="T24" fmla="*/ 1628 w 1628"/>
                    <a:gd name="T25" fmla="*/ 805 h 1619"/>
                    <a:gd name="T26" fmla="*/ 1614 w 1628"/>
                    <a:gd name="T27" fmla="*/ 657 h 1619"/>
                    <a:gd name="T28" fmla="*/ 1575 w 1628"/>
                    <a:gd name="T29" fmla="*/ 516 h 1619"/>
                    <a:gd name="T30" fmla="*/ 1513 w 1628"/>
                    <a:gd name="T31" fmla="*/ 388 h 1619"/>
                    <a:gd name="T32" fmla="*/ 1430 w 1628"/>
                    <a:gd name="T33" fmla="*/ 273 h 1619"/>
                    <a:gd name="T34" fmla="*/ 1329 w 1628"/>
                    <a:gd name="T35" fmla="*/ 174 h 1619"/>
                    <a:gd name="T36" fmla="*/ 1212 w 1628"/>
                    <a:gd name="T37" fmla="*/ 94 h 1619"/>
                    <a:gd name="T38" fmla="*/ 1081 w 1628"/>
                    <a:gd name="T39" fmla="*/ 36 h 1619"/>
                    <a:gd name="T40" fmla="*/ 940 w 1628"/>
                    <a:gd name="T41" fmla="*/ 0 h 1619"/>
                    <a:gd name="T42" fmla="*/ 900 w 1628"/>
                    <a:gd name="T43" fmla="*/ 89 h 1619"/>
                    <a:gd name="T44" fmla="*/ 831 w 1628"/>
                    <a:gd name="T45" fmla="*/ 197 h 1619"/>
                    <a:gd name="T46" fmla="*/ 746 w 1628"/>
                    <a:gd name="T47" fmla="*/ 294 h 1619"/>
                    <a:gd name="T48" fmla="*/ 647 w 1628"/>
                    <a:gd name="T49" fmla="*/ 375 h 1619"/>
                    <a:gd name="T50" fmla="*/ 666 w 1628"/>
                    <a:gd name="T51" fmla="*/ 375 h 1619"/>
                    <a:gd name="T52" fmla="*/ 764 w 1628"/>
                    <a:gd name="T53" fmla="*/ 353 h 1619"/>
                    <a:gd name="T54" fmla="*/ 837 w 1628"/>
                    <a:gd name="T55" fmla="*/ 351 h 1619"/>
                    <a:gd name="T56" fmla="*/ 927 w 1628"/>
                    <a:gd name="T57" fmla="*/ 365 h 1619"/>
                    <a:gd name="T58" fmla="*/ 1011 w 1628"/>
                    <a:gd name="T59" fmla="*/ 395 h 1619"/>
                    <a:gd name="T60" fmla="*/ 1086 w 1628"/>
                    <a:gd name="T61" fmla="*/ 441 h 1619"/>
                    <a:gd name="T62" fmla="*/ 1151 w 1628"/>
                    <a:gd name="T63" fmla="*/ 499 h 1619"/>
                    <a:gd name="T64" fmla="*/ 1203 w 1628"/>
                    <a:gd name="T65" fmla="*/ 569 h 1619"/>
                    <a:gd name="T66" fmla="*/ 1242 w 1628"/>
                    <a:gd name="T67" fmla="*/ 649 h 1619"/>
                    <a:gd name="T68" fmla="*/ 1264 w 1628"/>
                    <a:gd name="T69" fmla="*/ 736 h 1619"/>
                    <a:gd name="T70" fmla="*/ 1269 w 1628"/>
                    <a:gd name="T71" fmla="*/ 805 h 1619"/>
                    <a:gd name="T72" fmla="*/ 1260 w 1628"/>
                    <a:gd name="T73" fmla="*/ 897 h 1619"/>
                    <a:gd name="T74" fmla="*/ 1234 w 1628"/>
                    <a:gd name="T75" fmla="*/ 982 h 1619"/>
                    <a:gd name="T76" fmla="*/ 1192 w 1628"/>
                    <a:gd name="T77" fmla="*/ 1059 h 1619"/>
                    <a:gd name="T78" fmla="*/ 1136 w 1628"/>
                    <a:gd name="T79" fmla="*/ 1127 h 1619"/>
                    <a:gd name="T80" fmla="*/ 1068 w 1628"/>
                    <a:gd name="T81" fmla="*/ 1183 h 1619"/>
                    <a:gd name="T82" fmla="*/ 991 w 1628"/>
                    <a:gd name="T83" fmla="*/ 1225 h 1619"/>
                    <a:gd name="T84" fmla="*/ 906 w 1628"/>
                    <a:gd name="T85" fmla="*/ 1251 h 1619"/>
                    <a:gd name="T86" fmla="*/ 814 w 1628"/>
                    <a:gd name="T87" fmla="*/ 1260 h 1619"/>
                    <a:gd name="T88" fmla="*/ 746 w 1628"/>
                    <a:gd name="T89" fmla="*/ 1255 h 1619"/>
                    <a:gd name="T90" fmla="*/ 661 w 1628"/>
                    <a:gd name="T91" fmla="*/ 1233 h 1619"/>
                    <a:gd name="T92" fmla="*/ 582 w 1628"/>
                    <a:gd name="T93" fmla="*/ 1197 h 1619"/>
                    <a:gd name="T94" fmla="*/ 512 w 1628"/>
                    <a:gd name="T95" fmla="*/ 1146 h 1619"/>
                    <a:gd name="T96" fmla="*/ 454 w 1628"/>
                    <a:gd name="T97" fmla="*/ 1084 h 1619"/>
                    <a:gd name="T98" fmla="*/ 408 w 1628"/>
                    <a:gd name="T99" fmla="*/ 1011 h 1619"/>
                    <a:gd name="T100" fmla="*/ 376 w 1628"/>
                    <a:gd name="T101" fmla="*/ 930 h 1619"/>
                    <a:gd name="T102" fmla="*/ 361 w 1628"/>
                    <a:gd name="T103" fmla="*/ 842 h 1619"/>
                    <a:gd name="T104" fmla="*/ 0 w 1628"/>
                    <a:gd name="T105" fmla="*/ 819 h 1619"/>
                    <a:gd name="T106" fmla="*/ 14 w 1628"/>
                    <a:gd name="T107" fmla="*/ 957 h 1619"/>
                    <a:gd name="T108" fmla="*/ 50 w 1628"/>
                    <a:gd name="T109" fmla="*/ 1086 h 1619"/>
                    <a:gd name="T110" fmla="*/ 106 w 1628"/>
                    <a:gd name="T111" fmla="*/ 1207 h 1619"/>
                    <a:gd name="T112" fmla="*/ 180 w 1628"/>
                    <a:gd name="T113" fmla="*/ 1315 h 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28" h="1619">
                      <a:moveTo>
                        <a:pt x="180" y="1315"/>
                      </a:moveTo>
                      <a:lnTo>
                        <a:pt x="180" y="1315"/>
                      </a:lnTo>
                      <a:lnTo>
                        <a:pt x="209" y="1349"/>
                      </a:lnTo>
                      <a:lnTo>
                        <a:pt x="239" y="1381"/>
                      </a:lnTo>
                      <a:lnTo>
                        <a:pt x="271" y="1412"/>
                      </a:lnTo>
                      <a:lnTo>
                        <a:pt x="305" y="1440"/>
                      </a:lnTo>
                      <a:lnTo>
                        <a:pt x="341" y="1467"/>
                      </a:lnTo>
                      <a:lnTo>
                        <a:pt x="379" y="1492"/>
                      </a:lnTo>
                      <a:lnTo>
                        <a:pt x="417" y="1515"/>
                      </a:lnTo>
                      <a:lnTo>
                        <a:pt x="456" y="1537"/>
                      </a:lnTo>
                      <a:lnTo>
                        <a:pt x="498" y="1555"/>
                      </a:lnTo>
                      <a:lnTo>
                        <a:pt x="540" y="1571"/>
                      </a:lnTo>
                      <a:lnTo>
                        <a:pt x="583" y="1586"/>
                      </a:lnTo>
                      <a:lnTo>
                        <a:pt x="628" y="1598"/>
                      </a:lnTo>
                      <a:lnTo>
                        <a:pt x="673" y="1607"/>
                      </a:lnTo>
                      <a:lnTo>
                        <a:pt x="719" y="1613"/>
                      </a:lnTo>
                      <a:lnTo>
                        <a:pt x="766" y="1618"/>
                      </a:lnTo>
                      <a:lnTo>
                        <a:pt x="814" y="1619"/>
                      </a:lnTo>
                      <a:lnTo>
                        <a:pt x="814" y="1619"/>
                      </a:lnTo>
                      <a:lnTo>
                        <a:pt x="856" y="1618"/>
                      </a:lnTo>
                      <a:lnTo>
                        <a:pt x="897" y="1614"/>
                      </a:lnTo>
                      <a:lnTo>
                        <a:pt x="938" y="1609"/>
                      </a:lnTo>
                      <a:lnTo>
                        <a:pt x="978" y="1603"/>
                      </a:lnTo>
                      <a:lnTo>
                        <a:pt x="1018" y="1594"/>
                      </a:lnTo>
                      <a:lnTo>
                        <a:pt x="1056" y="1583"/>
                      </a:lnTo>
                      <a:lnTo>
                        <a:pt x="1094" y="1570"/>
                      </a:lnTo>
                      <a:lnTo>
                        <a:pt x="1131" y="1555"/>
                      </a:lnTo>
                      <a:lnTo>
                        <a:pt x="1167" y="1539"/>
                      </a:lnTo>
                      <a:lnTo>
                        <a:pt x="1202" y="1520"/>
                      </a:lnTo>
                      <a:lnTo>
                        <a:pt x="1236" y="1501"/>
                      </a:lnTo>
                      <a:lnTo>
                        <a:pt x="1269" y="1480"/>
                      </a:lnTo>
                      <a:lnTo>
                        <a:pt x="1301" y="1457"/>
                      </a:lnTo>
                      <a:lnTo>
                        <a:pt x="1333" y="1433"/>
                      </a:lnTo>
                      <a:lnTo>
                        <a:pt x="1362" y="1407"/>
                      </a:lnTo>
                      <a:lnTo>
                        <a:pt x="1390" y="1381"/>
                      </a:lnTo>
                      <a:lnTo>
                        <a:pt x="1416" y="1353"/>
                      </a:lnTo>
                      <a:lnTo>
                        <a:pt x="1442" y="1324"/>
                      </a:lnTo>
                      <a:lnTo>
                        <a:pt x="1466" y="1292"/>
                      </a:lnTo>
                      <a:lnTo>
                        <a:pt x="1489" y="1260"/>
                      </a:lnTo>
                      <a:lnTo>
                        <a:pt x="1510" y="1227"/>
                      </a:lnTo>
                      <a:lnTo>
                        <a:pt x="1529" y="1193"/>
                      </a:lnTo>
                      <a:lnTo>
                        <a:pt x="1548" y="1158"/>
                      </a:lnTo>
                      <a:lnTo>
                        <a:pt x="1564" y="1122"/>
                      </a:lnTo>
                      <a:lnTo>
                        <a:pt x="1579" y="1085"/>
                      </a:lnTo>
                      <a:lnTo>
                        <a:pt x="1592" y="1047"/>
                      </a:lnTo>
                      <a:lnTo>
                        <a:pt x="1603" y="1009"/>
                      </a:lnTo>
                      <a:lnTo>
                        <a:pt x="1612" y="969"/>
                      </a:lnTo>
                      <a:lnTo>
                        <a:pt x="1618" y="929"/>
                      </a:lnTo>
                      <a:lnTo>
                        <a:pt x="1623" y="888"/>
                      </a:lnTo>
                      <a:lnTo>
                        <a:pt x="1627" y="847"/>
                      </a:lnTo>
                      <a:lnTo>
                        <a:pt x="1628" y="805"/>
                      </a:lnTo>
                      <a:lnTo>
                        <a:pt x="1628" y="805"/>
                      </a:lnTo>
                      <a:lnTo>
                        <a:pt x="1627" y="767"/>
                      </a:lnTo>
                      <a:lnTo>
                        <a:pt x="1625" y="729"/>
                      </a:lnTo>
                      <a:lnTo>
                        <a:pt x="1621" y="692"/>
                      </a:lnTo>
                      <a:lnTo>
                        <a:pt x="1614" y="657"/>
                      </a:lnTo>
                      <a:lnTo>
                        <a:pt x="1607" y="620"/>
                      </a:lnTo>
                      <a:lnTo>
                        <a:pt x="1598" y="584"/>
                      </a:lnTo>
                      <a:lnTo>
                        <a:pt x="1588" y="550"/>
                      </a:lnTo>
                      <a:lnTo>
                        <a:pt x="1575" y="516"/>
                      </a:lnTo>
                      <a:lnTo>
                        <a:pt x="1562" y="483"/>
                      </a:lnTo>
                      <a:lnTo>
                        <a:pt x="1547" y="450"/>
                      </a:lnTo>
                      <a:lnTo>
                        <a:pt x="1531" y="418"/>
                      </a:lnTo>
                      <a:lnTo>
                        <a:pt x="1513" y="388"/>
                      </a:lnTo>
                      <a:lnTo>
                        <a:pt x="1494" y="357"/>
                      </a:lnTo>
                      <a:lnTo>
                        <a:pt x="1474" y="328"/>
                      </a:lnTo>
                      <a:lnTo>
                        <a:pt x="1453" y="300"/>
                      </a:lnTo>
                      <a:lnTo>
                        <a:pt x="1430" y="273"/>
                      </a:lnTo>
                      <a:lnTo>
                        <a:pt x="1406" y="247"/>
                      </a:lnTo>
                      <a:lnTo>
                        <a:pt x="1382" y="221"/>
                      </a:lnTo>
                      <a:lnTo>
                        <a:pt x="1355" y="197"/>
                      </a:lnTo>
                      <a:lnTo>
                        <a:pt x="1329" y="174"/>
                      </a:lnTo>
                      <a:lnTo>
                        <a:pt x="1301" y="153"/>
                      </a:lnTo>
                      <a:lnTo>
                        <a:pt x="1272" y="132"/>
                      </a:lnTo>
                      <a:lnTo>
                        <a:pt x="1242" y="113"/>
                      </a:lnTo>
                      <a:lnTo>
                        <a:pt x="1212" y="94"/>
                      </a:lnTo>
                      <a:lnTo>
                        <a:pt x="1180" y="78"/>
                      </a:lnTo>
                      <a:lnTo>
                        <a:pt x="1148" y="63"/>
                      </a:lnTo>
                      <a:lnTo>
                        <a:pt x="1115" y="49"/>
                      </a:lnTo>
                      <a:lnTo>
                        <a:pt x="1081" y="36"/>
                      </a:lnTo>
                      <a:lnTo>
                        <a:pt x="1047" y="24"/>
                      </a:lnTo>
                      <a:lnTo>
                        <a:pt x="1011" y="16"/>
                      </a:lnTo>
                      <a:lnTo>
                        <a:pt x="976" y="8"/>
                      </a:lnTo>
                      <a:lnTo>
                        <a:pt x="940" y="0"/>
                      </a:lnTo>
                      <a:lnTo>
                        <a:pt x="940" y="0"/>
                      </a:lnTo>
                      <a:lnTo>
                        <a:pt x="927" y="31"/>
                      </a:lnTo>
                      <a:lnTo>
                        <a:pt x="914" y="60"/>
                      </a:lnTo>
                      <a:lnTo>
                        <a:pt x="900" y="89"/>
                      </a:lnTo>
                      <a:lnTo>
                        <a:pt x="884" y="117"/>
                      </a:lnTo>
                      <a:lnTo>
                        <a:pt x="867" y="145"/>
                      </a:lnTo>
                      <a:lnTo>
                        <a:pt x="849" y="172"/>
                      </a:lnTo>
                      <a:lnTo>
                        <a:pt x="831" y="197"/>
                      </a:lnTo>
                      <a:lnTo>
                        <a:pt x="811" y="223"/>
                      </a:lnTo>
                      <a:lnTo>
                        <a:pt x="790" y="247"/>
                      </a:lnTo>
                      <a:lnTo>
                        <a:pt x="769" y="271"/>
                      </a:lnTo>
                      <a:lnTo>
                        <a:pt x="746" y="294"/>
                      </a:lnTo>
                      <a:lnTo>
                        <a:pt x="723" y="315"/>
                      </a:lnTo>
                      <a:lnTo>
                        <a:pt x="699" y="337"/>
                      </a:lnTo>
                      <a:lnTo>
                        <a:pt x="673" y="356"/>
                      </a:lnTo>
                      <a:lnTo>
                        <a:pt x="647" y="375"/>
                      </a:lnTo>
                      <a:lnTo>
                        <a:pt x="621" y="393"/>
                      </a:lnTo>
                      <a:lnTo>
                        <a:pt x="621" y="393"/>
                      </a:lnTo>
                      <a:lnTo>
                        <a:pt x="643" y="384"/>
                      </a:lnTo>
                      <a:lnTo>
                        <a:pt x="666" y="375"/>
                      </a:lnTo>
                      <a:lnTo>
                        <a:pt x="690" y="367"/>
                      </a:lnTo>
                      <a:lnTo>
                        <a:pt x="714" y="361"/>
                      </a:lnTo>
                      <a:lnTo>
                        <a:pt x="738" y="356"/>
                      </a:lnTo>
                      <a:lnTo>
                        <a:pt x="764" y="353"/>
                      </a:lnTo>
                      <a:lnTo>
                        <a:pt x="788" y="351"/>
                      </a:lnTo>
                      <a:lnTo>
                        <a:pt x="814" y="350"/>
                      </a:lnTo>
                      <a:lnTo>
                        <a:pt x="814" y="350"/>
                      </a:lnTo>
                      <a:lnTo>
                        <a:pt x="837" y="351"/>
                      </a:lnTo>
                      <a:lnTo>
                        <a:pt x="860" y="352"/>
                      </a:lnTo>
                      <a:lnTo>
                        <a:pt x="883" y="355"/>
                      </a:lnTo>
                      <a:lnTo>
                        <a:pt x="906" y="360"/>
                      </a:lnTo>
                      <a:lnTo>
                        <a:pt x="927" y="365"/>
                      </a:lnTo>
                      <a:lnTo>
                        <a:pt x="949" y="370"/>
                      </a:lnTo>
                      <a:lnTo>
                        <a:pt x="971" y="378"/>
                      </a:lnTo>
                      <a:lnTo>
                        <a:pt x="991" y="385"/>
                      </a:lnTo>
                      <a:lnTo>
                        <a:pt x="1011" y="395"/>
                      </a:lnTo>
                      <a:lnTo>
                        <a:pt x="1032" y="405"/>
                      </a:lnTo>
                      <a:lnTo>
                        <a:pt x="1051" y="416"/>
                      </a:lnTo>
                      <a:lnTo>
                        <a:pt x="1068" y="428"/>
                      </a:lnTo>
                      <a:lnTo>
                        <a:pt x="1086" y="441"/>
                      </a:lnTo>
                      <a:lnTo>
                        <a:pt x="1104" y="454"/>
                      </a:lnTo>
                      <a:lnTo>
                        <a:pt x="1120" y="468"/>
                      </a:lnTo>
                      <a:lnTo>
                        <a:pt x="1136" y="483"/>
                      </a:lnTo>
                      <a:lnTo>
                        <a:pt x="1151" y="499"/>
                      </a:lnTo>
                      <a:lnTo>
                        <a:pt x="1165" y="516"/>
                      </a:lnTo>
                      <a:lnTo>
                        <a:pt x="1179" y="532"/>
                      </a:lnTo>
                      <a:lnTo>
                        <a:pt x="1192" y="550"/>
                      </a:lnTo>
                      <a:lnTo>
                        <a:pt x="1203" y="569"/>
                      </a:lnTo>
                      <a:lnTo>
                        <a:pt x="1214" y="588"/>
                      </a:lnTo>
                      <a:lnTo>
                        <a:pt x="1225" y="607"/>
                      </a:lnTo>
                      <a:lnTo>
                        <a:pt x="1234" y="628"/>
                      </a:lnTo>
                      <a:lnTo>
                        <a:pt x="1242" y="649"/>
                      </a:lnTo>
                      <a:lnTo>
                        <a:pt x="1249" y="670"/>
                      </a:lnTo>
                      <a:lnTo>
                        <a:pt x="1255" y="691"/>
                      </a:lnTo>
                      <a:lnTo>
                        <a:pt x="1260" y="714"/>
                      </a:lnTo>
                      <a:lnTo>
                        <a:pt x="1264" y="736"/>
                      </a:lnTo>
                      <a:lnTo>
                        <a:pt x="1267" y="758"/>
                      </a:lnTo>
                      <a:lnTo>
                        <a:pt x="1269" y="781"/>
                      </a:lnTo>
                      <a:lnTo>
                        <a:pt x="1269" y="805"/>
                      </a:lnTo>
                      <a:lnTo>
                        <a:pt x="1269" y="805"/>
                      </a:lnTo>
                      <a:lnTo>
                        <a:pt x="1269" y="828"/>
                      </a:lnTo>
                      <a:lnTo>
                        <a:pt x="1267" y="851"/>
                      </a:lnTo>
                      <a:lnTo>
                        <a:pt x="1264" y="874"/>
                      </a:lnTo>
                      <a:lnTo>
                        <a:pt x="1260" y="897"/>
                      </a:lnTo>
                      <a:lnTo>
                        <a:pt x="1255" y="918"/>
                      </a:lnTo>
                      <a:lnTo>
                        <a:pt x="1249" y="940"/>
                      </a:lnTo>
                      <a:lnTo>
                        <a:pt x="1242" y="962"/>
                      </a:lnTo>
                      <a:lnTo>
                        <a:pt x="1234" y="982"/>
                      </a:lnTo>
                      <a:lnTo>
                        <a:pt x="1225" y="1002"/>
                      </a:lnTo>
                      <a:lnTo>
                        <a:pt x="1214" y="1023"/>
                      </a:lnTo>
                      <a:lnTo>
                        <a:pt x="1203" y="1042"/>
                      </a:lnTo>
                      <a:lnTo>
                        <a:pt x="1192" y="1059"/>
                      </a:lnTo>
                      <a:lnTo>
                        <a:pt x="1179" y="1077"/>
                      </a:lnTo>
                      <a:lnTo>
                        <a:pt x="1165" y="1095"/>
                      </a:lnTo>
                      <a:lnTo>
                        <a:pt x="1151" y="1112"/>
                      </a:lnTo>
                      <a:lnTo>
                        <a:pt x="1136" y="1127"/>
                      </a:lnTo>
                      <a:lnTo>
                        <a:pt x="1120" y="1142"/>
                      </a:lnTo>
                      <a:lnTo>
                        <a:pt x="1104" y="1156"/>
                      </a:lnTo>
                      <a:lnTo>
                        <a:pt x="1086" y="1170"/>
                      </a:lnTo>
                      <a:lnTo>
                        <a:pt x="1068" y="1183"/>
                      </a:lnTo>
                      <a:lnTo>
                        <a:pt x="1051" y="1194"/>
                      </a:lnTo>
                      <a:lnTo>
                        <a:pt x="1032" y="1205"/>
                      </a:lnTo>
                      <a:lnTo>
                        <a:pt x="1011" y="1216"/>
                      </a:lnTo>
                      <a:lnTo>
                        <a:pt x="991" y="1225"/>
                      </a:lnTo>
                      <a:lnTo>
                        <a:pt x="971" y="1233"/>
                      </a:lnTo>
                      <a:lnTo>
                        <a:pt x="949" y="1240"/>
                      </a:lnTo>
                      <a:lnTo>
                        <a:pt x="927" y="1246"/>
                      </a:lnTo>
                      <a:lnTo>
                        <a:pt x="906" y="1251"/>
                      </a:lnTo>
                      <a:lnTo>
                        <a:pt x="883" y="1255"/>
                      </a:lnTo>
                      <a:lnTo>
                        <a:pt x="860" y="1258"/>
                      </a:lnTo>
                      <a:lnTo>
                        <a:pt x="837" y="1260"/>
                      </a:lnTo>
                      <a:lnTo>
                        <a:pt x="814" y="1260"/>
                      </a:lnTo>
                      <a:lnTo>
                        <a:pt x="814" y="1260"/>
                      </a:lnTo>
                      <a:lnTo>
                        <a:pt x="792" y="1260"/>
                      </a:lnTo>
                      <a:lnTo>
                        <a:pt x="769" y="1259"/>
                      </a:lnTo>
                      <a:lnTo>
                        <a:pt x="746" y="1255"/>
                      </a:lnTo>
                      <a:lnTo>
                        <a:pt x="724" y="1251"/>
                      </a:lnTo>
                      <a:lnTo>
                        <a:pt x="703" y="1246"/>
                      </a:lnTo>
                      <a:lnTo>
                        <a:pt x="681" y="1241"/>
                      </a:lnTo>
                      <a:lnTo>
                        <a:pt x="661" y="1233"/>
                      </a:lnTo>
                      <a:lnTo>
                        <a:pt x="640" y="1226"/>
                      </a:lnTo>
                      <a:lnTo>
                        <a:pt x="620" y="1217"/>
                      </a:lnTo>
                      <a:lnTo>
                        <a:pt x="601" y="1208"/>
                      </a:lnTo>
                      <a:lnTo>
                        <a:pt x="582" y="1197"/>
                      </a:lnTo>
                      <a:lnTo>
                        <a:pt x="564" y="1185"/>
                      </a:lnTo>
                      <a:lnTo>
                        <a:pt x="547" y="1174"/>
                      </a:lnTo>
                      <a:lnTo>
                        <a:pt x="529" y="1160"/>
                      </a:lnTo>
                      <a:lnTo>
                        <a:pt x="512" y="1146"/>
                      </a:lnTo>
                      <a:lnTo>
                        <a:pt x="497" y="1132"/>
                      </a:lnTo>
                      <a:lnTo>
                        <a:pt x="482" y="1117"/>
                      </a:lnTo>
                      <a:lnTo>
                        <a:pt x="468" y="1100"/>
                      </a:lnTo>
                      <a:lnTo>
                        <a:pt x="454" y="1084"/>
                      </a:lnTo>
                      <a:lnTo>
                        <a:pt x="441" y="1067"/>
                      </a:lnTo>
                      <a:lnTo>
                        <a:pt x="430" y="1049"/>
                      </a:lnTo>
                      <a:lnTo>
                        <a:pt x="418" y="1030"/>
                      </a:lnTo>
                      <a:lnTo>
                        <a:pt x="408" y="1011"/>
                      </a:lnTo>
                      <a:lnTo>
                        <a:pt x="399" y="992"/>
                      </a:lnTo>
                      <a:lnTo>
                        <a:pt x="390" y="972"/>
                      </a:lnTo>
                      <a:lnTo>
                        <a:pt x="383" y="951"/>
                      </a:lnTo>
                      <a:lnTo>
                        <a:pt x="376" y="930"/>
                      </a:lnTo>
                      <a:lnTo>
                        <a:pt x="371" y="908"/>
                      </a:lnTo>
                      <a:lnTo>
                        <a:pt x="366" y="887"/>
                      </a:lnTo>
                      <a:lnTo>
                        <a:pt x="362" y="865"/>
                      </a:lnTo>
                      <a:lnTo>
                        <a:pt x="361" y="842"/>
                      </a:lnTo>
                      <a:lnTo>
                        <a:pt x="360" y="819"/>
                      </a:lnTo>
                      <a:lnTo>
                        <a:pt x="359" y="819"/>
                      </a:lnTo>
                      <a:lnTo>
                        <a:pt x="0" y="819"/>
                      </a:lnTo>
                      <a:lnTo>
                        <a:pt x="0" y="819"/>
                      </a:lnTo>
                      <a:lnTo>
                        <a:pt x="2" y="855"/>
                      </a:lnTo>
                      <a:lnTo>
                        <a:pt x="4" y="889"/>
                      </a:lnTo>
                      <a:lnTo>
                        <a:pt x="9" y="924"/>
                      </a:lnTo>
                      <a:lnTo>
                        <a:pt x="14" y="957"/>
                      </a:lnTo>
                      <a:lnTo>
                        <a:pt x="21" y="990"/>
                      </a:lnTo>
                      <a:lnTo>
                        <a:pt x="30" y="1023"/>
                      </a:lnTo>
                      <a:lnTo>
                        <a:pt x="40" y="1054"/>
                      </a:lnTo>
                      <a:lnTo>
                        <a:pt x="50" y="1086"/>
                      </a:lnTo>
                      <a:lnTo>
                        <a:pt x="63" y="1118"/>
                      </a:lnTo>
                      <a:lnTo>
                        <a:pt x="75" y="1148"/>
                      </a:lnTo>
                      <a:lnTo>
                        <a:pt x="91" y="1178"/>
                      </a:lnTo>
                      <a:lnTo>
                        <a:pt x="106" y="1207"/>
                      </a:lnTo>
                      <a:lnTo>
                        <a:pt x="122" y="1235"/>
                      </a:lnTo>
                      <a:lnTo>
                        <a:pt x="140" y="1263"/>
                      </a:lnTo>
                      <a:lnTo>
                        <a:pt x="159" y="1289"/>
                      </a:lnTo>
                      <a:lnTo>
                        <a:pt x="180" y="1315"/>
                      </a:lnTo>
                      <a:lnTo>
                        <a:pt x="180" y="1315"/>
                      </a:lnTo>
                      <a:close/>
                    </a:path>
                  </a:pathLst>
                </a:custGeom>
                <a:solidFill>
                  <a:srgbClr val="EB8C00"/>
                </a:solidFill>
                <a:ln w="7938">
                  <a:noFill/>
                  <a:prstDash val="solid"/>
                  <a:round/>
                  <a:headEnd/>
                  <a:tailEnd/>
                </a:ln>
              </p:spPr>
              <p:txBody>
                <a:bodyPr vert="horz" wrap="square" lIns="62201" tIns="31101" rIns="62201" bIns="3110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srgbClr val="000000"/>
                    </a:solidFill>
                    <a:effectLst/>
                    <a:uLnTx/>
                    <a:uFillTx/>
                    <a:latin typeface="Georgia"/>
                  </a:endParaRPr>
                </a:p>
              </p:txBody>
            </p:sp>
            <p:sp>
              <p:nvSpPr>
                <p:cNvPr id="28" name="Freeform 2212"/>
                <p:cNvSpPr>
                  <a:spLocks/>
                </p:cNvSpPr>
                <p:nvPr/>
              </p:nvSpPr>
              <p:spPr bwMode="auto">
                <a:xfrm>
                  <a:off x="1538163" y="2298700"/>
                  <a:ext cx="2586037" cy="2382837"/>
                </a:xfrm>
                <a:custGeom>
                  <a:avLst/>
                  <a:gdLst>
                    <a:gd name="T0" fmla="*/ 116 w 1629"/>
                    <a:gd name="T1" fmla="*/ 1098 h 1501"/>
                    <a:gd name="T2" fmla="*/ 205 w 1629"/>
                    <a:gd name="T3" fmla="*/ 1095 h 1501"/>
                    <a:gd name="T4" fmla="*/ 375 w 1629"/>
                    <a:gd name="T5" fmla="*/ 1120 h 1501"/>
                    <a:gd name="T6" fmla="*/ 554 w 1629"/>
                    <a:gd name="T7" fmla="*/ 1186 h 1501"/>
                    <a:gd name="T8" fmla="*/ 492 w 1629"/>
                    <a:gd name="T9" fmla="*/ 1135 h 1501"/>
                    <a:gd name="T10" fmla="*/ 426 w 1629"/>
                    <a:gd name="T11" fmla="*/ 1050 h 1501"/>
                    <a:gd name="T12" fmla="*/ 380 w 1629"/>
                    <a:gd name="T13" fmla="*/ 952 h 1501"/>
                    <a:gd name="T14" fmla="*/ 360 w 1629"/>
                    <a:gd name="T15" fmla="*/ 841 h 1501"/>
                    <a:gd name="T16" fmla="*/ 361 w 1629"/>
                    <a:gd name="T17" fmla="*/ 767 h 1501"/>
                    <a:gd name="T18" fmla="*/ 380 w 1629"/>
                    <a:gd name="T19" fmla="*/ 678 h 1501"/>
                    <a:gd name="T20" fmla="*/ 414 w 1629"/>
                    <a:gd name="T21" fmla="*/ 596 h 1501"/>
                    <a:gd name="T22" fmla="*/ 463 w 1629"/>
                    <a:gd name="T23" fmla="*/ 524 h 1501"/>
                    <a:gd name="T24" fmla="*/ 525 w 1629"/>
                    <a:gd name="T25" fmla="*/ 462 h 1501"/>
                    <a:gd name="T26" fmla="*/ 597 w 1629"/>
                    <a:gd name="T27" fmla="*/ 412 h 1501"/>
                    <a:gd name="T28" fmla="*/ 679 w 1629"/>
                    <a:gd name="T29" fmla="*/ 378 h 1501"/>
                    <a:gd name="T30" fmla="*/ 768 w 1629"/>
                    <a:gd name="T31" fmla="*/ 360 h 1501"/>
                    <a:gd name="T32" fmla="*/ 837 w 1629"/>
                    <a:gd name="T33" fmla="*/ 359 h 1501"/>
                    <a:gd name="T34" fmla="*/ 929 w 1629"/>
                    <a:gd name="T35" fmla="*/ 372 h 1501"/>
                    <a:gd name="T36" fmla="*/ 1011 w 1629"/>
                    <a:gd name="T37" fmla="*/ 402 h 1501"/>
                    <a:gd name="T38" fmla="*/ 1088 w 1629"/>
                    <a:gd name="T39" fmla="*/ 448 h 1501"/>
                    <a:gd name="T40" fmla="*/ 1151 w 1629"/>
                    <a:gd name="T41" fmla="*/ 507 h 1501"/>
                    <a:gd name="T42" fmla="*/ 1204 w 1629"/>
                    <a:gd name="T43" fmla="*/ 577 h 1501"/>
                    <a:gd name="T44" fmla="*/ 1242 w 1629"/>
                    <a:gd name="T45" fmla="*/ 656 h 1501"/>
                    <a:gd name="T46" fmla="*/ 1264 w 1629"/>
                    <a:gd name="T47" fmla="*/ 744 h 1501"/>
                    <a:gd name="T48" fmla="*/ 1270 w 1629"/>
                    <a:gd name="T49" fmla="*/ 814 h 1501"/>
                    <a:gd name="T50" fmla="*/ 1256 w 1629"/>
                    <a:gd name="T51" fmla="*/ 925 h 1501"/>
                    <a:gd name="T52" fmla="*/ 1217 w 1629"/>
                    <a:gd name="T53" fmla="*/ 1027 h 1501"/>
                    <a:gd name="T54" fmla="*/ 1155 w 1629"/>
                    <a:gd name="T55" fmla="*/ 1115 h 1501"/>
                    <a:gd name="T56" fmla="*/ 1075 w 1629"/>
                    <a:gd name="T57" fmla="*/ 1186 h 1501"/>
                    <a:gd name="T58" fmla="*/ 1248 w 1629"/>
                    <a:gd name="T59" fmla="*/ 1501 h 1501"/>
                    <a:gd name="T60" fmla="*/ 1308 w 1629"/>
                    <a:gd name="T61" fmla="*/ 1460 h 1501"/>
                    <a:gd name="T62" fmla="*/ 1404 w 1629"/>
                    <a:gd name="T63" fmla="*/ 1375 h 1501"/>
                    <a:gd name="T64" fmla="*/ 1484 w 1629"/>
                    <a:gd name="T65" fmla="*/ 1276 h 1501"/>
                    <a:gd name="T66" fmla="*/ 1549 w 1629"/>
                    <a:gd name="T67" fmla="*/ 1164 h 1501"/>
                    <a:gd name="T68" fmla="*/ 1587 w 1629"/>
                    <a:gd name="T69" fmla="*/ 1070 h 1501"/>
                    <a:gd name="T70" fmla="*/ 1621 w 1629"/>
                    <a:gd name="T71" fmla="*/ 927 h 1501"/>
                    <a:gd name="T72" fmla="*/ 1629 w 1629"/>
                    <a:gd name="T73" fmla="*/ 814 h 1501"/>
                    <a:gd name="T74" fmla="*/ 1612 w 1629"/>
                    <a:gd name="T75" fmla="*/ 648 h 1501"/>
                    <a:gd name="T76" fmla="*/ 1565 w 1629"/>
                    <a:gd name="T77" fmla="*/ 496 h 1501"/>
                    <a:gd name="T78" fmla="*/ 1490 w 1629"/>
                    <a:gd name="T79" fmla="*/ 358 h 1501"/>
                    <a:gd name="T80" fmla="*/ 1390 w 1629"/>
                    <a:gd name="T81" fmla="*/ 237 h 1501"/>
                    <a:gd name="T82" fmla="*/ 1269 w 1629"/>
                    <a:gd name="T83" fmla="*/ 138 h 1501"/>
                    <a:gd name="T84" fmla="*/ 1132 w 1629"/>
                    <a:gd name="T85" fmla="*/ 63 h 1501"/>
                    <a:gd name="T86" fmla="*/ 978 w 1629"/>
                    <a:gd name="T87" fmla="*/ 16 h 1501"/>
                    <a:gd name="T88" fmla="*/ 815 w 1629"/>
                    <a:gd name="T89" fmla="*/ 0 h 1501"/>
                    <a:gd name="T90" fmla="*/ 690 w 1629"/>
                    <a:gd name="T91" fmla="*/ 8 h 1501"/>
                    <a:gd name="T92" fmla="*/ 535 w 1629"/>
                    <a:gd name="T93" fmla="*/ 49 h 1501"/>
                    <a:gd name="T94" fmla="*/ 393 w 1629"/>
                    <a:gd name="T95" fmla="*/ 116 h 1501"/>
                    <a:gd name="T96" fmla="*/ 267 w 1629"/>
                    <a:gd name="T97" fmla="*/ 210 h 1501"/>
                    <a:gd name="T98" fmla="*/ 162 w 1629"/>
                    <a:gd name="T99" fmla="*/ 326 h 1501"/>
                    <a:gd name="T100" fmla="*/ 80 w 1629"/>
                    <a:gd name="T101" fmla="*/ 461 h 1501"/>
                    <a:gd name="T102" fmla="*/ 26 w 1629"/>
                    <a:gd name="T103" fmla="*/ 609 h 1501"/>
                    <a:gd name="T104" fmla="*/ 2 w 1629"/>
                    <a:gd name="T105" fmla="*/ 772 h 1501"/>
                    <a:gd name="T106" fmla="*/ 4 w 1629"/>
                    <a:gd name="T107" fmla="*/ 890 h 1501"/>
                    <a:gd name="T108" fmla="*/ 31 w 1629"/>
                    <a:gd name="T109" fmla="*/ 1036 h 1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9" h="1501">
                      <a:moveTo>
                        <a:pt x="55" y="1104"/>
                      </a:moveTo>
                      <a:lnTo>
                        <a:pt x="55" y="1104"/>
                      </a:lnTo>
                      <a:lnTo>
                        <a:pt x="86" y="1101"/>
                      </a:lnTo>
                      <a:lnTo>
                        <a:pt x="116" y="1098"/>
                      </a:lnTo>
                      <a:lnTo>
                        <a:pt x="148" y="1095"/>
                      </a:lnTo>
                      <a:lnTo>
                        <a:pt x="180" y="1095"/>
                      </a:lnTo>
                      <a:lnTo>
                        <a:pt x="180" y="1095"/>
                      </a:lnTo>
                      <a:lnTo>
                        <a:pt x="205" y="1095"/>
                      </a:lnTo>
                      <a:lnTo>
                        <a:pt x="230" y="1097"/>
                      </a:lnTo>
                      <a:lnTo>
                        <a:pt x="280" y="1102"/>
                      </a:lnTo>
                      <a:lnTo>
                        <a:pt x="328" y="1108"/>
                      </a:lnTo>
                      <a:lnTo>
                        <a:pt x="375" y="1120"/>
                      </a:lnTo>
                      <a:lnTo>
                        <a:pt x="422" y="1132"/>
                      </a:lnTo>
                      <a:lnTo>
                        <a:pt x="467" y="1148"/>
                      </a:lnTo>
                      <a:lnTo>
                        <a:pt x="511" y="1165"/>
                      </a:lnTo>
                      <a:lnTo>
                        <a:pt x="554" y="1186"/>
                      </a:lnTo>
                      <a:lnTo>
                        <a:pt x="554" y="1186"/>
                      </a:lnTo>
                      <a:lnTo>
                        <a:pt x="533" y="1170"/>
                      </a:lnTo>
                      <a:lnTo>
                        <a:pt x="511" y="1153"/>
                      </a:lnTo>
                      <a:lnTo>
                        <a:pt x="492" y="1135"/>
                      </a:lnTo>
                      <a:lnTo>
                        <a:pt x="474" y="1115"/>
                      </a:lnTo>
                      <a:lnTo>
                        <a:pt x="456" y="1094"/>
                      </a:lnTo>
                      <a:lnTo>
                        <a:pt x="441" y="1073"/>
                      </a:lnTo>
                      <a:lnTo>
                        <a:pt x="426" y="1050"/>
                      </a:lnTo>
                      <a:lnTo>
                        <a:pt x="412" y="1027"/>
                      </a:lnTo>
                      <a:lnTo>
                        <a:pt x="401" y="1003"/>
                      </a:lnTo>
                      <a:lnTo>
                        <a:pt x="390" y="977"/>
                      </a:lnTo>
                      <a:lnTo>
                        <a:pt x="380" y="952"/>
                      </a:lnTo>
                      <a:lnTo>
                        <a:pt x="373" y="925"/>
                      </a:lnTo>
                      <a:lnTo>
                        <a:pt x="367" y="897"/>
                      </a:lnTo>
                      <a:lnTo>
                        <a:pt x="362" y="869"/>
                      </a:lnTo>
                      <a:lnTo>
                        <a:pt x="360" y="841"/>
                      </a:lnTo>
                      <a:lnTo>
                        <a:pt x="360" y="814"/>
                      </a:lnTo>
                      <a:lnTo>
                        <a:pt x="360" y="814"/>
                      </a:lnTo>
                      <a:lnTo>
                        <a:pt x="360" y="789"/>
                      </a:lnTo>
                      <a:lnTo>
                        <a:pt x="361" y="767"/>
                      </a:lnTo>
                      <a:lnTo>
                        <a:pt x="365" y="744"/>
                      </a:lnTo>
                      <a:lnTo>
                        <a:pt x="369" y="721"/>
                      </a:lnTo>
                      <a:lnTo>
                        <a:pt x="374" y="699"/>
                      </a:lnTo>
                      <a:lnTo>
                        <a:pt x="380" y="678"/>
                      </a:lnTo>
                      <a:lnTo>
                        <a:pt x="387" y="656"/>
                      </a:lnTo>
                      <a:lnTo>
                        <a:pt x="395" y="636"/>
                      </a:lnTo>
                      <a:lnTo>
                        <a:pt x="404" y="615"/>
                      </a:lnTo>
                      <a:lnTo>
                        <a:pt x="414" y="596"/>
                      </a:lnTo>
                      <a:lnTo>
                        <a:pt x="425" y="577"/>
                      </a:lnTo>
                      <a:lnTo>
                        <a:pt x="437" y="558"/>
                      </a:lnTo>
                      <a:lnTo>
                        <a:pt x="450" y="541"/>
                      </a:lnTo>
                      <a:lnTo>
                        <a:pt x="463" y="524"/>
                      </a:lnTo>
                      <a:lnTo>
                        <a:pt x="478" y="507"/>
                      </a:lnTo>
                      <a:lnTo>
                        <a:pt x="493" y="491"/>
                      </a:lnTo>
                      <a:lnTo>
                        <a:pt x="508" y="476"/>
                      </a:lnTo>
                      <a:lnTo>
                        <a:pt x="525" y="462"/>
                      </a:lnTo>
                      <a:lnTo>
                        <a:pt x="543" y="448"/>
                      </a:lnTo>
                      <a:lnTo>
                        <a:pt x="561" y="435"/>
                      </a:lnTo>
                      <a:lnTo>
                        <a:pt x="578" y="424"/>
                      </a:lnTo>
                      <a:lnTo>
                        <a:pt x="597" y="412"/>
                      </a:lnTo>
                      <a:lnTo>
                        <a:pt x="618" y="402"/>
                      </a:lnTo>
                      <a:lnTo>
                        <a:pt x="637" y="393"/>
                      </a:lnTo>
                      <a:lnTo>
                        <a:pt x="658" y="386"/>
                      </a:lnTo>
                      <a:lnTo>
                        <a:pt x="679" y="378"/>
                      </a:lnTo>
                      <a:lnTo>
                        <a:pt x="700" y="372"/>
                      </a:lnTo>
                      <a:lnTo>
                        <a:pt x="723" y="367"/>
                      </a:lnTo>
                      <a:lnTo>
                        <a:pt x="745" y="363"/>
                      </a:lnTo>
                      <a:lnTo>
                        <a:pt x="768" y="360"/>
                      </a:lnTo>
                      <a:lnTo>
                        <a:pt x="792" y="359"/>
                      </a:lnTo>
                      <a:lnTo>
                        <a:pt x="815" y="358"/>
                      </a:lnTo>
                      <a:lnTo>
                        <a:pt x="815" y="358"/>
                      </a:lnTo>
                      <a:lnTo>
                        <a:pt x="837" y="359"/>
                      </a:lnTo>
                      <a:lnTo>
                        <a:pt x="861" y="360"/>
                      </a:lnTo>
                      <a:lnTo>
                        <a:pt x="884" y="363"/>
                      </a:lnTo>
                      <a:lnTo>
                        <a:pt x="906" y="367"/>
                      </a:lnTo>
                      <a:lnTo>
                        <a:pt x="929" y="372"/>
                      </a:lnTo>
                      <a:lnTo>
                        <a:pt x="950" y="378"/>
                      </a:lnTo>
                      <a:lnTo>
                        <a:pt x="971" y="386"/>
                      </a:lnTo>
                      <a:lnTo>
                        <a:pt x="992" y="393"/>
                      </a:lnTo>
                      <a:lnTo>
                        <a:pt x="1011" y="402"/>
                      </a:lnTo>
                      <a:lnTo>
                        <a:pt x="1032" y="412"/>
                      </a:lnTo>
                      <a:lnTo>
                        <a:pt x="1051" y="424"/>
                      </a:lnTo>
                      <a:lnTo>
                        <a:pt x="1068" y="435"/>
                      </a:lnTo>
                      <a:lnTo>
                        <a:pt x="1088" y="448"/>
                      </a:lnTo>
                      <a:lnTo>
                        <a:pt x="1104" y="462"/>
                      </a:lnTo>
                      <a:lnTo>
                        <a:pt x="1121" y="476"/>
                      </a:lnTo>
                      <a:lnTo>
                        <a:pt x="1137" y="491"/>
                      </a:lnTo>
                      <a:lnTo>
                        <a:pt x="1151" y="507"/>
                      </a:lnTo>
                      <a:lnTo>
                        <a:pt x="1166" y="524"/>
                      </a:lnTo>
                      <a:lnTo>
                        <a:pt x="1179" y="541"/>
                      </a:lnTo>
                      <a:lnTo>
                        <a:pt x="1192" y="558"/>
                      </a:lnTo>
                      <a:lnTo>
                        <a:pt x="1204" y="577"/>
                      </a:lnTo>
                      <a:lnTo>
                        <a:pt x="1215" y="596"/>
                      </a:lnTo>
                      <a:lnTo>
                        <a:pt x="1225" y="615"/>
                      </a:lnTo>
                      <a:lnTo>
                        <a:pt x="1234" y="636"/>
                      </a:lnTo>
                      <a:lnTo>
                        <a:pt x="1242" y="656"/>
                      </a:lnTo>
                      <a:lnTo>
                        <a:pt x="1249" y="678"/>
                      </a:lnTo>
                      <a:lnTo>
                        <a:pt x="1255" y="699"/>
                      </a:lnTo>
                      <a:lnTo>
                        <a:pt x="1260" y="721"/>
                      </a:lnTo>
                      <a:lnTo>
                        <a:pt x="1264" y="744"/>
                      </a:lnTo>
                      <a:lnTo>
                        <a:pt x="1268" y="767"/>
                      </a:lnTo>
                      <a:lnTo>
                        <a:pt x="1269" y="789"/>
                      </a:lnTo>
                      <a:lnTo>
                        <a:pt x="1270" y="814"/>
                      </a:lnTo>
                      <a:lnTo>
                        <a:pt x="1270" y="814"/>
                      </a:lnTo>
                      <a:lnTo>
                        <a:pt x="1269" y="841"/>
                      </a:lnTo>
                      <a:lnTo>
                        <a:pt x="1267" y="869"/>
                      </a:lnTo>
                      <a:lnTo>
                        <a:pt x="1262" y="897"/>
                      </a:lnTo>
                      <a:lnTo>
                        <a:pt x="1256" y="925"/>
                      </a:lnTo>
                      <a:lnTo>
                        <a:pt x="1249" y="952"/>
                      </a:lnTo>
                      <a:lnTo>
                        <a:pt x="1240" y="977"/>
                      </a:lnTo>
                      <a:lnTo>
                        <a:pt x="1228" y="1003"/>
                      </a:lnTo>
                      <a:lnTo>
                        <a:pt x="1217" y="1027"/>
                      </a:lnTo>
                      <a:lnTo>
                        <a:pt x="1203" y="1050"/>
                      </a:lnTo>
                      <a:lnTo>
                        <a:pt x="1189" y="1073"/>
                      </a:lnTo>
                      <a:lnTo>
                        <a:pt x="1173" y="1094"/>
                      </a:lnTo>
                      <a:lnTo>
                        <a:pt x="1155" y="1115"/>
                      </a:lnTo>
                      <a:lnTo>
                        <a:pt x="1137" y="1135"/>
                      </a:lnTo>
                      <a:lnTo>
                        <a:pt x="1118" y="1153"/>
                      </a:lnTo>
                      <a:lnTo>
                        <a:pt x="1096" y="1170"/>
                      </a:lnTo>
                      <a:lnTo>
                        <a:pt x="1075" y="1186"/>
                      </a:lnTo>
                      <a:lnTo>
                        <a:pt x="1075" y="1186"/>
                      </a:lnTo>
                      <a:lnTo>
                        <a:pt x="1065" y="1193"/>
                      </a:lnTo>
                      <a:lnTo>
                        <a:pt x="1248" y="1501"/>
                      </a:lnTo>
                      <a:lnTo>
                        <a:pt x="1248" y="1501"/>
                      </a:lnTo>
                      <a:lnTo>
                        <a:pt x="1256" y="1497"/>
                      </a:lnTo>
                      <a:lnTo>
                        <a:pt x="1256" y="1497"/>
                      </a:lnTo>
                      <a:lnTo>
                        <a:pt x="1282" y="1479"/>
                      </a:lnTo>
                      <a:lnTo>
                        <a:pt x="1308" y="1460"/>
                      </a:lnTo>
                      <a:lnTo>
                        <a:pt x="1334" y="1441"/>
                      </a:lnTo>
                      <a:lnTo>
                        <a:pt x="1358" y="1419"/>
                      </a:lnTo>
                      <a:lnTo>
                        <a:pt x="1381" y="1398"/>
                      </a:lnTo>
                      <a:lnTo>
                        <a:pt x="1404" y="1375"/>
                      </a:lnTo>
                      <a:lnTo>
                        <a:pt x="1425" y="1351"/>
                      </a:lnTo>
                      <a:lnTo>
                        <a:pt x="1446" y="1327"/>
                      </a:lnTo>
                      <a:lnTo>
                        <a:pt x="1466" y="1301"/>
                      </a:lnTo>
                      <a:lnTo>
                        <a:pt x="1484" y="1276"/>
                      </a:lnTo>
                      <a:lnTo>
                        <a:pt x="1502" y="1249"/>
                      </a:lnTo>
                      <a:lnTo>
                        <a:pt x="1519" y="1221"/>
                      </a:lnTo>
                      <a:lnTo>
                        <a:pt x="1535" y="1193"/>
                      </a:lnTo>
                      <a:lnTo>
                        <a:pt x="1549" y="1164"/>
                      </a:lnTo>
                      <a:lnTo>
                        <a:pt x="1562" y="1135"/>
                      </a:lnTo>
                      <a:lnTo>
                        <a:pt x="1575" y="1104"/>
                      </a:lnTo>
                      <a:lnTo>
                        <a:pt x="1575" y="1104"/>
                      </a:lnTo>
                      <a:lnTo>
                        <a:pt x="1587" y="1070"/>
                      </a:lnTo>
                      <a:lnTo>
                        <a:pt x="1598" y="1036"/>
                      </a:lnTo>
                      <a:lnTo>
                        <a:pt x="1607" y="1000"/>
                      </a:lnTo>
                      <a:lnTo>
                        <a:pt x="1615" y="963"/>
                      </a:lnTo>
                      <a:lnTo>
                        <a:pt x="1621" y="927"/>
                      </a:lnTo>
                      <a:lnTo>
                        <a:pt x="1625" y="890"/>
                      </a:lnTo>
                      <a:lnTo>
                        <a:pt x="1627" y="852"/>
                      </a:lnTo>
                      <a:lnTo>
                        <a:pt x="1629" y="814"/>
                      </a:lnTo>
                      <a:lnTo>
                        <a:pt x="1629" y="814"/>
                      </a:lnTo>
                      <a:lnTo>
                        <a:pt x="1627" y="772"/>
                      </a:lnTo>
                      <a:lnTo>
                        <a:pt x="1625" y="730"/>
                      </a:lnTo>
                      <a:lnTo>
                        <a:pt x="1620" y="689"/>
                      </a:lnTo>
                      <a:lnTo>
                        <a:pt x="1612" y="648"/>
                      </a:lnTo>
                      <a:lnTo>
                        <a:pt x="1603" y="609"/>
                      </a:lnTo>
                      <a:lnTo>
                        <a:pt x="1592" y="571"/>
                      </a:lnTo>
                      <a:lnTo>
                        <a:pt x="1579" y="533"/>
                      </a:lnTo>
                      <a:lnTo>
                        <a:pt x="1565" y="496"/>
                      </a:lnTo>
                      <a:lnTo>
                        <a:pt x="1549" y="461"/>
                      </a:lnTo>
                      <a:lnTo>
                        <a:pt x="1531" y="425"/>
                      </a:lnTo>
                      <a:lnTo>
                        <a:pt x="1510" y="391"/>
                      </a:lnTo>
                      <a:lnTo>
                        <a:pt x="1490" y="358"/>
                      </a:lnTo>
                      <a:lnTo>
                        <a:pt x="1467" y="326"/>
                      </a:lnTo>
                      <a:lnTo>
                        <a:pt x="1443" y="295"/>
                      </a:lnTo>
                      <a:lnTo>
                        <a:pt x="1418" y="266"/>
                      </a:lnTo>
                      <a:lnTo>
                        <a:pt x="1390" y="237"/>
                      </a:lnTo>
                      <a:lnTo>
                        <a:pt x="1362" y="210"/>
                      </a:lnTo>
                      <a:lnTo>
                        <a:pt x="1333" y="185"/>
                      </a:lnTo>
                      <a:lnTo>
                        <a:pt x="1302" y="161"/>
                      </a:lnTo>
                      <a:lnTo>
                        <a:pt x="1269" y="138"/>
                      </a:lnTo>
                      <a:lnTo>
                        <a:pt x="1236" y="116"/>
                      </a:lnTo>
                      <a:lnTo>
                        <a:pt x="1203" y="97"/>
                      </a:lnTo>
                      <a:lnTo>
                        <a:pt x="1168" y="80"/>
                      </a:lnTo>
                      <a:lnTo>
                        <a:pt x="1132" y="63"/>
                      </a:lnTo>
                      <a:lnTo>
                        <a:pt x="1094" y="49"/>
                      </a:lnTo>
                      <a:lnTo>
                        <a:pt x="1057" y="35"/>
                      </a:lnTo>
                      <a:lnTo>
                        <a:pt x="1018" y="25"/>
                      </a:lnTo>
                      <a:lnTo>
                        <a:pt x="978" y="16"/>
                      </a:lnTo>
                      <a:lnTo>
                        <a:pt x="939" y="8"/>
                      </a:lnTo>
                      <a:lnTo>
                        <a:pt x="898" y="3"/>
                      </a:lnTo>
                      <a:lnTo>
                        <a:pt x="856" y="1"/>
                      </a:lnTo>
                      <a:lnTo>
                        <a:pt x="815" y="0"/>
                      </a:lnTo>
                      <a:lnTo>
                        <a:pt x="815" y="0"/>
                      </a:lnTo>
                      <a:lnTo>
                        <a:pt x="773" y="1"/>
                      </a:lnTo>
                      <a:lnTo>
                        <a:pt x="732" y="3"/>
                      </a:lnTo>
                      <a:lnTo>
                        <a:pt x="690" y="8"/>
                      </a:lnTo>
                      <a:lnTo>
                        <a:pt x="651" y="16"/>
                      </a:lnTo>
                      <a:lnTo>
                        <a:pt x="611" y="25"/>
                      </a:lnTo>
                      <a:lnTo>
                        <a:pt x="572" y="35"/>
                      </a:lnTo>
                      <a:lnTo>
                        <a:pt x="535" y="49"/>
                      </a:lnTo>
                      <a:lnTo>
                        <a:pt x="498" y="63"/>
                      </a:lnTo>
                      <a:lnTo>
                        <a:pt x="461" y="80"/>
                      </a:lnTo>
                      <a:lnTo>
                        <a:pt x="427" y="97"/>
                      </a:lnTo>
                      <a:lnTo>
                        <a:pt x="393" y="116"/>
                      </a:lnTo>
                      <a:lnTo>
                        <a:pt x="360" y="138"/>
                      </a:lnTo>
                      <a:lnTo>
                        <a:pt x="328" y="161"/>
                      </a:lnTo>
                      <a:lnTo>
                        <a:pt x="296" y="185"/>
                      </a:lnTo>
                      <a:lnTo>
                        <a:pt x="267" y="210"/>
                      </a:lnTo>
                      <a:lnTo>
                        <a:pt x="239" y="237"/>
                      </a:lnTo>
                      <a:lnTo>
                        <a:pt x="213" y="266"/>
                      </a:lnTo>
                      <a:lnTo>
                        <a:pt x="186" y="295"/>
                      </a:lnTo>
                      <a:lnTo>
                        <a:pt x="162" y="326"/>
                      </a:lnTo>
                      <a:lnTo>
                        <a:pt x="140" y="358"/>
                      </a:lnTo>
                      <a:lnTo>
                        <a:pt x="119" y="391"/>
                      </a:lnTo>
                      <a:lnTo>
                        <a:pt x="98" y="425"/>
                      </a:lnTo>
                      <a:lnTo>
                        <a:pt x="80" y="461"/>
                      </a:lnTo>
                      <a:lnTo>
                        <a:pt x="64" y="496"/>
                      </a:lnTo>
                      <a:lnTo>
                        <a:pt x="50" y="533"/>
                      </a:lnTo>
                      <a:lnTo>
                        <a:pt x="37" y="571"/>
                      </a:lnTo>
                      <a:lnTo>
                        <a:pt x="26" y="609"/>
                      </a:lnTo>
                      <a:lnTo>
                        <a:pt x="17" y="648"/>
                      </a:lnTo>
                      <a:lnTo>
                        <a:pt x="9" y="689"/>
                      </a:lnTo>
                      <a:lnTo>
                        <a:pt x="4" y="730"/>
                      </a:lnTo>
                      <a:lnTo>
                        <a:pt x="2" y="772"/>
                      </a:lnTo>
                      <a:lnTo>
                        <a:pt x="0" y="814"/>
                      </a:lnTo>
                      <a:lnTo>
                        <a:pt x="0" y="814"/>
                      </a:lnTo>
                      <a:lnTo>
                        <a:pt x="2" y="852"/>
                      </a:lnTo>
                      <a:lnTo>
                        <a:pt x="4" y="890"/>
                      </a:lnTo>
                      <a:lnTo>
                        <a:pt x="8" y="927"/>
                      </a:lnTo>
                      <a:lnTo>
                        <a:pt x="14" y="963"/>
                      </a:lnTo>
                      <a:lnTo>
                        <a:pt x="22" y="1000"/>
                      </a:lnTo>
                      <a:lnTo>
                        <a:pt x="31" y="1036"/>
                      </a:lnTo>
                      <a:lnTo>
                        <a:pt x="42" y="1070"/>
                      </a:lnTo>
                      <a:lnTo>
                        <a:pt x="55" y="1104"/>
                      </a:lnTo>
                      <a:lnTo>
                        <a:pt x="55" y="1104"/>
                      </a:lnTo>
                      <a:close/>
                    </a:path>
                  </a:pathLst>
                </a:custGeom>
                <a:solidFill>
                  <a:srgbClr val="DB536A"/>
                </a:solidFill>
                <a:ln w="7938">
                  <a:noFill/>
                  <a:prstDash val="solid"/>
                  <a:round/>
                  <a:headEnd/>
                  <a:tailEnd/>
                </a:ln>
              </p:spPr>
              <p:txBody>
                <a:bodyPr vert="horz" wrap="square" lIns="62201" tIns="31101" rIns="62201" bIns="3110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a:ln>
                      <a:noFill/>
                    </a:ln>
                    <a:solidFill>
                      <a:srgbClr val="000000"/>
                    </a:solidFill>
                    <a:effectLst/>
                    <a:uLnTx/>
                    <a:uFillTx/>
                    <a:latin typeface="Georgia"/>
                  </a:endParaRPr>
                </a:p>
              </p:txBody>
            </p:sp>
          </p:grpSp>
          <p:sp>
            <p:nvSpPr>
              <p:cNvPr id="13" name="TextBox 12"/>
              <p:cNvSpPr txBox="1"/>
              <p:nvPr/>
            </p:nvSpPr>
            <p:spPr>
              <a:xfrm>
                <a:off x="4109186" y="2006975"/>
                <a:ext cx="1224574" cy="1214208"/>
              </a:xfrm>
              <a:prstGeom prst="rect">
                <a:avLst/>
              </a:prstGeom>
              <a:noFill/>
            </p:spPr>
            <p:txBody>
              <a:bodyPr spcFirstLastPara="1" wrap="square" lIns="0" tIns="0" rIns="0" bIns="0" numCol="1" rtlCol="0">
                <a:prstTxWarp prst="textArchUp">
                  <a:avLst>
                    <a:gd name="adj" fmla="val 14699110"/>
                  </a:avLst>
                </a:prstTxWarp>
                <a:noAutofit/>
              </a:bodyPr>
              <a:lstStyle/>
              <a:p>
                <a:pPr marL="0" marR="0" lvl="0" indent="0" algn="ctr" defTabSz="914400" eaLnBrk="1" fontAlgn="auto" latinLnBrk="0" hangingPunct="1">
                  <a:lnSpc>
                    <a:spcPct val="100000"/>
                  </a:lnSpc>
                  <a:spcBef>
                    <a:spcPts val="0"/>
                  </a:spcBef>
                  <a:spcAft>
                    <a:spcPts val="612"/>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Georgia"/>
                  </a:rPr>
                  <a:t>02</a:t>
                </a:r>
              </a:p>
            </p:txBody>
          </p:sp>
          <p:sp>
            <p:nvSpPr>
              <p:cNvPr id="14" name="TextBox 13"/>
              <p:cNvSpPr txBox="1"/>
              <p:nvPr/>
            </p:nvSpPr>
            <p:spPr>
              <a:xfrm rot="18956009">
                <a:off x="4939662" y="821890"/>
                <a:ext cx="1304618" cy="1217643"/>
              </a:xfrm>
              <a:prstGeom prst="rect">
                <a:avLst/>
              </a:prstGeom>
              <a:noFill/>
            </p:spPr>
            <p:txBody>
              <a:bodyPr spcFirstLastPara="1" wrap="square" lIns="0" tIns="0" rIns="0" bIns="0" numCol="1" rtlCol="0">
                <a:prstTxWarp prst="textArchDown">
                  <a:avLst/>
                </a:prstTxWarp>
                <a:noAutofit/>
              </a:bodyPr>
              <a:lstStyle/>
              <a:p>
                <a:pPr marL="0" marR="0" lvl="0" indent="0" algn="ctr" defTabSz="914400" eaLnBrk="1" fontAlgn="auto" latinLnBrk="0" hangingPunct="1">
                  <a:lnSpc>
                    <a:spcPct val="100000"/>
                  </a:lnSpc>
                  <a:spcBef>
                    <a:spcPts val="0"/>
                  </a:spcBef>
                  <a:spcAft>
                    <a:spcPts val="612"/>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Georgia"/>
                  </a:rPr>
                  <a:t>01</a:t>
                </a:r>
              </a:p>
            </p:txBody>
          </p:sp>
          <p:sp>
            <p:nvSpPr>
              <p:cNvPr id="15" name="Rectangle 10"/>
              <p:cNvSpPr>
                <a:spLocks noChangeArrowheads="1"/>
              </p:cNvSpPr>
              <p:nvPr/>
            </p:nvSpPr>
            <p:spPr bwMode="auto">
              <a:xfrm>
                <a:off x="4378730" y="2660463"/>
                <a:ext cx="705394" cy="21208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US" sz="600" b="0" i="0" u="none" strike="noStrike" kern="0" cap="none" spc="0" normalizeH="0" baseline="0" noProof="0" dirty="0">
                    <a:ln>
                      <a:noFill/>
                    </a:ln>
                    <a:solidFill>
                      <a:srgbClr val="DB536A">
                        <a:lumMod val="50000"/>
                      </a:srgbClr>
                    </a:solidFill>
                    <a:effectLst/>
                    <a:uLnTx/>
                    <a:uFillTx/>
                    <a:latin typeface="Georgia"/>
                    <a:cs typeface="Arial" charset="0"/>
                  </a:rPr>
                  <a:t>Non-labeled data self organizes to predict new outcomes (e.g., clustering)</a:t>
                </a:r>
                <a:endParaRPr kumimoji="0" lang="en-GB" sz="600" b="0" i="0" u="none" strike="noStrike" kern="0" cap="none" spc="0" normalizeH="0" baseline="0" noProof="0" dirty="0">
                  <a:ln>
                    <a:noFill/>
                  </a:ln>
                  <a:solidFill>
                    <a:srgbClr val="DB536A">
                      <a:lumMod val="50000"/>
                    </a:srgbClr>
                  </a:solidFill>
                  <a:effectLst/>
                  <a:uLnTx/>
                  <a:uFillTx/>
                  <a:latin typeface="Georgia"/>
                  <a:cs typeface="Arial" charset="0"/>
                </a:endParaRPr>
              </a:p>
            </p:txBody>
          </p:sp>
          <p:sp>
            <p:nvSpPr>
              <p:cNvPr id="16" name="Rectangle 10"/>
              <p:cNvSpPr>
                <a:spLocks noChangeArrowheads="1"/>
              </p:cNvSpPr>
              <p:nvPr/>
            </p:nvSpPr>
            <p:spPr bwMode="auto">
              <a:xfrm>
                <a:off x="4351523" y="2334314"/>
                <a:ext cx="701560" cy="2315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GB" sz="1000" b="1" i="1" u="none" strike="noStrike" kern="0" cap="none" spc="0" normalizeH="0" baseline="0" noProof="0" dirty="0">
                    <a:ln>
                      <a:noFill/>
                    </a:ln>
                    <a:solidFill>
                      <a:srgbClr val="DB536A">
                        <a:lumMod val="50000"/>
                      </a:srgbClr>
                    </a:solidFill>
                    <a:effectLst/>
                    <a:uLnTx/>
                    <a:uFillTx/>
                    <a:latin typeface="Georgia"/>
                    <a:cs typeface="Arial" charset="0"/>
                  </a:rPr>
                  <a:t>Unsupervised Learning</a:t>
                </a:r>
                <a:endParaRPr kumimoji="0" lang="en-GB" sz="1000" b="0" i="0" u="none" strike="noStrike" kern="0" cap="none" spc="0" normalizeH="0" baseline="0" noProof="0" dirty="0">
                  <a:ln>
                    <a:noFill/>
                  </a:ln>
                  <a:solidFill>
                    <a:srgbClr val="DB536A">
                      <a:lumMod val="50000"/>
                    </a:srgbClr>
                  </a:solidFill>
                  <a:effectLst/>
                  <a:uLnTx/>
                  <a:uFillTx/>
                  <a:latin typeface="Georgia"/>
                  <a:cs typeface="Arial" charset="0"/>
                </a:endParaRPr>
              </a:p>
            </p:txBody>
          </p:sp>
          <p:sp>
            <p:nvSpPr>
              <p:cNvPr id="17" name="TextBox 16"/>
              <p:cNvSpPr txBox="1"/>
              <p:nvPr/>
            </p:nvSpPr>
            <p:spPr>
              <a:xfrm rot="3885720">
                <a:off x="5341156" y="2046117"/>
                <a:ext cx="1304618" cy="1217643"/>
              </a:xfrm>
              <a:prstGeom prst="rect">
                <a:avLst/>
              </a:prstGeom>
              <a:noFill/>
            </p:spPr>
            <p:txBody>
              <a:bodyPr spcFirstLastPara="1" wrap="square" lIns="0" tIns="0" rIns="0" bIns="0" numCol="1" rtlCol="0">
                <a:prstTxWarp prst="textArchDown">
                  <a:avLst/>
                </a:prstTxWarp>
                <a:noAutofit/>
              </a:bodyPr>
              <a:lstStyle/>
              <a:p>
                <a:pPr marL="0" marR="0" lvl="0" indent="0" algn="ctr" defTabSz="914400" eaLnBrk="1" fontAlgn="auto" latinLnBrk="0" hangingPunct="1">
                  <a:lnSpc>
                    <a:spcPct val="100000"/>
                  </a:lnSpc>
                  <a:spcBef>
                    <a:spcPts val="0"/>
                  </a:spcBef>
                  <a:spcAft>
                    <a:spcPts val="612"/>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Georgia"/>
                  </a:rPr>
                  <a:t>03</a:t>
                </a:r>
              </a:p>
            </p:txBody>
          </p:sp>
          <p:sp>
            <p:nvSpPr>
              <p:cNvPr id="18" name="Rectangle 10"/>
              <p:cNvSpPr>
                <a:spLocks noChangeArrowheads="1"/>
              </p:cNvSpPr>
              <p:nvPr/>
            </p:nvSpPr>
            <p:spPr bwMode="auto">
              <a:xfrm>
                <a:off x="5696002" y="2666503"/>
                <a:ext cx="817118" cy="21208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US" sz="600" b="0" i="0" u="none" strike="noStrike" kern="0" cap="none" spc="0" normalizeH="0" baseline="0" noProof="0" dirty="0">
                    <a:ln>
                      <a:noFill/>
                    </a:ln>
                    <a:solidFill>
                      <a:srgbClr val="EB8C00"/>
                    </a:solidFill>
                    <a:effectLst/>
                    <a:uLnTx/>
                    <a:uFillTx/>
                    <a:latin typeface="Georgia"/>
                    <a:cs typeface="Arial" charset="0"/>
                  </a:rPr>
                  <a:t>Model learns from interacting with the environment  (e.g., Q-learning)</a:t>
                </a:r>
                <a:endParaRPr kumimoji="0" lang="en-GB" sz="600" b="0" i="0" u="none" strike="noStrike" kern="0" cap="none" spc="0" normalizeH="0" baseline="0" noProof="0" dirty="0">
                  <a:ln>
                    <a:noFill/>
                  </a:ln>
                  <a:solidFill>
                    <a:srgbClr val="EB8C00"/>
                  </a:solidFill>
                  <a:effectLst/>
                  <a:uLnTx/>
                  <a:uFillTx/>
                  <a:latin typeface="Georgia"/>
                  <a:cs typeface="Arial" charset="0"/>
                </a:endParaRPr>
              </a:p>
            </p:txBody>
          </p:sp>
          <p:sp>
            <p:nvSpPr>
              <p:cNvPr id="19" name="Rectangle 10"/>
              <p:cNvSpPr>
                <a:spLocks noChangeArrowheads="1"/>
              </p:cNvSpPr>
              <p:nvPr/>
            </p:nvSpPr>
            <p:spPr bwMode="auto">
              <a:xfrm>
                <a:off x="5752458" y="2346353"/>
                <a:ext cx="697583" cy="2315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GB" sz="1000" b="1" i="1" u="none" strike="noStrike" kern="0" cap="none" spc="0" normalizeH="0" baseline="0" noProof="0" dirty="0">
                    <a:ln>
                      <a:noFill/>
                    </a:ln>
                    <a:solidFill>
                      <a:srgbClr val="EB8C00"/>
                    </a:solidFill>
                    <a:effectLst/>
                    <a:uLnTx/>
                    <a:uFillTx/>
                    <a:latin typeface="Georgia"/>
                    <a:cs typeface="Arial" charset="0"/>
                  </a:rPr>
                  <a:t>Reinforcement Learning</a:t>
                </a:r>
                <a:endParaRPr kumimoji="0" lang="en-GB" sz="1000" b="0" i="0" u="none" strike="noStrike" kern="0" cap="none" spc="0" normalizeH="0" baseline="0" noProof="0" dirty="0">
                  <a:ln>
                    <a:noFill/>
                  </a:ln>
                  <a:solidFill>
                    <a:srgbClr val="EB8C00"/>
                  </a:solidFill>
                  <a:effectLst/>
                  <a:uLnTx/>
                  <a:uFillTx/>
                  <a:latin typeface="Georgia"/>
                  <a:cs typeface="Arial" charset="0"/>
                </a:endParaRPr>
              </a:p>
            </p:txBody>
          </p:sp>
          <p:sp>
            <p:nvSpPr>
              <p:cNvPr id="20" name="Rectangle 10"/>
              <p:cNvSpPr>
                <a:spLocks noChangeArrowheads="1"/>
              </p:cNvSpPr>
              <p:nvPr/>
            </p:nvSpPr>
            <p:spPr bwMode="auto">
              <a:xfrm>
                <a:off x="5008523" y="1397782"/>
                <a:ext cx="817118" cy="21208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US" sz="600" b="0" i="0" u="none" strike="noStrike" kern="0" cap="none" spc="0" normalizeH="0" baseline="0" noProof="0" dirty="0">
                    <a:ln>
                      <a:noFill/>
                    </a:ln>
                    <a:solidFill>
                      <a:srgbClr val="DB536A"/>
                    </a:solidFill>
                    <a:effectLst/>
                    <a:uLnTx/>
                    <a:uFillTx/>
                    <a:latin typeface="Georgia"/>
                    <a:cs typeface="Arial" charset="0"/>
                  </a:rPr>
                  <a:t>Pre-labeled data trains a model to predict new outcomes (e.g., regression)</a:t>
                </a:r>
                <a:endParaRPr kumimoji="0" lang="en-GB" sz="600" b="0" i="0" u="none" strike="noStrike" kern="0" cap="none" spc="0" normalizeH="0" baseline="0" noProof="0" dirty="0">
                  <a:ln>
                    <a:noFill/>
                  </a:ln>
                  <a:solidFill>
                    <a:srgbClr val="DB536A"/>
                  </a:solidFill>
                  <a:effectLst/>
                  <a:uLnTx/>
                  <a:uFillTx/>
                  <a:latin typeface="Georgia"/>
                  <a:cs typeface="Arial" charset="0"/>
                </a:endParaRPr>
              </a:p>
            </p:txBody>
          </p:sp>
          <p:sp>
            <p:nvSpPr>
              <p:cNvPr id="21" name="Rectangle 10"/>
              <p:cNvSpPr>
                <a:spLocks noChangeArrowheads="1"/>
              </p:cNvSpPr>
              <p:nvPr/>
            </p:nvSpPr>
            <p:spPr bwMode="auto">
              <a:xfrm>
                <a:off x="5122510" y="1074267"/>
                <a:ext cx="590225" cy="2315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GB" sz="1000" b="1" i="1" u="none" strike="noStrike" kern="0" cap="none" spc="0" normalizeH="0" baseline="0" noProof="0" dirty="0">
                    <a:ln>
                      <a:noFill/>
                    </a:ln>
                    <a:solidFill>
                      <a:srgbClr val="DB536A"/>
                    </a:solidFill>
                    <a:effectLst/>
                    <a:uLnTx/>
                    <a:uFillTx/>
                    <a:latin typeface="Georgia"/>
                    <a:cs typeface="Arial" charset="0"/>
                  </a:rPr>
                  <a:t>Supervised Learning</a:t>
                </a:r>
                <a:endParaRPr kumimoji="0" lang="en-GB" sz="1000" b="0" i="0" u="none" strike="noStrike" kern="0" cap="none" spc="0" normalizeH="0" baseline="0" noProof="0" dirty="0">
                  <a:ln>
                    <a:noFill/>
                  </a:ln>
                  <a:solidFill>
                    <a:srgbClr val="DB536A"/>
                  </a:solidFill>
                  <a:effectLst/>
                  <a:uLnTx/>
                  <a:uFillTx/>
                  <a:latin typeface="Georgia"/>
                  <a:cs typeface="Arial" charset="0"/>
                </a:endParaRPr>
              </a:p>
            </p:txBody>
          </p:sp>
          <p:sp>
            <p:nvSpPr>
              <p:cNvPr id="22" name="Rectangle 10"/>
              <p:cNvSpPr>
                <a:spLocks noChangeArrowheads="1"/>
              </p:cNvSpPr>
              <p:nvPr/>
            </p:nvSpPr>
            <p:spPr bwMode="auto">
              <a:xfrm>
                <a:off x="5159665" y="2056643"/>
                <a:ext cx="497050" cy="24313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ctr" defTabSz="543149" eaLnBrk="0" fontAlgn="auto" latinLnBrk="0" hangingPunct="0">
                  <a:lnSpc>
                    <a:spcPct val="100000"/>
                  </a:lnSpc>
                  <a:spcBef>
                    <a:spcPts val="0"/>
                  </a:spcBef>
                  <a:spcAft>
                    <a:spcPts val="136"/>
                  </a:spcAft>
                  <a:buClrTx/>
                  <a:buSzTx/>
                  <a:buFontTx/>
                  <a:buNone/>
                  <a:tabLst/>
                  <a:defRPr/>
                </a:pPr>
                <a:r>
                  <a:rPr kumimoji="0" lang="en-GB" sz="1050" b="1" i="1" u="none" strike="noStrike" kern="0" cap="none" spc="0" normalizeH="0" baseline="0" noProof="0" dirty="0">
                    <a:ln>
                      <a:noFill/>
                    </a:ln>
                    <a:solidFill>
                      <a:srgbClr val="000000"/>
                    </a:solidFill>
                    <a:effectLst/>
                    <a:uLnTx/>
                    <a:uFillTx/>
                    <a:latin typeface="Georgia"/>
                    <a:cs typeface="Arial" charset="0"/>
                  </a:rPr>
                  <a:t>Machine Learning</a:t>
                </a:r>
                <a:endParaRPr kumimoji="0" lang="en-GB" sz="1050" b="0" i="0" u="none" strike="noStrike" kern="0" cap="none" spc="0" normalizeH="0" baseline="0" noProof="0" dirty="0">
                  <a:ln>
                    <a:noFill/>
                  </a:ln>
                  <a:solidFill>
                    <a:srgbClr val="000000"/>
                  </a:solidFill>
                  <a:effectLst/>
                  <a:uLnTx/>
                  <a:uFillTx/>
                  <a:latin typeface="Georgia"/>
                  <a:cs typeface="Arial" charset="0"/>
                </a:endParaRPr>
              </a:p>
            </p:txBody>
          </p:sp>
        </p:grpSp>
        <p:sp>
          <p:nvSpPr>
            <p:cNvPr id="8" name="Title 1"/>
            <p:cNvSpPr txBox="1">
              <a:spLocks/>
            </p:cNvSpPr>
            <p:nvPr/>
          </p:nvSpPr>
          <p:spPr>
            <a:xfrm>
              <a:off x="494540" y="1303550"/>
              <a:ext cx="3599311" cy="302554"/>
            </a:xfrm>
            <a:prstGeom prst="rect">
              <a:avLst/>
            </a:prstGeom>
          </p:spPr>
          <p:txBody>
            <a:bodyPr vert="horz" lIns="0" tIns="0" rIns="0" bIns="0" rtlCol="0" anchor="t" anchorCtr="0">
              <a:noAutofit/>
            </a:bodyPr>
            <a:lstStyle>
              <a:lvl1pPr algn="l" defTabSz="848899" rtl="0" eaLnBrk="1" latinLnBrk="0" hangingPunct="1">
                <a:lnSpc>
                  <a:spcPct val="100000"/>
                </a:lnSpc>
                <a:spcBef>
                  <a:spcPct val="0"/>
                </a:spcBef>
                <a:buNone/>
                <a:defRPr sz="2000" b="1" i="1" kern="1200" baseline="0">
                  <a:solidFill>
                    <a:schemeClr val="tx1"/>
                  </a:solidFill>
                  <a:latin typeface="+mj-lt"/>
                  <a:ea typeface="+mj-ea"/>
                  <a:cs typeface="+mj-cs"/>
                </a:defRPr>
              </a:lvl1pPr>
            </a:lstStyle>
            <a:p>
              <a:pPr algn="ctr" defTabSz="683483"/>
              <a:r>
                <a:rPr lang="en-US" sz="1600" b="0" dirty="0">
                  <a:solidFill>
                    <a:srgbClr val="000000"/>
                  </a:solidFill>
                </a:rPr>
                <a:t>“Learning is any process by which a system improves performance from experience”</a:t>
              </a:r>
            </a:p>
          </p:txBody>
        </p:sp>
        <p:pic>
          <p:nvPicPr>
            <p:cNvPr id="9" name="Picture 2" descr="http://www.hss.cmu.edu/philosophy/images/pic_simo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1794" y="3220537"/>
              <a:ext cx="1047494" cy="129489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200736" y="3523036"/>
              <a:ext cx="2787081" cy="689893"/>
            </a:xfrm>
            <a:prstGeom prst="rect">
              <a:avLst/>
            </a:prstGeom>
          </p:spPr>
          <p:txBody>
            <a:bodyPr vert="horz" wrap="none" lIns="0" tIns="0" rIns="0" bIns="0" rtlCol="0" anchor="t" anchorCtr="0">
              <a:noAutofit/>
            </a:bodyPr>
            <a:lstStyle/>
            <a:p>
              <a:pPr algn="ctr"/>
              <a:r>
                <a:rPr lang="en-US" sz="1400" b="1" i="1" dirty="0">
                  <a:solidFill>
                    <a:srgbClr val="000000">
                      <a:lumMod val="65000"/>
                      <a:lumOff val="35000"/>
                    </a:srgbClr>
                  </a:solidFill>
                  <a:latin typeface="Georgia"/>
                </a:rPr>
                <a:t>Herbert Simon</a:t>
              </a:r>
            </a:p>
            <a:p>
              <a:pPr algn="ctr"/>
              <a:r>
                <a:rPr lang="en-US" sz="1200" dirty="0">
                  <a:solidFill>
                    <a:srgbClr val="000000">
                      <a:lumMod val="65000"/>
                      <a:lumOff val="35000"/>
                    </a:srgbClr>
                  </a:solidFill>
                  <a:latin typeface="Georgia"/>
                </a:rPr>
                <a:t>Turing Award – 1975</a:t>
              </a:r>
            </a:p>
            <a:p>
              <a:pPr algn="ctr"/>
              <a:r>
                <a:rPr lang="en-US" sz="1200" dirty="0">
                  <a:solidFill>
                    <a:srgbClr val="000000">
                      <a:lumMod val="65000"/>
                      <a:lumOff val="35000"/>
                    </a:srgbClr>
                  </a:solidFill>
                  <a:latin typeface="Georgia"/>
                </a:rPr>
                <a:t>Nobel Prize (Economics) - 1978</a:t>
              </a:r>
            </a:p>
          </p:txBody>
        </p:sp>
        <p:sp>
          <p:nvSpPr>
            <p:cNvPr id="11" name="Title 1"/>
            <p:cNvSpPr txBox="1">
              <a:spLocks/>
            </p:cNvSpPr>
            <p:nvPr/>
          </p:nvSpPr>
          <p:spPr>
            <a:xfrm>
              <a:off x="529852" y="2192576"/>
              <a:ext cx="3599311" cy="302554"/>
            </a:xfrm>
            <a:prstGeom prst="rect">
              <a:avLst/>
            </a:prstGeom>
          </p:spPr>
          <p:txBody>
            <a:bodyPr vert="horz" lIns="0" tIns="0" rIns="0" bIns="0" rtlCol="0" anchor="t" anchorCtr="0">
              <a:noAutofit/>
            </a:bodyPr>
            <a:lstStyle>
              <a:lvl1pPr algn="l" defTabSz="848899" rtl="0" eaLnBrk="1" latinLnBrk="0" hangingPunct="1">
                <a:lnSpc>
                  <a:spcPct val="100000"/>
                </a:lnSpc>
                <a:spcBef>
                  <a:spcPct val="0"/>
                </a:spcBef>
                <a:buNone/>
                <a:defRPr sz="2000" b="1" i="1" kern="1200" baseline="0">
                  <a:solidFill>
                    <a:schemeClr val="tx1"/>
                  </a:solidFill>
                  <a:latin typeface="+mj-lt"/>
                  <a:ea typeface="+mj-ea"/>
                  <a:cs typeface="+mj-cs"/>
                </a:defRPr>
              </a:lvl1pPr>
            </a:lstStyle>
            <a:p>
              <a:pPr algn="ctr" defTabSz="683483"/>
              <a:r>
                <a:rPr lang="en-US" sz="1600" b="0" dirty="0">
                  <a:solidFill>
                    <a:srgbClr val="000000"/>
                  </a:solidFill>
                </a:rPr>
                <a:t>“Machine Learning is concerned with computer programs that automatically improve their performance through experience”</a:t>
              </a:r>
            </a:p>
          </p:txBody>
        </p:sp>
      </p:grpSp>
    </p:spTree>
    <p:extLst>
      <p:ext uri="{BB962C8B-B14F-4D97-AF65-F5344CB8AC3E}">
        <p14:creationId xmlns:p14="http://schemas.microsoft.com/office/powerpoint/2010/main" val="9016042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562" y="361249"/>
            <a:ext cx="8524875" cy="553998"/>
          </a:xfrm>
        </p:spPr>
        <p:txBody>
          <a:bodyPr/>
          <a:lstStyle/>
          <a:p>
            <a:r>
              <a:rPr lang="en-US" dirty="0"/>
              <a:t>Three types of machine learning…</a:t>
            </a:r>
          </a:p>
        </p:txBody>
      </p:sp>
      <p:sp>
        <p:nvSpPr>
          <p:cNvPr id="5" name="Slide Number Placeholder 4"/>
          <p:cNvSpPr>
            <a:spLocks noGrp="1"/>
          </p:cNvSpPr>
          <p:nvPr>
            <p:ph type="sldNum" sz="quarter" idx="12"/>
          </p:nvPr>
        </p:nvSpPr>
        <p:spPr/>
        <p:txBody>
          <a:bodyPr/>
          <a:lstStyle/>
          <a:p>
            <a:fld id="{F06B2653-D1AD-46BA-BB88-3123B5BA212E}" type="slidenum">
              <a:rPr lang="en-US" smtClean="0"/>
              <a:t>51</a:t>
            </a:fld>
            <a:endParaRPr lang="en-US"/>
          </a:p>
        </p:txBody>
      </p:sp>
      <p:sp>
        <p:nvSpPr>
          <p:cNvPr id="29" name="Content Placeholder 11">
            <a:extLst>
              <a:ext uri="{FF2B5EF4-FFF2-40B4-BE49-F238E27FC236}">
                <a16:creationId xmlns="" xmlns:a16="http://schemas.microsoft.com/office/drawing/2014/main" id="{793A898C-E61C-5C48-A8EF-C8EEF666A3EB}"/>
              </a:ext>
            </a:extLst>
          </p:cNvPr>
          <p:cNvSpPr txBox="1">
            <a:spLocks/>
          </p:cNvSpPr>
          <p:nvPr/>
        </p:nvSpPr>
        <p:spPr>
          <a:xfrm>
            <a:off x="6257581" y="3222407"/>
            <a:ext cx="2522862" cy="1151291"/>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RPr/>
            </a:defPPr>
            <a:lvl1pPr marL="9525" indent="0" algn="ctr">
              <a:spcBef>
                <a:spcPts val="280"/>
              </a:spcBef>
              <a:buClr>
                <a:schemeClr val="lt2"/>
              </a:buClr>
              <a:buSzPts val="1400"/>
              <a:buNone/>
              <a:defRPr sz="1600">
                <a:solidFill>
                  <a:srgbClr val="C00000"/>
                </a:solidFill>
                <a:latin typeface="Georgia"/>
                <a:ea typeface="Georgia"/>
                <a:cs typeface="Georgia"/>
              </a:defRPr>
            </a:lvl1pPr>
            <a:lvl2pPr marL="914400" indent="-292100">
              <a:spcBef>
                <a:spcPts val="200"/>
              </a:spcBef>
              <a:buClr>
                <a:schemeClr val="lt2"/>
              </a:buClr>
              <a:buSzPts val="1000"/>
              <a:buFont typeface="Noto Sans Symbols"/>
              <a:buChar char="▪"/>
              <a:defRPr sz="1000">
                <a:solidFill>
                  <a:schemeClr val="lt2"/>
                </a:solidFill>
              </a:defRPr>
            </a:lvl2pPr>
            <a:lvl3pPr marL="1371600" indent="-285750">
              <a:spcBef>
                <a:spcPts val="180"/>
              </a:spcBef>
              <a:buClr>
                <a:schemeClr val="lt2"/>
              </a:buClr>
              <a:buSzPts val="900"/>
              <a:buChar char="–"/>
              <a:defRPr sz="900">
                <a:solidFill>
                  <a:schemeClr val="lt2"/>
                </a:solidFill>
              </a:defRPr>
            </a:lvl3pPr>
            <a:lvl4pPr marL="1828800" indent="-279400">
              <a:spcBef>
                <a:spcPts val="160"/>
              </a:spcBef>
              <a:buClr>
                <a:schemeClr val="lt2"/>
              </a:buClr>
              <a:buSzPts val="800"/>
              <a:buChar char="•"/>
              <a:defRPr sz="800">
                <a:solidFill>
                  <a:schemeClr val="lt2"/>
                </a:solidFill>
              </a:defRPr>
            </a:lvl4pPr>
            <a:lvl5pPr marL="2286000" indent="-273050">
              <a:spcBef>
                <a:spcPts val="140"/>
              </a:spcBef>
              <a:buClr>
                <a:schemeClr val="lt2"/>
              </a:buClr>
              <a:buSzPts val="700"/>
              <a:buChar char="–"/>
              <a:defRPr sz="700">
                <a:solidFill>
                  <a:schemeClr val="lt2"/>
                </a:solidFill>
              </a:defRPr>
            </a:lvl5pPr>
            <a:lvl6pPr marL="2743200" indent="-355600">
              <a:spcBef>
                <a:spcPts val="400"/>
              </a:spcBef>
              <a:buClr>
                <a:schemeClr val="dk1"/>
              </a:buClr>
              <a:buSzPts val="2000"/>
              <a:buChar char="•"/>
              <a:defRPr sz="2000">
                <a:solidFill>
                  <a:schemeClr val="dk1"/>
                </a:solidFill>
              </a:defRPr>
            </a:lvl6pPr>
            <a:lvl7pPr marL="3200400" indent="-355600">
              <a:spcBef>
                <a:spcPts val="400"/>
              </a:spcBef>
              <a:buClr>
                <a:schemeClr val="dk1"/>
              </a:buClr>
              <a:buSzPts val="2000"/>
              <a:buChar char="•"/>
              <a:defRPr sz="2000">
                <a:solidFill>
                  <a:schemeClr val="dk1"/>
                </a:solidFill>
              </a:defRPr>
            </a:lvl7pPr>
            <a:lvl8pPr marL="3657600" indent="-355600">
              <a:spcBef>
                <a:spcPts val="400"/>
              </a:spcBef>
              <a:buClr>
                <a:schemeClr val="dk1"/>
              </a:buClr>
              <a:buSzPts val="2000"/>
              <a:buChar char="•"/>
              <a:defRPr sz="2000">
                <a:solidFill>
                  <a:schemeClr val="dk1"/>
                </a:solidFill>
              </a:defRPr>
            </a:lvl8pPr>
            <a:lvl9pPr marL="4114800" indent="-355600">
              <a:spcBef>
                <a:spcPts val="400"/>
              </a:spcBef>
              <a:buClr>
                <a:schemeClr val="dk1"/>
              </a:buClr>
              <a:buSzPts val="2000"/>
              <a:buChar char="•"/>
              <a:defRPr sz="2000">
                <a:solidFill>
                  <a:schemeClr val="dk1"/>
                </a:solidFill>
              </a:defRPr>
            </a:lvl9pPr>
          </a:lstStyle>
          <a:p>
            <a:r>
              <a:rPr lang="en-US" dirty="0"/>
              <a:t>Reinforcement</a:t>
            </a:r>
          </a:p>
          <a:p>
            <a:r>
              <a:rPr lang="en-US" dirty="0">
                <a:solidFill>
                  <a:schemeClr val="tx1"/>
                </a:solidFill>
              </a:rPr>
              <a:t>Child get feedback from Mom when he does something right or wrong</a:t>
            </a:r>
          </a:p>
        </p:txBody>
      </p:sp>
      <p:sp>
        <p:nvSpPr>
          <p:cNvPr id="30" name="Content Placeholder 36">
            <a:extLst>
              <a:ext uri="{FF2B5EF4-FFF2-40B4-BE49-F238E27FC236}">
                <a16:creationId xmlns="" xmlns:a16="http://schemas.microsoft.com/office/drawing/2014/main" id="{1A0674A2-72D7-404C-A441-B61CF694184C}"/>
              </a:ext>
            </a:extLst>
          </p:cNvPr>
          <p:cNvSpPr txBox="1">
            <a:spLocks/>
          </p:cNvSpPr>
          <p:nvPr/>
        </p:nvSpPr>
        <p:spPr>
          <a:xfrm>
            <a:off x="3437262" y="3222407"/>
            <a:ext cx="2511845" cy="953767"/>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RPr/>
            </a:defPPr>
            <a:lvl1pPr marL="9525" indent="0" algn="ctr">
              <a:spcBef>
                <a:spcPts val="280"/>
              </a:spcBef>
              <a:buClr>
                <a:schemeClr val="lt2"/>
              </a:buClr>
              <a:buSzPts val="1400"/>
              <a:buNone/>
              <a:defRPr sz="1600">
                <a:solidFill>
                  <a:srgbClr val="C00000"/>
                </a:solidFill>
                <a:latin typeface="Georgia"/>
                <a:ea typeface="Georgia"/>
                <a:cs typeface="Georgia"/>
              </a:defRPr>
            </a:lvl1pPr>
            <a:lvl2pPr marL="914400" indent="-292100">
              <a:spcBef>
                <a:spcPts val="200"/>
              </a:spcBef>
              <a:buClr>
                <a:schemeClr val="lt2"/>
              </a:buClr>
              <a:buSzPts val="1000"/>
              <a:buFont typeface="Noto Sans Symbols"/>
              <a:buChar char="▪"/>
              <a:defRPr sz="1000">
                <a:solidFill>
                  <a:schemeClr val="lt2"/>
                </a:solidFill>
              </a:defRPr>
            </a:lvl2pPr>
            <a:lvl3pPr marL="1371600" indent="-285750">
              <a:spcBef>
                <a:spcPts val="180"/>
              </a:spcBef>
              <a:buClr>
                <a:schemeClr val="lt2"/>
              </a:buClr>
              <a:buSzPts val="900"/>
              <a:buChar char="–"/>
              <a:defRPr sz="900">
                <a:solidFill>
                  <a:schemeClr val="lt2"/>
                </a:solidFill>
              </a:defRPr>
            </a:lvl3pPr>
            <a:lvl4pPr marL="1828800" indent="-279400">
              <a:spcBef>
                <a:spcPts val="160"/>
              </a:spcBef>
              <a:buClr>
                <a:schemeClr val="lt2"/>
              </a:buClr>
              <a:buSzPts val="800"/>
              <a:buChar char="•"/>
              <a:defRPr sz="800">
                <a:solidFill>
                  <a:schemeClr val="lt2"/>
                </a:solidFill>
              </a:defRPr>
            </a:lvl4pPr>
            <a:lvl5pPr marL="2286000" indent="-273050">
              <a:spcBef>
                <a:spcPts val="140"/>
              </a:spcBef>
              <a:buClr>
                <a:schemeClr val="lt2"/>
              </a:buClr>
              <a:buSzPts val="700"/>
              <a:buChar char="–"/>
              <a:defRPr sz="700">
                <a:solidFill>
                  <a:schemeClr val="lt2"/>
                </a:solidFill>
              </a:defRPr>
            </a:lvl5pPr>
            <a:lvl6pPr marL="2743200" indent="-355600">
              <a:spcBef>
                <a:spcPts val="400"/>
              </a:spcBef>
              <a:buClr>
                <a:schemeClr val="dk1"/>
              </a:buClr>
              <a:buSzPts val="2000"/>
              <a:buChar char="•"/>
              <a:defRPr sz="2000">
                <a:solidFill>
                  <a:schemeClr val="dk1"/>
                </a:solidFill>
              </a:defRPr>
            </a:lvl6pPr>
            <a:lvl7pPr marL="3200400" indent="-355600">
              <a:spcBef>
                <a:spcPts val="400"/>
              </a:spcBef>
              <a:buClr>
                <a:schemeClr val="dk1"/>
              </a:buClr>
              <a:buSzPts val="2000"/>
              <a:buChar char="•"/>
              <a:defRPr sz="2000">
                <a:solidFill>
                  <a:schemeClr val="dk1"/>
                </a:solidFill>
              </a:defRPr>
            </a:lvl7pPr>
            <a:lvl8pPr marL="3657600" indent="-355600">
              <a:spcBef>
                <a:spcPts val="400"/>
              </a:spcBef>
              <a:buClr>
                <a:schemeClr val="dk1"/>
              </a:buClr>
              <a:buSzPts val="2000"/>
              <a:buChar char="•"/>
              <a:defRPr sz="2000">
                <a:solidFill>
                  <a:schemeClr val="dk1"/>
                </a:solidFill>
              </a:defRPr>
            </a:lvl8pPr>
            <a:lvl9pPr marL="4114800" indent="-355600">
              <a:spcBef>
                <a:spcPts val="400"/>
              </a:spcBef>
              <a:buClr>
                <a:schemeClr val="dk1"/>
              </a:buClr>
              <a:buSzPts val="2000"/>
              <a:buChar char="•"/>
              <a:defRPr sz="2000">
                <a:solidFill>
                  <a:schemeClr val="dk1"/>
                </a:solidFill>
              </a:defRPr>
            </a:lvl9pPr>
          </a:lstStyle>
          <a:p>
            <a:r>
              <a:rPr lang="en-US" dirty="0"/>
              <a:t>Unsupervised</a:t>
            </a:r>
          </a:p>
          <a:p>
            <a:r>
              <a:rPr lang="en-US" dirty="0">
                <a:solidFill>
                  <a:schemeClr val="tx1"/>
                </a:solidFill>
              </a:rPr>
              <a:t>Child has to sort blocks by color, shape or both with no instructions</a:t>
            </a:r>
          </a:p>
        </p:txBody>
      </p:sp>
      <p:sp>
        <p:nvSpPr>
          <p:cNvPr id="31" name="Content Placeholder 43">
            <a:extLst>
              <a:ext uri="{FF2B5EF4-FFF2-40B4-BE49-F238E27FC236}">
                <a16:creationId xmlns="" xmlns:a16="http://schemas.microsoft.com/office/drawing/2014/main" id="{2D4AD00F-E0F5-6949-B054-B08328E7C996}"/>
              </a:ext>
            </a:extLst>
          </p:cNvPr>
          <p:cNvSpPr txBox="1">
            <a:spLocks/>
          </p:cNvSpPr>
          <p:nvPr/>
        </p:nvSpPr>
        <p:spPr>
          <a:xfrm>
            <a:off x="506776" y="3222407"/>
            <a:ext cx="2500830" cy="1151291"/>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228600" algn="l" rtl="0">
              <a:lnSpc>
                <a:spcPct val="100000"/>
              </a:lnSpc>
              <a:spcBef>
                <a:spcPts val="280"/>
              </a:spcBef>
              <a:spcAft>
                <a:spcPts val="0"/>
              </a:spcAft>
              <a:buClr>
                <a:schemeClr val="lt2"/>
              </a:buClr>
              <a:buSzPts val="1400"/>
              <a:buFont typeface="Arial"/>
              <a:buNone/>
              <a:defRPr sz="1400" b="0" i="0" u="none" strike="noStrike" cap="none">
                <a:solidFill>
                  <a:schemeClr val="lt2"/>
                </a:solidFill>
                <a:latin typeface="Georgia"/>
                <a:ea typeface="Georgia"/>
                <a:cs typeface="Georgia"/>
                <a:sym typeface="Georgia"/>
              </a:defRPr>
            </a:lvl1pPr>
            <a:lvl2pPr marL="914400" marR="0" lvl="1" indent="-292100" algn="l" rtl="0">
              <a:lnSpc>
                <a:spcPct val="100000"/>
              </a:lnSpc>
              <a:spcBef>
                <a:spcPts val="200"/>
              </a:spcBef>
              <a:spcAft>
                <a:spcPts val="0"/>
              </a:spcAft>
              <a:buClr>
                <a:schemeClr val="lt2"/>
              </a:buClr>
              <a:buSzPts val="1000"/>
              <a:buFont typeface="Noto Sans Symbols"/>
              <a:buChar char="▪"/>
              <a:defRPr sz="1000" b="0" i="0" u="none" strike="noStrike" cap="none">
                <a:solidFill>
                  <a:schemeClr val="lt2"/>
                </a:solidFill>
                <a:latin typeface="Arial"/>
                <a:ea typeface="Arial"/>
                <a:cs typeface="Arial"/>
                <a:sym typeface="Arial"/>
              </a:defRPr>
            </a:lvl2pPr>
            <a:lvl3pPr marL="1371600" marR="0" lvl="2" indent="-285750" algn="l" rtl="0">
              <a:lnSpc>
                <a:spcPct val="100000"/>
              </a:lnSpc>
              <a:spcBef>
                <a:spcPts val="180"/>
              </a:spcBef>
              <a:spcAft>
                <a:spcPts val="0"/>
              </a:spcAft>
              <a:buClr>
                <a:schemeClr val="lt2"/>
              </a:buClr>
              <a:buSzPts val="900"/>
              <a:buFont typeface="Arial"/>
              <a:buChar char="–"/>
              <a:defRPr sz="900" b="0" i="0" u="none" strike="noStrike" cap="none">
                <a:solidFill>
                  <a:schemeClr val="lt2"/>
                </a:solidFill>
                <a:latin typeface="Arial"/>
                <a:ea typeface="Arial"/>
                <a:cs typeface="Arial"/>
                <a:sym typeface="Arial"/>
              </a:defRPr>
            </a:lvl3pPr>
            <a:lvl4pPr marL="1828800" marR="0" lvl="3" indent="-279400" algn="l" rtl="0">
              <a:lnSpc>
                <a:spcPct val="100000"/>
              </a:lnSpc>
              <a:spcBef>
                <a:spcPts val="160"/>
              </a:spcBef>
              <a:spcAft>
                <a:spcPts val="0"/>
              </a:spcAft>
              <a:buClr>
                <a:schemeClr val="lt2"/>
              </a:buClr>
              <a:buSzPts val="800"/>
              <a:buFont typeface="Arial"/>
              <a:buChar char="•"/>
              <a:defRPr sz="800" b="0" i="0" u="none" strike="noStrike" cap="none">
                <a:solidFill>
                  <a:schemeClr val="lt2"/>
                </a:solidFill>
                <a:latin typeface="Arial"/>
                <a:ea typeface="Arial"/>
                <a:cs typeface="Arial"/>
                <a:sym typeface="Arial"/>
              </a:defRPr>
            </a:lvl4pPr>
            <a:lvl5pPr marL="2286000" marR="0" lvl="4" indent="-273050" algn="l" rtl="0">
              <a:lnSpc>
                <a:spcPct val="100000"/>
              </a:lnSpc>
              <a:spcBef>
                <a:spcPts val="140"/>
              </a:spcBef>
              <a:spcAft>
                <a:spcPts val="0"/>
              </a:spcAft>
              <a:buClr>
                <a:schemeClr val="lt2"/>
              </a:buClr>
              <a:buSzPts val="700"/>
              <a:buFont typeface="Arial"/>
              <a:buChar char="–"/>
              <a:defRPr sz="700" b="0" i="0" u="none" strike="noStrike" cap="none">
                <a:solidFill>
                  <a:schemeClr val="lt2"/>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marL="9525" indent="0" algn="ctr"/>
            <a:r>
              <a:rPr lang="en-US" sz="1600" dirty="0">
                <a:solidFill>
                  <a:srgbClr val="C00000"/>
                </a:solidFill>
              </a:rPr>
              <a:t>Supervised</a:t>
            </a:r>
          </a:p>
          <a:p>
            <a:pPr marL="9525" indent="0" algn="ctr"/>
            <a:r>
              <a:rPr lang="en-US" dirty="0">
                <a:solidFill>
                  <a:schemeClr val="tx1"/>
                </a:solidFill>
              </a:rPr>
              <a:t>Child has to sort the colored blocks by matching the colors of the block with the colors of the bag</a:t>
            </a:r>
          </a:p>
        </p:txBody>
      </p:sp>
      <p:pic>
        <p:nvPicPr>
          <p:cNvPr id="32" name="Picture 31">
            <a:extLst>
              <a:ext uri="{FF2B5EF4-FFF2-40B4-BE49-F238E27FC236}">
                <a16:creationId xmlns="" xmlns:a16="http://schemas.microsoft.com/office/drawing/2014/main" id="{40A8A2E2-B81E-7243-8DCE-7592821C54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3785" y="1342091"/>
            <a:ext cx="2516758" cy="1703184"/>
          </a:xfrm>
          <a:prstGeom prst="rect">
            <a:avLst/>
          </a:prstGeom>
        </p:spPr>
      </p:pic>
      <p:pic>
        <p:nvPicPr>
          <p:cNvPr id="33" name="Picture 32">
            <a:extLst>
              <a:ext uri="{FF2B5EF4-FFF2-40B4-BE49-F238E27FC236}">
                <a16:creationId xmlns="" xmlns:a16="http://schemas.microsoft.com/office/drawing/2014/main" id="{4FA69EFC-EF1D-054E-B142-69A6A470D46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44775" y="1342091"/>
            <a:ext cx="2516758" cy="1616827"/>
          </a:xfrm>
          <a:prstGeom prst="rect">
            <a:avLst/>
          </a:prstGeom>
        </p:spPr>
      </p:pic>
      <p:pic>
        <p:nvPicPr>
          <p:cNvPr id="34" name="Picture 33">
            <a:extLst>
              <a:ext uri="{FF2B5EF4-FFF2-40B4-BE49-F238E27FC236}">
                <a16:creationId xmlns="" xmlns:a16="http://schemas.microsoft.com/office/drawing/2014/main" id="{CE3221B2-696B-B64E-B7AA-247F0C1F88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56519" y="1342091"/>
            <a:ext cx="2553371" cy="1616826"/>
          </a:xfrm>
          <a:prstGeom prst="rect">
            <a:avLst/>
          </a:prstGeom>
        </p:spPr>
      </p:pic>
    </p:spTree>
    <p:extLst>
      <p:ext uri="{BB962C8B-B14F-4D97-AF65-F5344CB8AC3E}">
        <p14:creationId xmlns:p14="http://schemas.microsoft.com/office/powerpoint/2010/main" val="35415843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562" y="284131"/>
            <a:ext cx="8524875" cy="553998"/>
          </a:xfrm>
        </p:spPr>
        <p:txBody>
          <a:bodyPr/>
          <a:lstStyle/>
          <a:p>
            <a:r>
              <a:rPr lang="en-US" dirty="0"/>
              <a:t>Machine learning takes the raw data to learn features that make up the model of the real world</a:t>
            </a:r>
          </a:p>
        </p:txBody>
      </p:sp>
      <p:sp>
        <p:nvSpPr>
          <p:cNvPr id="5" name="Slide Number Placeholder 4"/>
          <p:cNvSpPr>
            <a:spLocks noGrp="1"/>
          </p:cNvSpPr>
          <p:nvPr>
            <p:ph type="sldNum" sz="quarter" idx="12"/>
          </p:nvPr>
        </p:nvSpPr>
        <p:spPr/>
        <p:txBody>
          <a:bodyPr/>
          <a:lstStyle/>
          <a:p>
            <a:fld id="{F06B2653-D1AD-46BA-BB88-3123B5BA212E}" type="slidenum">
              <a:rPr lang="en-US" smtClean="0"/>
              <a:t>52</a:t>
            </a:fld>
            <a:endParaRPr lang="en-US"/>
          </a:p>
        </p:txBody>
      </p:sp>
      <p:grpSp>
        <p:nvGrpSpPr>
          <p:cNvPr id="6" name="Group 5"/>
          <p:cNvGrpSpPr/>
          <p:nvPr/>
        </p:nvGrpSpPr>
        <p:grpSpPr>
          <a:xfrm>
            <a:off x="242683" y="1130210"/>
            <a:ext cx="8777790" cy="3902920"/>
            <a:chOff x="242683" y="1130210"/>
            <a:chExt cx="8777790" cy="3902920"/>
          </a:xfrm>
        </p:grpSpPr>
        <p:sp>
          <p:nvSpPr>
            <p:cNvPr id="7" name="TextBox 6"/>
            <p:cNvSpPr txBox="1"/>
            <p:nvPr/>
          </p:nvSpPr>
          <p:spPr>
            <a:xfrm>
              <a:off x="242683" y="2792631"/>
              <a:ext cx="1671030" cy="861774"/>
            </a:xfrm>
            <a:prstGeom prst="rect">
              <a:avLst/>
            </a:prstGeom>
            <a:noFill/>
          </p:spPr>
          <p:txBody>
            <a:bodyPr wrap="square" rtlCol="0">
              <a:spAutoFit/>
            </a:bodyPr>
            <a:lstStyle/>
            <a:p>
              <a:r>
                <a:rPr lang="en-US" sz="1000" dirty="0">
                  <a:latin typeface="+mj-lt"/>
                </a:rPr>
                <a:t>I fell in love the instant I laid my eyes on that puppy. His big eyes and playful tail, his soft furry paws, …</a:t>
              </a: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0988" y="1607279"/>
              <a:ext cx="1263790" cy="840995"/>
            </a:xfrm>
            <a:prstGeom prst="rect">
              <a:avLst/>
            </a:prstGeom>
          </p:spPr>
        </p:pic>
        <p:sp>
          <p:nvSpPr>
            <p:cNvPr id="9" name="TextBox 8"/>
            <p:cNvSpPr txBox="1"/>
            <p:nvPr/>
          </p:nvSpPr>
          <p:spPr>
            <a:xfrm>
              <a:off x="523564" y="1130210"/>
              <a:ext cx="1031051" cy="338554"/>
            </a:xfrm>
            <a:prstGeom prst="rect">
              <a:avLst/>
            </a:prstGeom>
            <a:noFill/>
          </p:spPr>
          <p:txBody>
            <a:bodyPr wrap="none" rtlCol="0">
              <a:spAutoFit/>
            </a:bodyPr>
            <a:lstStyle/>
            <a:p>
              <a:r>
                <a:rPr lang="en-US" sz="1600" dirty="0">
                  <a:latin typeface="+mj-lt"/>
                </a:rPr>
                <a:t>Raw data</a:t>
              </a:r>
            </a:p>
          </p:txBody>
        </p:sp>
        <p:sp>
          <p:nvSpPr>
            <p:cNvPr id="10" name="Right Brace 9"/>
            <p:cNvSpPr/>
            <p:nvPr/>
          </p:nvSpPr>
          <p:spPr>
            <a:xfrm>
              <a:off x="1800292" y="1775184"/>
              <a:ext cx="549131" cy="2244871"/>
            </a:xfrm>
            <a:prstGeom prst="rightBrace">
              <a:avLst>
                <a:gd name="adj1" fmla="val 43247"/>
                <a:gd name="adj2" fmla="val 50021"/>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sz="1200">
                <a:latin typeface="+mj-lt"/>
              </a:endParaRPr>
            </a:p>
          </p:txBody>
        </p:sp>
        <p:sp>
          <p:nvSpPr>
            <p:cNvPr id="11" name="Rectangle 10"/>
            <p:cNvSpPr/>
            <p:nvPr/>
          </p:nvSpPr>
          <p:spPr>
            <a:xfrm>
              <a:off x="2490126" y="2175629"/>
              <a:ext cx="1003707" cy="147189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mj-lt"/>
              </a:endParaRPr>
            </a:p>
          </p:txBody>
        </p:sp>
        <p:sp>
          <p:nvSpPr>
            <p:cNvPr id="12" name="TextBox 11"/>
            <p:cNvSpPr txBox="1"/>
            <p:nvPr/>
          </p:nvSpPr>
          <p:spPr>
            <a:xfrm>
              <a:off x="2511772" y="1726327"/>
              <a:ext cx="971741" cy="338554"/>
            </a:xfrm>
            <a:prstGeom prst="rect">
              <a:avLst/>
            </a:prstGeom>
            <a:noFill/>
          </p:spPr>
          <p:txBody>
            <a:bodyPr wrap="none" rtlCol="0">
              <a:spAutoFit/>
            </a:bodyPr>
            <a:lstStyle/>
            <a:p>
              <a:r>
                <a:rPr lang="en-US" sz="1600" dirty="0">
                  <a:latin typeface="+mj-lt"/>
                </a:rPr>
                <a:t>Features</a:t>
              </a:r>
              <a:endParaRPr lang="en-US" sz="1200" dirty="0">
                <a:latin typeface="+mj-lt"/>
              </a:endParaRPr>
            </a:p>
          </p:txBody>
        </p:sp>
        <p:cxnSp>
          <p:nvCxnSpPr>
            <p:cNvPr id="13" name="Straight Arrow Connector 12"/>
            <p:cNvCxnSpPr/>
            <p:nvPr/>
          </p:nvCxnSpPr>
          <p:spPr>
            <a:xfrm flipV="1">
              <a:off x="3611414" y="2911570"/>
              <a:ext cx="619879" cy="6077"/>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4" name="TextBox 13"/>
            <p:cNvSpPr txBox="1"/>
            <p:nvPr/>
          </p:nvSpPr>
          <p:spPr>
            <a:xfrm>
              <a:off x="4321311" y="1937681"/>
              <a:ext cx="851515" cy="338554"/>
            </a:xfrm>
            <a:prstGeom prst="rect">
              <a:avLst/>
            </a:prstGeom>
            <a:noFill/>
          </p:spPr>
          <p:txBody>
            <a:bodyPr wrap="none" rtlCol="0">
              <a:spAutoFit/>
            </a:bodyPr>
            <a:lstStyle/>
            <a:p>
              <a:r>
                <a:rPr lang="en-US" sz="1600" dirty="0">
                  <a:latin typeface="+mj-lt"/>
                </a:rPr>
                <a:t>Models</a:t>
              </a:r>
            </a:p>
          </p:txBody>
        </p:sp>
        <p:pic>
          <p:nvPicPr>
            <p:cNvPr id="15" name="pasted-image.pdf"/>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273110" y="2410145"/>
              <a:ext cx="938768" cy="1024726"/>
            </a:xfrm>
            <a:prstGeom prst="rect">
              <a:avLst/>
            </a:prstGeom>
            <a:ln w="12700" cap="flat">
              <a:noFill/>
              <a:miter lim="400000"/>
            </a:ln>
            <a:effectLst/>
          </p:spPr>
        </p:pic>
        <p:grpSp>
          <p:nvGrpSpPr>
            <p:cNvPr id="16" name="Group 15"/>
            <p:cNvGrpSpPr/>
            <p:nvPr/>
          </p:nvGrpSpPr>
          <p:grpSpPr>
            <a:xfrm>
              <a:off x="7248532" y="2198104"/>
              <a:ext cx="1771941" cy="1022170"/>
              <a:chOff x="9673627" y="2834629"/>
              <a:chExt cx="2362588" cy="1362893"/>
            </a:xfrm>
          </p:grpSpPr>
          <p:sp>
            <p:nvSpPr>
              <p:cNvPr id="27" name="Shape 386"/>
              <p:cNvSpPr/>
              <p:nvPr/>
            </p:nvSpPr>
            <p:spPr>
              <a:xfrm>
                <a:off x="9673627" y="3757406"/>
                <a:ext cx="730485" cy="0"/>
              </a:xfrm>
              <a:prstGeom prst="line">
                <a:avLst/>
              </a:prstGeom>
              <a:ln>
                <a:tailEnd type="triangle" w="med" len="med"/>
              </a:ln>
            </p:spPr>
            <p:style>
              <a:lnRef idx="3">
                <a:schemeClr val="accent5"/>
              </a:lnRef>
              <a:fillRef idx="0">
                <a:schemeClr val="accent5"/>
              </a:fillRef>
              <a:effectRef idx="2">
                <a:schemeClr val="accent5"/>
              </a:effectRef>
              <a:fontRef idx="minor">
                <a:schemeClr val="tx1"/>
              </a:fontRef>
            </p:style>
            <p:txBody>
              <a:bodyPr wrap="square" lIns="0" tIns="0" rIns="0" bIns="0" numCol="1" anchor="ctr">
                <a:noAutofit/>
              </a:bodyPr>
              <a:lstStyle/>
              <a:p>
                <a:pPr lvl="0">
                  <a:defRPr sz="2400"/>
                </a:pPr>
                <a:endParaRPr sz="2000">
                  <a:latin typeface="+mj-lt"/>
                </a:endParaRPr>
              </a:p>
            </p:txBody>
          </p:sp>
          <p:grpSp>
            <p:nvGrpSpPr>
              <p:cNvPr id="28" name="Group 390"/>
              <p:cNvGrpSpPr/>
              <p:nvPr/>
            </p:nvGrpSpPr>
            <p:grpSpPr>
              <a:xfrm>
                <a:off x="10279112" y="2834629"/>
                <a:ext cx="1757103" cy="1362893"/>
                <a:chOff x="234083" y="-1476097"/>
                <a:chExt cx="4024649" cy="3127178"/>
              </a:xfrm>
            </p:grpSpPr>
            <p:pic>
              <p:nvPicPr>
                <p:cNvPr id="29" name="pasted-image.tif"/>
                <p:cNvPicPr/>
                <p:nvPr/>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746693" y="-200631"/>
                  <a:ext cx="2806805" cy="1851712"/>
                </a:xfrm>
                <a:prstGeom prst="rect">
                  <a:avLst/>
                </a:prstGeom>
                <a:ln w="12700" cap="flat">
                  <a:noFill/>
                  <a:miter lim="400000"/>
                </a:ln>
                <a:effectLst/>
              </p:spPr>
            </p:pic>
            <p:sp>
              <p:nvSpPr>
                <p:cNvPr id="30" name="Shape 389"/>
                <p:cNvSpPr/>
                <p:nvPr/>
              </p:nvSpPr>
              <p:spPr>
                <a:xfrm>
                  <a:off x="234083" y="-1476097"/>
                  <a:ext cx="4024649" cy="9886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defRPr sz="2200">
                      <a:latin typeface="Arial"/>
                      <a:ea typeface="Arial"/>
                      <a:cs typeface="Arial"/>
                      <a:sym typeface="Arial"/>
                    </a:defRPr>
                  </a:lvl1pPr>
                </a:lstStyle>
                <a:p>
                  <a:pPr lvl="0">
                    <a:defRPr sz="1800"/>
                  </a:pPr>
                  <a:r>
                    <a:rPr sz="1600" dirty="0">
                      <a:latin typeface="+mj-lt"/>
                    </a:rPr>
                    <a:t>Predictions</a:t>
                  </a:r>
                </a:p>
              </p:txBody>
            </p:sp>
          </p:grpSp>
        </p:grpSp>
        <p:grpSp>
          <p:nvGrpSpPr>
            <p:cNvPr id="17" name="Group 16"/>
            <p:cNvGrpSpPr/>
            <p:nvPr/>
          </p:nvGrpSpPr>
          <p:grpSpPr>
            <a:xfrm>
              <a:off x="5260822" y="1658750"/>
              <a:ext cx="1970553" cy="1620275"/>
              <a:chOff x="7023347" y="2115490"/>
              <a:chExt cx="2627404" cy="2160367"/>
            </a:xfrm>
          </p:grpSpPr>
          <p:grpSp>
            <p:nvGrpSpPr>
              <p:cNvPr id="21" name="Group 20"/>
              <p:cNvGrpSpPr/>
              <p:nvPr/>
            </p:nvGrpSpPr>
            <p:grpSpPr>
              <a:xfrm>
                <a:off x="7890858" y="2115490"/>
                <a:ext cx="1759893" cy="2160367"/>
                <a:chOff x="8587169" y="3000652"/>
                <a:chExt cx="1759893" cy="2160367"/>
              </a:xfrm>
            </p:grpSpPr>
            <p:grpSp>
              <p:nvGrpSpPr>
                <p:cNvPr id="23" name="Group 22"/>
                <p:cNvGrpSpPr/>
                <p:nvPr/>
              </p:nvGrpSpPr>
              <p:grpSpPr>
                <a:xfrm>
                  <a:off x="8587169" y="4019667"/>
                  <a:ext cx="1759893" cy="1141352"/>
                  <a:chOff x="9178842" y="3819108"/>
                  <a:chExt cx="1446767" cy="932598"/>
                </a:xfrm>
              </p:grpSpPr>
              <p:pic>
                <p:nvPicPr>
                  <p:cNvPr id="25" name="Picture 24" descr="cloud-icon.png"/>
                  <p:cNvPicPr>
                    <a:picLocks noChangeAspect="1"/>
                  </p:cNvPicPr>
                  <p:nvPr/>
                </p:nvPicPr>
                <p:blipFill>
                  <a:blip r:embed="rId6"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78842" y="3819108"/>
                    <a:ext cx="1446767" cy="932598"/>
                  </a:xfrm>
                  <a:prstGeom prst="rect">
                    <a:avLst/>
                  </a:prstGeom>
                </p:spPr>
              </p:pic>
              <p:pic>
                <p:nvPicPr>
                  <p:cNvPr id="26" name="pasted-image.pdf"/>
                  <p:cNvPicPr/>
                  <p:nvPr/>
                </p:nvPicPr>
                <p:blipFill>
                  <a:blip r:embed="rId7"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354821" y="3993887"/>
                    <a:ext cx="659192" cy="704487"/>
                  </a:xfrm>
                  <a:prstGeom prst="rect">
                    <a:avLst/>
                  </a:prstGeom>
                  <a:ln w="12700" cap="flat">
                    <a:noFill/>
                    <a:miter lim="400000"/>
                  </a:ln>
                  <a:effectLst/>
                </p:spPr>
              </p:pic>
            </p:grpSp>
            <p:sp>
              <p:nvSpPr>
                <p:cNvPr id="24" name="TextBox 23"/>
                <p:cNvSpPr txBox="1"/>
                <p:nvPr/>
              </p:nvSpPr>
              <p:spPr>
                <a:xfrm>
                  <a:off x="8644893" y="3000652"/>
                  <a:ext cx="1586332" cy="779700"/>
                </a:xfrm>
                <a:prstGeom prst="rect">
                  <a:avLst/>
                </a:prstGeom>
                <a:noFill/>
              </p:spPr>
              <p:txBody>
                <a:bodyPr wrap="none" rtlCol="0">
                  <a:spAutoFit/>
                </a:bodyPr>
                <a:lstStyle/>
                <a:p>
                  <a:r>
                    <a:rPr lang="en-US" sz="1600" dirty="0">
                      <a:latin typeface="+mj-lt"/>
                    </a:rPr>
                    <a:t>Deploy in</a:t>
                  </a:r>
                </a:p>
                <a:p>
                  <a:r>
                    <a:rPr lang="en-US" sz="1600" dirty="0">
                      <a:latin typeface="+mj-lt"/>
                    </a:rPr>
                    <a:t>production</a:t>
                  </a:r>
                </a:p>
              </p:txBody>
            </p:sp>
          </p:grpSp>
          <p:cxnSp>
            <p:nvCxnSpPr>
              <p:cNvPr id="22" name="Straight Arrow Connector 21"/>
              <p:cNvCxnSpPr/>
              <p:nvPr/>
            </p:nvCxnSpPr>
            <p:spPr>
              <a:xfrm flipV="1">
                <a:off x="7023347" y="3794013"/>
                <a:ext cx="758959" cy="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grpSp>
        <p:sp>
          <p:nvSpPr>
            <p:cNvPr id="18" name="Freeform 17"/>
            <p:cNvSpPr/>
            <p:nvPr/>
          </p:nvSpPr>
          <p:spPr>
            <a:xfrm>
              <a:off x="848352" y="3362697"/>
              <a:ext cx="7294895" cy="1401772"/>
            </a:xfrm>
            <a:custGeom>
              <a:avLst/>
              <a:gdLst>
                <a:gd name="connsiteX0" fmla="*/ 9726527 w 9726527"/>
                <a:gd name="connsiteY0" fmla="*/ 0 h 2252712"/>
                <a:gd name="connsiteX1" fmla="*/ 7864922 w 9726527"/>
                <a:gd name="connsiteY1" fmla="*/ 1818217 h 2252712"/>
                <a:gd name="connsiteX2" fmla="*/ 4560211 w 9726527"/>
                <a:gd name="connsiteY2" fmla="*/ 2251126 h 2252712"/>
                <a:gd name="connsiteX3" fmla="*/ 880294 w 9726527"/>
                <a:gd name="connsiteY3" fmla="*/ 1933660 h 2252712"/>
                <a:gd name="connsiteX4" fmla="*/ 0 w 9726527"/>
                <a:gd name="connsiteY4" fmla="*/ 1183284 h 2252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6527" h="2252712">
                  <a:moveTo>
                    <a:pt x="9726527" y="0"/>
                  </a:moveTo>
                  <a:cubicBezTo>
                    <a:pt x="9226251" y="721514"/>
                    <a:pt x="8725975" y="1443029"/>
                    <a:pt x="7864922" y="1818217"/>
                  </a:cubicBezTo>
                  <a:cubicBezTo>
                    <a:pt x="7003869" y="2193405"/>
                    <a:pt x="5724316" y="2231886"/>
                    <a:pt x="4560211" y="2251126"/>
                  </a:cubicBezTo>
                  <a:cubicBezTo>
                    <a:pt x="3396106" y="2270367"/>
                    <a:pt x="1640329" y="2111634"/>
                    <a:pt x="880294" y="1933660"/>
                  </a:cubicBezTo>
                  <a:cubicBezTo>
                    <a:pt x="120259" y="1755686"/>
                    <a:pt x="60129" y="1469485"/>
                    <a:pt x="0" y="1183284"/>
                  </a:cubicBezTo>
                </a:path>
              </a:pathLst>
            </a:custGeom>
            <a:ln>
              <a:headEnd type="none"/>
              <a:tailEnd type="arrow"/>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sz="1200">
                <a:latin typeface="+mj-lt"/>
              </a:endParaRPr>
            </a:p>
          </p:txBody>
        </p:sp>
        <p:sp>
          <p:nvSpPr>
            <p:cNvPr id="19" name="Freeform 18"/>
            <p:cNvSpPr/>
            <p:nvPr/>
          </p:nvSpPr>
          <p:spPr>
            <a:xfrm>
              <a:off x="3153516" y="3508211"/>
              <a:ext cx="1445626" cy="630594"/>
            </a:xfrm>
            <a:custGeom>
              <a:avLst/>
              <a:gdLst>
                <a:gd name="connsiteX0" fmla="*/ 1927501 w 1927501"/>
                <a:gd name="connsiteY0" fmla="*/ 0 h 840792"/>
                <a:gd name="connsiteX1" fmla="*/ 1419477 w 1927501"/>
                <a:gd name="connsiteY1" fmla="*/ 717176 h 840792"/>
                <a:gd name="connsiteX2" fmla="*/ 642501 w 1927501"/>
                <a:gd name="connsiteY2" fmla="*/ 836706 h 840792"/>
                <a:gd name="connsiteX3" fmla="*/ 194245 w 1927501"/>
                <a:gd name="connsiteY3" fmla="*/ 672353 h 840792"/>
                <a:gd name="connsiteX4" fmla="*/ 0 w 1927501"/>
                <a:gd name="connsiteY4" fmla="*/ 254000 h 840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501" h="840792">
                  <a:moveTo>
                    <a:pt x="1927501" y="0"/>
                  </a:moveTo>
                  <a:cubicBezTo>
                    <a:pt x="1780572" y="288862"/>
                    <a:pt x="1633644" y="577725"/>
                    <a:pt x="1419477" y="717176"/>
                  </a:cubicBezTo>
                  <a:cubicBezTo>
                    <a:pt x="1205310" y="856627"/>
                    <a:pt x="846706" y="844177"/>
                    <a:pt x="642501" y="836706"/>
                  </a:cubicBezTo>
                  <a:cubicBezTo>
                    <a:pt x="438296" y="829236"/>
                    <a:pt x="301328" y="769471"/>
                    <a:pt x="194245" y="672353"/>
                  </a:cubicBezTo>
                  <a:cubicBezTo>
                    <a:pt x="87161" y="575235"/>
                    <a:pt x="0" y="254000"/>
                    <a:pt x="0" y="254000"/>
                  </a:cubicBezTo>
                </a:path>
              </a:pathLst>
            </a:custGeom>
            <a:ln>
              <a:headEnd type="none"/>
              <a:tailEnd type="arrow"/>
            </a:ln>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sz="1200">
                <a:latin typeface="+mj-lt"/>
              </a:endParaRPr>
            </a:p>
          </p:txBody>
        </p:sp>
        <p:sp>
          <p:nvSpPr>
            <p:cNvPr id="20" name="TextBox 19"/>
            <p:cNvSpPr txBox="1"/>
            <p:nvPr/>
          </p:nvSpPr>
          <p:spPr>
            <a:xfrm>
              <a:off x="2974949" y="4835543"/>
              <a:ext cx="4815832" cy="197587"/>
            </a:xfrm>
            <a:prstGeom prst="rect">
              <a:avLst/>
            </a:prstGeom>
          </p:spPr>
          <p:txBody>
            <a:bodyPr vert="horz" wrap="none" lIns="0" tIns="0" rIns="0" bIns="0" rtlCol="0" anchor="t" anchorCtr="0">
              <a:noAutofit/>
            </a:bodyPr>
            <a:lstStyle/>
            <a:p>
              <a:r>
                <a:rPr lang="en-US" sz="800" i="1" dirty="0">
                  <a:solidFill>
                    <a:schemeClr val="tx1">
                      <a:lumMod val="65000"/>
                      <a:lumOff val="35000"/>
                    </a:schemeClr>
                  </a:solidFill>
                  <a:latin typeface="+mj-lt"/>
                </a:rPr>
                <a:t>Source: Overview of machine learning and feature engineering, Alice Cheng, </a:t>
              </a:r>
              <a:r>
                <a:rPr lang="en-US" sz="800" i="1" dirty="0" err="1">
                  <a:solidFill>
                    <a:schemeClr val="tx1">
                      <a:lumMod val="65000"/>
                      <a:lumOff val="35000"/>
                    </a:schemeClr>
                  </a:solidFill>
                  <a:latin typeface="+mj-lt"/>
                </a:rPr>
                <a:t>Strata+Hadoop</a:t>
              </a:r>
              <a:r>
                <a:rPr lang="en-US" sz="800" i="1" dirty="0">
                  <a:solidFill>
                    <a:schemeClr val="tx1">
                      <a:lumMod val="65000"/>
                      <a:lumOff val="35000"/>
                    </a:schemeClr>
                  </a:solidFill>
                  <a:latin typeface="+mj-lt"/>
                </a:rPr>
                <a:t> 2015</a:t>
              </a:r>
            </a:p>
          </p:txBody>
        </p:sp>
      </p:grpSp>
    </p:spTree>
    <p:extLst>
      <p:ext uri="{BB962C8B-B14F-4D97-AF65-F5344CB8AC3E}">
        <p14:creationId xmlns:p14="http://schemas.microsoft.com/office/powerpoint/2010/main" val="25760915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386ED10D-9354-2B49-8EDF-CE98E57627F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53</a:t>
            </a:fld>
            <a:endParaRPr lang="en-US"/>
          </a:p>
        </p:txBody>
      </p:sp>
      <p:sp>
        <p:nvSpPr>
          <p:cNvPr id="3" name="Title 2">
            <a:extLst>
              <a:ext uri="{FF2B5EF4-FFF2-40B4-BE49-F238E27FC236}">
                <a16:creationId xmlns="" xmlns:a16="http://schemas.microsoft.com/office/drawing/2014/main" id="{3C136419-BB81-144E-A4BE-C9BE62BEB355}"/>
              </a:ext>
            </a:extLst>
          </p:cNvPr>
          <p:cNvSpPr>
            <a:spLocks noGrp="1"/>
          </p:cNvSpPr>
          <p:nvPr>
            <p:ph type="title"/>
          </p:nvPr>
        </p:nvSpPr>
        <p:spPr/>
        <p:txBody>
          <a:bodyPr/>
          <a:lstStyle/>
          <a:p>
            <a:r>
              <a:rPr lang="en-US" dirty="0"/>
              <a:t>Deep Learning, is a specific type of machine learning that represents the world as a nested hierarchy of concepts and learns important features and improves with data</a:t>
            </a:r>
          </a:p>
        </p:txBody>
      </p:sp>
      <p:pic>
        <p:nvPicPr>
          <p:cNvPr id="4" name="Picture 3">
            <a:extLst>
              <a:ext uri="{FF2B5EF4-FFF2-40B4-BE49-F238E27FC236}">
                <a16:creationId xmlns="" xmlns:a16="http://schemas.microsoft.com/office/drawing/2014/main" id="{1834A8BF-0E30-F942-A69B-D4B5B5178CC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69430" y="1235707"/>
            <a:ext cx="7375160" cy="3372787"/>
          </a:xfrm>
          <a:prstGeom prst="rect">
            <a:avLst/>
          </a:prstGeom>
        </p:spPr>
      </p:pic>
      <p:sp>
        <p:nvSpPr>
          <p:cNvPr id="5" name="Rectangle 4">
            <a:extLst>
              <a:ext uri="{FF2B5EF4-FFF2-40B4-BE49-F238E27FC236}">
                <a16:creationId xmlns="" xmlns:a16="http://schemas.microsoft.com/office/drawing/2014/main" id="{954D72F4-531C-7442-97F0-64A3FC6118FD}"/>
              </a:ext>
            </a:extLst>
          </p:cNvPr>
          <p:cNvSpPr/>
          <p:nvPr/>
        </p:nvSpPr>
        <p:spPr>
          <a:xfrm>
            <a:off x="263502" y="4531376"/>
            <a:ext cx="3507698" cy="2933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u="sng" dirty="0">
                <a:solidFill>
                  <a:schemeClr val="tx1"/>
                </a:solidFill>
                <a:hlinkClick r:id="rId4"/>
              </a:rPr>
              <a:t>Demo LINK</a:t>
            </a:r>
            <a:endParaRPr lang="en-US" sz="1200" dirty="0">
              <a:solidFill>
                <a:schemeClr val="tx1"/>
              </a:solidFill>
            </a:endParaRPr>
          </a:p>
        </p:txBody>
      </p:sp>
    </p:spTree>
    <p:extLst>
      <p:ext uri="{BB962C8B-B14F-4D97-AF65-F5344CB8AC3E}">
        <p14:creationId xmlns:p14="http://schemas.microsoft.com/office/powerpoint/2010/main" val="990382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E9FEFC-662A-294C-B441-192EAABE9E92}"/>
              </a:ext>
            </a:extLst>
          </p:cNvPr>
          <p:cNvSpPr>
            <a:spLocks noGrp="1"/>
          </p:cNvSpPr>
          <p:nvPr>
            <p:ph type="title"/>
          </p:nvPr>
        </p:nvSpPr>
        <p:spPr/>
        <p:txBody>
          <a:bodyPr/>
          <a:lstStyle/>
          <a:p>
            <a:r>
              <a:rPr lang="en-US" dirty="0"/>
              <a:t>Enterprise AI Use Cases</a:t>
            </a:r>
          </a:p>
        </p:txBody>
      </p:sp>
    </p:spTree>
    <p:extLst>
      <p:ext uri="{BB962C8B-B14F-4D97-AF65-F5344CB8AC3E}">
        <p14:creationId xmlns:p14="http://schemas.microsoft.com/office/powerpoint/2010/main" val="31539525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686"/>
        <p:cNvGrpSpPr/>
        <p:nvPr/>
      </p:nvGrpSpPr>
      <p:grpSpPr>
        <a:xfrm>
          <a:off x="0" y="0"/>
          <a:ext cx="0" cy="0"/>
          <a:chOff x="0" y="0"/>
          <a:chExt cx="0" cy="0"/>
        </a:xfrm>
      </p:grpSpPr>
      <p:pic>
        <p:nvPicPr>
          <p:cNvPr id="3687" name="Google Shape;3687;p34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090569" y="610"/>
            <a:ext cx="6084611" cy="5142281"/>
          </a:xfrm>
          <a:prstGeom prst="rect">
            <a:avLst/>
          </a:prstGeom>
          <a:noFill/>
          <a:ln>
            <a:noFill/>
          </a:ln>
        </p:spPr>
      </p:pic>
      <p:sp>
        <p:nvSpPr>
          <p:cNvPr id="3688" name="Google Shape;3688;p348"/>
          <p:cNvSpPr/>
          <p:nvPr/>
        </p:nvSpPr>
        <p:spPr>
          <a:xfrm>
            <a:off x="3085429" y="-2252"/>
            <a:ext cx="6092100" cy="5148000"/>
          </a:xfrm>
          <a:prstGeom prst="rect">
            <a:avLst/>
          </a:prstGeom>
          <a:solidFill>
            <a:srgbClr val="000000">
              <a:alpha val="40784"/>
            </a:srgbClr>
          </a:solidFill>
          <a:ln>
            <a:noFill/>
          </a:ln>
        </p:spPr>
        <p:txBody>
          <a:bodyPr spcFirstLastPara="1" wrap="square" lIns="91425" tIns="45694" rIns="91425" bIns="45694" anchor="ctr" anchorCtr="0">
            <a:noAutofit/>
          </a:bodyPr>
          <a:lstStyle/>
          <a:p>
            <a:pPr algn="ctr">
              <a:buSzPts val="1900"/>
            </a:pPr>
            <a:endParaRPr sz="1425">
              <a:solidFill>
                <a:schemeClr val="lt1"/>
              </a:solidFill>
            </a:endParaRPr>
          </a:p>
        </p:txBody>
      </p:sp>
      <p:sp>
        <p:nvSpPr>
          <p:cNvPr id="3689" name="Google Shape;3689;p348"/>
          <p:cNvSpPr txBox="1"/>
          <p:nvPr/>
        </p:nvSpPr>
        <p:spPr>
          <a:xfrm>
            <a:off x="192024" y="715658"/>
            <a:ext cx="2762100" cy="664200"/>
          </a:xfrm>
          <a:prstGeom prst="rect">
            <a:avLst/>
          </a:prstGeom>
          <a:noFill/>
          <a:ln>
            <a:noFill/>
          </a:ln>
        </p:spPr>
        <p:txBody>
          <a:bodyPr spcFirstLastPara="1" wrap="square" lIns="91425" tIns="45694" rIns="91425" bIns="45694" anchor="t" anchorCtr="0">
            <a:noAutofit/>
          </a:bodyPr>
          <a:lstStyle/>
          <a:p>
            <a:pPr>
              <a:buClr>
                <a:schemeClr val="dk2"/>
              </a:buClr>
              <a:buSzPts val="2300"/>
            </a:pPr>
            <a:r>
              <a:rPr lang="en-US" sz="2000" dirty="0">
                <a:solidFill>
                  <a:srgbClr val="E0301E"/>
                </a:solidFill>
                <a:latin typeface="Georgia"/>
                <a:ea typeface="Georgia"/>
                <a:cs typeface="Georgia"/>
                <a:sym typeface="Georgia"/>
              </a:rPr>
              <a:t>Reducing airline delays and cancellation events </a:t>
            </a:r>
            <a:endParaRPr sz="2000" dirty="0">
              <a:solidFill>
                <a:srgbClr val="E0301E"/>
              </a:solidFill>
            </a:endParaRPr>
          </a:p>
          <a:p>
            <a:pPr>
              <a:buClr>
                <a:schemeClr val="dk2"/>
              </a:buClr>
              <a:buSzPts val="1500"/>
            </a:pPr>
            <a:r>
              <a:rPr lang="en-US" sz="1125" dirty="0">
                <a:solidFill>
                  <a:schemeClr val="dk2"/>
                </a:solidFill>
                <a:latin typeface="Georgia"/>
                <a:ea typeface="Georgia"/>
                <a:cs typeface="Georgia"/>
                <a:sym typeface="Georgia"/>
              </a:rPr>
              <a:t/>
            </a:r>
            <a:br>
              <a:rPr lang="en-US" sz="1125" dirty="0">
                <a:solidFill>
                  <a:schemeClr val="dk2"/>
                </a:solidFill>
                <a:latin typeface="Georgia"/>
                <a:ea typeface="Georgia"/>
                <a:cs typeface="Georgia"/>
                <a:sym typeface="Georgia"/>
              </a:rPr>
            </a:br>
            <a:r>
              <a:rPr lang="en-US" dirty="0">
                <a:solidFill>
                  <a:schemeClr val="lt2"/>
                </a:solidFill>
                <a:latin typeface="Georgia"/>
                <a:ea typeface="Georgia"/>
                <a:cs typeface="Georgia"/>
                <a:sym typeface="Georgia"/>
              </a:rPr>
              <a:t>PwC worked with a Fortune 500 Airline to use data from onboard health monitoring sensors, to predict and identify actions to prevent maintenance- related delays.</a:t>
            </a:r>
            <a:endParaRPr dirty="0">
              <a:solidFill>
                <a:schemeClr val="lt2"/>
              </a:solidFill>
              <a:latin typeface="Georgia"/>
              <a:ea typeface="Georgia"/>
              <a:cs typeface="Georgia"/>
              <a:sym typeface="Georgia"/>
            </a:endParaRPr>
          </a:p>
          <a:p>
            <a:pPr>
              <a:buClr>
                <a:schemeClr val="dk2"/>
              </a:buClr>
              <a:buSzPts val="1500"/>
            </a:pPr>
            <a:endParaRPr sz="1350" dirty="0">
              <a:solidFill>
                <a:schemeClr val="lt2"/>
              </a:solidFill>
              <a:latin typeface="Georgia"/>
              <a:ea typeface="Georgia"/>
              <a:cs typeface="Georgia"/>
              <a:sym typeface="Georgia"/>
            </a:endParaRPr>
          </a:p>
          <a:p>
            <a:pPr>
              <a:buClr>
                <a:schemeClr val="dk1"/>
              </a:buClr>
              <a:buSzPts val="1500"/>
            </a:pPr>
            <a:r>
              <a:rPr lang="en-US" dirty="0">
                <a:solidFill>
                  <a:schemeClr val="dk2"/>
                </a:solidFill>
                <a:latin typeface="Georgia"/>
                <a:ea typeface="Georgia"/>
                <a:cs typeface="Georgia"/>
                <a:sym typeface="Georgia"/>
              </a:rPr>
              <a:t>Relevant tech:</a:t>
            </a:r>
            <a:endParaRPr dirty="0">
              <a:solidFill>
                <a:schemeClr val="dk2"/>
              </a:solidFill>
              <a:latin typeface="Georgia"/>
              <a:ea typeface="Georgia"/>
              <a:cs typeface="Georgia"/>
              <a:sym typeface="Georgia"/>
            </a:endParaRPr>
          </a:p>
          <a:p>
            <a:pPr>
              <a:buClr>
                <a:schemeClr val="dk1"/>
              </a:buClr>
              <a:buSzPts val="1500"/>
            </a:pPr>
            <a:endParaRPr sz="12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Machine Learning</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Predictive Analytics</a:t>
            </a: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Anomaly detection</a:t>
            </a:r>
            <a:endParaRPr sz="1100" dirty="0">
              <a:solidFill>
                <a:schemeClr val="lt2"/>
              </a:solidFill>
              <a:latin typeface="Georgia"/>
              <a:ea typeface="Georgia"/>
              <a:cs typeface="Georgia"/>
              <a:sym typeface="Georgia"/>
            </a:endParaRPr>
          </a:p>
          <a:p>
            <a:pPr>
              <a:buClr>
                <a:schemeClr val="dk2"/>
              </a:buClr>
              <a:buSzPts val="1500"/>
            </a:pPr>
            <a:endParaRPr sz="1350" dirty="0">
              <a:solidFill>
                <a:schemeClr val="lt2"/>
              </a:solidFill>
              <a:latin typeface="Georgia"/>
              <a:ea typeface="Georgia"/>
              <a:cs typeface="Georgia"/>
              <a:sym typeface="Georgia"/>
            </a:endParaRPr>
          </a:p>
        </p:txBody>
      </p:sp>
      <p:sp>
        <p:nvSpPr>
          <p:cNvPr id="3690" name="Google Shape;3690;p348"/>
          <p:cNvSpPr txBox="1"/>
          <p:nvPr/>
        </p:nvSpPr>
        <p:spPr>
          <a:xfrm>
            <a:off x="337997" y="242387"/>
            <a:ext cx="2746725" cy="132186"/>
          </a:xfrm>
          <a:prstGeom prst="rect">
            <a:avLst/>
          </a:prstGeom>
          <a:noFill/>
          <a:ln>
            <a:noFill/>
          </a:ln>
        </p:spPr>
        <p:txBody>
          <a:bodyPr spcFirstLastPara="1" wrap="square" lIns="0" tIns="0" rIns="0" bIns="0" anchor="t" anchorCtr="0">
            <a:noAutofit/>
          </a:bodyPr>
          <a:lstStyle/>
          <a:p>
            <a:pPr>
              <a:buClr>
                <a:schemeClr val="lt1"/>
              </a:buClr>
              <a:buSzPts val="300"/>
            </a:pPr>
            <a:r>
              <a:rPr lang="en-US" sz="1200" b="1" dirty="0">
                <a:solidFill>
                  <a:schemeClr val="dk1"/>
                </a:solidFill>
                <a:latin typeface="Georgia" panose="02040502050405020303" pitchFamily="18" charset="0"/>
              </a:rPr>
              <a:t>AI in action: Assisted Intelligence</a:t>
            </a:r>
            <a:endParaRPr sz="1200" dirty="0">
              <a:solidFill>
                <a:schemeClr val="dk1"/>
              </a:solidFill>
              <a:latin typeface="Georgia" panose="02040502050405020303" pitchFamily="18" charset="0"/>
              <a:ea typeface="Georgia"/>
              <a:cs typeface="Georgia"/>
              <a:sym typeface="Georgia"/>
            </a:endParaRPr>
          </a:p>
        </p:txBody>
      </p:sp>
      <p:cxnSp>
        <p:nvCxnSpPr>
          <p:cNvPr id="3691" name="Google Shape;3691;p348"/>
          <p:cNvCxnSpPr/>
          <p:nvPr/>
        </p:nvCxnSpPr>
        <p:spPr>
          <a:xfrm>
            <a:off x="331470" y="455851"/>
            <a:ext cx="470700" cy="0"/>
          </a:xfrm>
          <a:prstGeom prst="straightConnector1">
            <a:avLst/>
          </a:prstGeom>
          <a:noFill/>
          <a:ln w="9525" cap="flat" cmpd="sng">
            <a:solidFill>
              <a:schemeClr val="dk2"/>
            </a:solidFill>
            <a:prstDash val="solid"/>
            <a:round/>
            <a:headEnd type="none" w="sm" len="sm"/>
            <a:tailEnd type="none" w="sm" len="sm"/>
          </a:ln>
        </p:spPr>
      </p:cxnSp>
      <p:grpSp>
        <p:nvGrpSpPr>
          <p:cNvPr id="3692" name="Google Shape;3692;p348"/>
          <p:cNvGrpSpPr/>
          <p:nvPr/>
        </p:nvGrpSpPr>
        <p:grpSpPr>
          <a:xfrm>
            <a:off x="4493783" y="1763043"/>
            <a:ext cx="3796430" cy="1537261"/>
            <a:chOff x="3576917" y="1866757"/>
            <a:chExt cx="5061906" cy="1684623"/>
          </a:xfrm>
        </p:grpSpPr>
        <p:cxnSp>
          <p:nvCxnSpPr>
            <p:cNvPr id="3693" name="Google Shape;3693;p348"/>
            <p:cNvCxnSpPr/>
            <p:nvPr/>
          </p:nvCxnSpPr>
          <p:spPr>
            <a:xfrm>
              <a:off x="3576917" y="3551380"/>
              <a:ext cx="5061900" cy="0"/>
            </a:xfrm>
            <a:prstGeom prst="straightConnector1">
              <a:avLst/>
            </a:prstGeom>
            <a:noFill/>
            <a:ln w="9525" cap="flat" cmpd="sng">
              <a:solidFill>
                <a:schemeClr val="dk2"/>
              </a:solidFill>
              <a:prstDash val="solid"/>
              <a:round/>
              <a:headEnd type="none" w="sm" len="sm"/>
              <a:tailEnd type="none" w="sm" len="sm"/>
            </a:ln>
          </p:spPr>
        </p:cxnSp>
        <p:cxnSp>
          <p:nvCxnSpPr>
            <p:cNvPr id="3694" name="Google Shape;3694;p348"/>
            <p:cNvCxnSpPr/>
            <p:nvPr/>
          </p:nvCxnSpPr>
          <p:spPr>
            <a:xfrm>
              <a:off x="3576917" y="1866757"/>
              <a:ext cx="2457300" cy="0"/>
            </a:xfrm>
            <a:prstGeom prst="straightConnector1">
              <a:avLst/>
            </a:prstGeom>
            <a:noFill/>
            <a:ln w="9525" cap="flat" cmpd="sng">
              <a:solidFill>
                <a:schemeClr val="dk2"/>
              </a:solidFill>
              <a:prstDash val="solid"/>
              <a:round/>
              <a:headEnd type="none" w="sm" len="sm"/>
              <a:tailEnd type="none" w="sm" len="sm"/>
            </a:ln>
          </p:spPr>
        </p:cxnSp>
        <p:cxnSp>
          <p:nvCxnSpPr>
            <p:cNvPr id="3695" name="Google Shape;3695;p348"/>
            <p:cNvCxnSpPr/>
            <p:nvPr/>
          </p:nvCxnSpPr>
          <p:spPr>
            <a:xfrm>
              <a:off x="6219923" y="1866757"/>
              <a:ext cx="2418900" cy="0"/>
            </a:xfrm>
            <a:prstGeom prst="straightConnector1">
              <a:avLst/>
            </a:prstGeom>
            <a:noFill/>
            <a:ln w="9525" cap="flat" cmpd="sng">
              <a:solidFill>
                <a:schemeClr val="dk2"/>
              </a:solidFill>
              <a:prstDash val="solid"/>
              <a:round/>
              <a:headEnd type="none" w="sm" len="sm"/>
              <a:tailEnd type="none" w="sm" len="sm"/>
            </a:ln>
          </p:spPr>
        </p:cxnSp>
        <p:cxnSp>
          <p:nvCxnSpPr>
            <p:cNvPr id="3696" name="Google Shape;3696;p348"/>
            <p:cNvCxnSpPr/>
            <p:nvPr/>
          </p:nvCxnSpPr>
          <p:spPr>
            <a:xfrm flipH="1">
              <a:off x="6126923" y="1866757"/>
              <a:ext cx="93000" cy="86400"/>
            </a:xfrm>
            <a:prstGeom prst="straightConnector1">
              <a:avLst/>
            </a:prstGeom>
            <a:noFill/>
            <a:ln w="9525" cap="flat" cmpd="sng">
              <a:solidFill>
                <a:schemeClr val="dk2"/>
              </a:solidFill>
              <a:prstDash val="solid"/>
              <a:round/>
              <a:headEnd type="none" w="sm" len="sm"/>
              <a:tailEnd type="none" w="sm" len="sm"/>
            </a:ln>
          </p:spPr>
        </p:cxnSp>
        <p:cxnSp>
          <p:nvCxnSpPr>
            <p:cNvPr id="3697" name="Google Shape;3697;p348"/>
            <p:cNvCxnSpPr/>
            <p:nvPr/>
          </p:nvCxnSpPr>
          <p:spPr>
            <a:xfrm>
              <a:off x="6034185" y="1866757"/>
              <a:ext cx="93000" cy="86400"/>
            </a:xfrm>
            <a:prstGeom prst="straightConnector1">
              <a:avLst/>
            </a:prstGeom>
            <a:noFill/>
            <a:ln w="9525" cap="flat" cmpd="sng">
              <a:solidFill>
                <a:schemeClr val="dk2"/>
              </a:solidFill>
              <a:prstDash val="solid"/>
              <a:round/>
              <a:headEnd type="none" w="sm" len="sm"/>
              <a:tailEnd type="none" w="sm" len="sm"/>
            </a:ln>
          </p:spPr>
        </p:cxnSp>
        <p:cxnSp>
          <p:nvCxnSpPr>
            <p:cNvPr id="3698" name="Google Shape;3698;p348"/>
            <p:cNvCxnSpPr/>
            <p:nvPr/>
          </p:nvCxnSpPr>
          <p:spPr>
            <a:xfrm>
              <a:off x="3576917" y="1866757"/>
              <a:ext cx="0" cy="1684500"/>
            </a:xfrm>
            <a:prstGeom prst="straightConnector1">
              <a:avLst/>
            </a:prstGeom>
            <a:noFill/>
            <a:ln w="9525" cap="flat" cmpd="sng">
              <a:solidFill>
                <a:schemeClr val="dk2"/>
              </a:solidFill>
              <a:prstDash val="solid"/>
              <a:round/>
              <a:headEnd type="none" w="sm" len="sm"/>
              <a:tailEnd type="none" w="sm" len="sm"/>
            </a:ln>
          </p:spPr>
        </p:cxnSp>
        <p:cxnSp>
          <p:nvCxnSpPr>
            <p:cNvPr id="3699" name="Google Shape;3699;p348"/>
            <p:cNvCxnSpPr/>
            <p:nvPr/>
          </p:nvCxnSpPr>
          <p:spPr>
            <a:xfrm>
              <a:off x="8638724" y="1866757"/>
              <a:ext cx="0" cy="1684500"/>
            </a:xfrm>
            <a:prstGeom prst="straightConnector1">
              <a:avLst/>
            </a:prstGeom>
            <a:noFill/>
            <a:ln w="9525" cap="flat" cmpd="sng">
              <a:solidFill>
                <a:schemeClr val="dk2"/>
              </a:solidFill>
              <a:prstDash val="solid"/>
              <a:round/>
              <a:headEnd type="none" w="sm" len="sm"/>
              <a:tailEnd type="none" w="sm" len="sm"/>
            </a:ln>
          </p:spPr>
        </p:cxnSp>
      </p:grpSp>
      <p:sp>
        <p:nvSpPr>
          <p:cNvPr id="3700" name="Google Shape;3700;p348"/>
          <p:cNvSpPr txBox="1"/>
          <p:nvPr/>
        </p:nvSpPr>
        <p:spPr>
          <a:xfrm>
            <a:off x="4734214" y="2091650"/>
            <a:ext cx="3344400" cy="600075"/>
          </a:xfrm>
          <a:prstGeom prst="rect">
            <a:avLst/>
          </a:prstGeom>
          <a:noFill/>
          <a:ln>
            <a:noFill/>
          </a:ln>
        </p:spPr>
        <p:txBody>
          <a:bodyPr spcFirstLastPara="1" wrap="square" lIns="0" tIns="0" rIns="0" bIns="0" anchor="t" anchorCtr="0">
            <a:noAutofit/>
          </a:bodyPr>
          <a:lstStyle/>
          <a:p>
            <a:pPr algn="ctr">
              <a:buClr>
                <a:srgbClr val="FFFFFF"/>
              </a:buClr>
              <a:buSzPts val="2600"/>
            </a:pPr>
            <a:r>
              <a:rPr lang="en-US" sz="1950">
                <a:solidFill>
                  <a:schemeClr val="lt1"/>
                </a:solidFill>
                <a:latin typeface="Georgia"/>
                <a:ea typeface="Georgia"/>
                <a:cs typeface="Georgia"/>
                <a:sym typeface="Georgia"/>
              </a:rPr>
              <a:t>Predicted </a:t>
            </a:r>
            <a:r>
              <a:rPr lang="en-US" sz="1950" b="1">
                <a:solidFill>
                  <a:schemeClr val="lt1"/>
                </a:solidFill>
                <a:latin typeface="Georgia"/>
                <a:ea typeface="Georgia"/>
                <a:cs typeface="Georgia"/>
                <a:sym typeface="Georgia"/>
              </a:rPr>
              <a:t>20%</a:t>
            </a:r>
            <a:r>
              <a:rPr lang="en-US" sz="1950">
                <a:solidFill>
                  <a:schemeClr val="lt1"/>
                </a:solidFill>
                <a:latin typeface="Georgia"/>
                <a:ea typeface="Georgia"/>
                <a:cs typeface="Georgia"/>
                <a:sym typeface="Georgia"/>
              </a:rPr>
              <a:t> of actual delays during the test period, yielding </a:t>
            </a:r>
            <a:r>
              <a:rPr lang="en-US" sz="1950" b="1">
                <a:solidFill>
                  <a:schemeClr val="lt1"/>
                </a:solidFill>
                <a:latin typeface="Georgia"/>
                <a:ea typeface="Georgia"/>
                <a:cs typeface="Georgia"/>
                <a:sym typeface="Georgia"/>
              </a:rPr>
              <a:t>$3M</a:t>
            </a:r>
            <a:r>
              <a:rPr lang="en-US" sz="1950">
                <a:solidFill>
                  <a:schemeClr val="lt1"/>
                </a:solidFill>
                <a:latin typeface="Georgia"/>
                <a:ea typeface="Georgia"/>
                <a:cs typeface="Georgia"/>
                <a:sym typeface="Georgia"/>
              </a:rPr>
              <a:t> in cost savings.</a:t>
            </a:r>
            <a:endParaRPr sz="1050"/>
          </a:p>
        </p:txBody>
      </p:sp>
      <p:grpSp>
        <p:nvGrpSpPr>
          <p:cNvPr id="3701" name="Google Shape;3701;p348"/>
          <p:cNvGrpSpPr/>
          <p:nvPr/>
        </p:nvGrpSpPr>
        <p:grpSpPr>
          <a:xfrm>
            <a:off x="3039360" y="-5719"/>
            <a:ext cx="135596" cy="5147871"/>
            <a:chOff x="3039435" y="-5719"/>
            <a:chExt cx="135600" cy="5148000"/>
          </a:xfrm>
        </p:grpSpPr>
        <p:sp>
          <p:nvSpPr>
            <p:cNvPr id="3702" name="Google Shape;3702;p348"/>
            <p:cNvSpPr/>
            <p:nvPr/>
          </p:nvSpPr>
          <p:spPr>
            <a:xfrm rot="5400000">
              <a:off x="2992935" y="2523003"/>
              <a:ext cx="228600" cy="135600"/>
            </a:xfrm>
            <a:prstGeom prst="triangle">
              <a:avLst>
                <a:gd name="adj" fmla="val 50000"/>
              </a:avLst>
            </a:prstGeom>
            <a:solidFill>
              <a:schemeClr val="lt1"/>
            </a:solidFill>
            <a:ln w="9525" cap="flat" cmpd="sng">
              <a:solidFill>
                <a:schemeClr val="lt1">
                  <a:alpha val="0"/>
                </a:schemeClr>
              </a:solidFill>
              <a:prstDash val="solid"/>
              <a:round/>
              <a:headEnd type="none" w="sm" len="sm"/>
              <a:tailEnd type="none" w="sm" len="sm"/>
            </a:ln>
          </p:spPr>
          <p:txBody>
            <a:bodyPr spcFirstLastPara="1" wrap="square" lIns="91425" tIns="45694" rIns="91425" bIns="45694" anchor="ctr" anchorCtr="0">
              <a:noAutofit/>
            </a:bodyPr>
            <a:lstStyle/>
            <a:p>
              <a:pPr algn="ctr">
                <a:buSzPts val="2400"/>
              </a:pPr>
              <a:endParaRPr sz="1800">
                <a:solidFill>
                  <a:schemeClr val="lt1"/>
                </a:solidFill>
              </a:endParaRPr>
            </a:p>
          </p:txBody>
        </p:sp>
        <p:sp>
          <p:nvSpPr>
            <p:cNvPr id="3703" name="Google Shape;3703;p348"/>
            <p:cNvSpPr/>
            <p:nvPr/>
          </p:nvSpPr>
          <p:spPr>
            <a:xfrm rot="-5400000">
              <a:off x="550654" y="2518631"/>
              <a:ext cx="5148000" cy="99300"/>
            </a:xfrm>
            <a:custGeom>
              <a:avLst/>
              <a:gdLst/>
              <a:ahLst/>
              <a:cxnLst/>
              <a:rect l="l" t="t" r="r" b="b"/>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chemeClr val="lt1"/>
              </a:solidFill>
              <a:prstDash val="solid"/>
              <a:round/>
              <a:headEnd type="none" w="sm" len="sm"/>
              <a:tailEnd type="none" w="sm" len="sm"/>
            </a:ln>
          </p:spPr>
          <p:txBody>
            <a:bodyPr spcFirstLastPara="1" wrap="square" lIns="91425" tIns="45694" rIns="91425" bIns="45694" anchor="t" anchorCtr="0">
              <a:noAutofit/>
            </a:bodyPr>
            <a:lstStyle/>
            <a:p>
              <a:pPr>
                <a:buSzPts val="2400"/>
              </a:pPr>
              <a:endParaRPr sz="1800">
                <a:solidFill>
                  <a:schemeClr val="dk1"/>
                </a:solidFill>
              </a:endParaRPr>
            </a:p>
          </p:txBody>
        </p:sp>
      </p:grpSp>
      <p:sp>
        <p:nvSpPr>
          <p:cNvPr id="3704" name="Google Shape;3704;p348"/>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a:buClr>
                <a:schemeClr val="lt2"/>
              </a:buClr>
              <a:buSzPts val="1700"/>
            </a:pPr>
            <a:fld id="{00000000-1234-1234-1234-123412341234}" type="slidenum">
              <a:rPr lang="en-US" sz="825">
                <a:solidFill>
                  <a:srgbClr val="FFFFFF"/>
                </a:solidFill>
              </a:rPr>
              <a:pPr>
                <a:buClr>
                  <a:schemeClr val="lt2"/>
                </a:buClr>
                <a:buSzPts val="1700"/>
              </a:pPr>
              <a:t>55</a:t>
            </a:fld>
            <a:endParaRPr sz="825" dirty="0">
              <a:solidFill>
                <a:srgbClr val="FFFFFF"/>
              </a:solidFill>
            </a:endParaRPr>
          </a:p>
        </p:txBody>
      </p:sp>
    </p:spTree>
    <p:extLst>
      <p:ext uri="{BB962C8B-B14F-4D97-AF65-F5344CB8AC3E}">
        <p14:creationId xmlns:p14="http://schemas.microsoft.com/office/powerpoint/2010/main" val="40315462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764"/>
        <p:cNvGrpSpPr/>
        <p:nvPr/>
      </p:nvGrpSpPr>
      <p:grpSpPr>
        <a:xfrm>
          <a:off x="0" y="0"/>
          <a:ext cx="0" cy="0"/>
          <a:chOff x="0" y="0"/>
          <a:chExt cx="0" cy="0"/>
        </a:xfrm>
      </p:grpSpPr>
      <p:pic>
        <p:nvPicPr>
          <p:cNvPr id="3765" name="Google Shape;3765;p352"/>
          <p:cNvPicPr preferRelativeResize="0"/>
          <p:nvPr/>
        </p:nvPicPr>
        <p:blipFill rotWithShape="1">
          <a:blip r:embed="rId3" cstate="email">
            <a:alphaModFix amt="78000"/>
            <a:extLst>
              <a:ext uri="{28A0092B-C50C-407E-A947-70E740481C1C}">
                <a14:useLocalDpi xmlns:a14="http://schemas.microsoft.com/office/drawing/2010/main"/>
              </a:ext>
            </a:extLst>
          </a:blip>
          <a:srcRect/>
          <a:stretch/>
        </p:blipFill>
        <p:spPr>
          <a:xfrm>
            <a:off x="3080831" y="-3544"/>
            <a:ext cx="6063075" cy="5143500"/>
          </a:xfrm>
          <a:prstGeom prst="rect">
            <a:avLst/>
          </a:prstGeom>
          <a:noFill/>
          <a:ln>
            <a:noFill/>
          </a:ln>
        </p:spPr>
      </p:pic>
      <p:pic>
        <p:nvPicPr>
          <p:cNvPr id="3766" name="Google Shape;3766;p35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080848" y="3217680"/>
            <a:ext cx="6063152" cy="1922223"/>
          </a:xfrm>
          <a:prstGeom prst="rect">
            <a:avLst/>
          </a:prstGeom>
          <a:noFill/>
          <a:ln w="9525" cap="flat" cmpd="sng">
            <a:solidFill>
              <a:srgbClr val="FFFFFF"/>
            </a:solidFill>
            <a:prstDash val="solid"/>
            <a:round/>
            <a:headEnd type="none" w="sm" len="sm"/>
            <a:tailEnd type="none" w="sm" len="sm"/>
          </a:ln>
        </p:spPr>
      </p:pic>
      <p:grpSp>
        <p:nvGrpSpPr>
          <p:cNvPr id="3767" name="Google Shape;3767;p352"/>
          <p:cNvGrpSpPr/>
          <p:nvPr/>
        </p:nvGrpSpPr>
        <p:grpSpPr>
          <a:xfrm>
            <a:off x="3039360" y="-5719"/>
            <a:ext cx="135596" cy="5147871"/>
            <a:chOff x="3039435" y="-5719"/>
            <a:chExt cx="135600" cy="5148000"/>
          </a:xfrm>
        </p:grpSpPr>
        <p:sp>
          <p:nvSpPr>
            <p:cNvPr id="3768" name="Google Shape;3768;p352"/>
            <p:cNvSpPr/>
            <p:nvPr/>
          </p:nvSpPr>
          <p:spPr>
            <a:xfrm rot="5400000">
              <a:off x="2992935" y="2523003"/>
              <a:ext cx="228600" cy="135600"/>
            </a:xfrm>
            <a:prstGeom prst="triangle">
              <a:avLst>
                <a:gd name="adj" fmla="val 50000"/>
              </a:avLst>
            </a:prstGeom>
            <a:solidFill>
              <a:schemeClr val="lt1"/>
            </a:solidFill>
            <a:ln w="9525" cap="flat" cmpd="sng">
              <a:solidFill>
                <a:schemeClr val="lt1">
                  <a:alpha val="0"/>
                </a:schemeClr>
              </a:solidFill>
              <a:prstDash val="solid"/>
              <a:round/>
              <a:headEnd type="none" w="sm" len="sm"/>
              <a:tailEnd type="none" w="sm" len="sm"/>
            </a:ln>
          </p:spPr>
          <p:txBody>
            <a:bodyPr spcFirstLastPara="1" wrap="square" lIns="91425" tIns="45694" rIns="91425" bIns="45694" anchor="ctr" anchorCtr="0">
              <a:noAutofit/>
            </a:bodyPr>
            <a:lstStyle/>
            <a:p>
              <a:pPr algn="ctr">
                <a:buSzPts val="2400"/>
              </a:pPr>
              <a:endParaRPr sz="1800">
                <a:solidFill>
                  <a:schemeClr val="lt1"/>
                </a:solidFill>
              </a:endParaRPr>
            </a:p>
          </p:txBody>
        </p:sp>
        <p:sp>
          <p:nvSpPr>
            <p:cNvPr id="3769" name="Google Shape;3769;p352"/>
            <p:cNvSpPr/>
            <p:nvPr/>
          </p:nvSpPr>
          <p:spPr>
            <a:xfrm rot="-5400000">
              <a:off x="550654" y="2518631"/>
              <a:ext cx="5148000" cy="99300"/>
            </a:xfrm>
            <a:custGeom>
              <a:avLst/>
              <a:gdLst/>
              <a:ahLst/>
              <a:cxnLst/>
              <a:rect l="l" t="t" r="r" b="b"/>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chemeClr val="lt1"/>
              </a:solidFill>
              <a:prstDash val="solid"/>
              <a:round/>
              <a:headEnd type="none" w="sm" len="sm"/>
              <a:tailEnd type="none" w="sm" len="sm"/>
            </a:ln>
          </p:spPr>
          <p:txBody>
            <a:bodyPr spcFirstLastPara="1" wrap="square" lIns="91425" tIns="45694" rIns="91425" bIns="45694" anchor="t" anchorCtr="0">
              <a:noAutofit/>
            </a:bodyPr>
            <a:lstStyle/>
            <a:p>
              <a:pPr>
                <a:buSzPts val="2400"/>
              </a:pPr>
              <a:endParaRPr sz="1800">
                <a:solidFill>
                  <a:schemeClr val="dk1"/>
                </a:solidFill>
              </a:endParaRPr>
            </a:p>
          </p:txBody>
        </p:sp>
      </p:grpSp>
      <p:sp>
        <p:nvSpPr>
          <p:cNvPr id="3770" name="Google Shape;3770;p352"/>
          <p:cNvSpPr txBox="1"/>
          <p:nvPr/>
        </p:nvSpPr>
        <p:spPr>
          <a:xfrm>
            <a:off x="192024" y="715658"/>
            <a:ext cx="2762100" cy="2384158"/>
          </a:xfrm>
          <a:prstGeom prst="rect">
            <a:avLst/>
          </a:prstGeom>
          <a:noFill/>
          <a:ln>
            <a:noFill/>
          </a:ln>
        </p:spPr>
        <p:txBody>
          <a:bodyPr spcFirstLastPara="1" wrap="square" lIns="91425" tIns="45694" rIns="91425" bIns="45694" anchor="t" anchorCtr="0">
            <a:noAutofit/>
          </a:bodyPr>
          <a:lstStyle/>
          <a:p>
            <a:pPr>
              <a:buClr>
                <a:schemeClr val="dk2"/>
              </a:buClr>
              <a:buSzPts val="2300"/>
            </a:pPr>
            <a:r>
              <a:rPr lang="en-US" sz="2000" dirty="0" err="1">
                <a:solidFill>
                  <a:srgbClr val="E0301E"/>
                </a:solidFill>
                <a:latin typeface="Georgia"/>
                <a:ea typeface="Georgia"/>
                <a:cs typeface="Georgia"/>
                <a:sym typeface="Georgia"/>
              </a:rPr>
              <a:t>Geospace</a:t>
            </a:r>
            <a:r>
              <a:rPr lang="en-US" sz="2000" dirty="0">
                <a:solidFill>
                  <a:srgbClr val="E0301E"/>
                </a:solidFill>
                <a:latin typeface="Georgia"/>
                <a:ea typeface="Georgia"/>
                <a:cs typeface="Georgia"/>
                <a:sym typeface="Georgia"/>
              </a:rPr>
              <a:t> image analytics  </a:t>
            </a:r>
            <a:endParaRPr sz="2000" dirty="0">
              <a:solidFill>
                <a:srgbClr val="E0301E"/>
              </a:solidFill>
            </a:endParaRPr>
          </a:p>
          <a:p>
            <a:pPr>
              <a:buClr>
                <a:schemeClr val="dk2"/>
              </a:buClr>
              <a:buSzPts val="1500"/>
            </a:pPr>
            <a:r>
              <a:rPr lang="en-US" sz="1125" dirty="0">
                <a:solidFill>
                  <a:schemeClr val="dk2"/>
                </a:solidFill>
                <a:latin typeface="Georgia"/>
                <a:ea typeface="Georgia"/>
                <a:cs typeface="Georgia"/>
                <a:sym typeface="Georgia"/>
              </a:rPr>
              <a:t/>
            </a:r>
            <a:br>
              <a:rPr lang="en-US" sz="1125" dirty="0">
                <a:solidFill>
                  <a:schemeClr val="dk2"/>
                </a:solidFill>
                <a:latin typeface="Georgia"/>
                <a:ea typeface="Georgia"/>
                <a:cs typeface="Georgia"/>
                <a:sym typeface="Georgia"/>
              </a:rPr>
            </a:br>
            <a:r>
              <a:rPr lang="en-US" dirty="0">
                <a:solidFill>
                  <a:schemeClr val="lt2"/>
                </a:solidFill>
                <a:latin typeface="Georgia"/>
                <a:ea typeface="Georgia"/>
                <a:cs typeface="Georgia"/>
                <a:sym typeface="Georgia"/>
              </a:rPr>
              <a:t>Combined deep learning methods with images collected from drones to quickly identify objects and track progress and issues on mining and production sites </a:t>
            </a:r>
            <a:endParaRPr b="1" dirty="0">
              <a:solidFill>
                <a:schemeClr val="lt2"/>
              </a:solidFill>
              <a:latin typeface="Georgia"/>
              <a:ea typeface="Georgia"/>
              <a:cs typeface="Georgia"/>
              <a:sym typeface="Georgia"/>
            </a:endParaRPr>
          </a:p>
          <a:p>
            <a:pPr>
              <a:buClr>
                <a:schemeClr val="dk1"/>
              </a:buClr>
              <a:buSzPts val="1500"/>
            </a:pPr>
            <a:endParaRPr sz="1200" b="1" dirty="0">
              <a:solidFill>
                <a:schemeClr val="dk2"/>
              </a:solidFill>
              <a:latin typeface="Georgia"/>
              <a:ea typeface="Georgia"/>
              <a:cs typeface="Georgia"/>
              <a:sym typeface="Georgia"/>
            </a:endParaRPr>
          </a:p>
          <a:p>
            <a:pPr>
              <a:buClr>
                <a:schemeClr val="dk1"/>
              </a:buClr>
              <a:buSzPts val="1500"/>
            </a:pPr>
            <a:r>
              <a:rPr lang="en-US" dirty="0">
                <a:solidFill>
                  <a:schemeClr val="dk2"/>
                </a:solidFill>
                <a:latin typeface="Georgia"/>
                <a:ea typeface="Georgia"/>
                <a:cs typeface="Georgia"/>
                <a:sym typeface="Georgia"/>
              </a:rPr>
              <a:t>Relevant tech:</a:t>
            </a:r>
            <a:endParaRPr dirty="0">
              <a:solidFill>
                <a:schemeClr val="dk2"/>
              </a:solidFill>
              <a:latin typeface="Georgia"/>
              <a:ea typeface="Georgia"/>
              <a:cs typeface="Georgia"/>
              <a:sym typeface="Georgia"/>
            </a:endParaRPr>
          </a:p>
          <a:p>
            <a:pPr>
              <a:buClr>
                <a:schemeClr val="dk1"/>
              </a:buClr>
              <a:buSzPct val="80000"/>
            </a:pPr>
            <a:endParaRPr sz="1100" dirty="0">
              <a:solidFill>
                <a:schemeClr val="lt1"/>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Machine Learning</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Deep Learning</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Image Data Analytics </a:t>
            </a: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Computer vision</a:t>
            </a:r>
            <a:endParaRPr sz="1100" dirty="0">
              <a:solidFill>
                <a:schemeClr val="lt2"/>
              </a:solidFill>
              <a:latin typeface="Georgia"/>
              <a:ea typeface="Georgia"/>
              <a:cs typeface="Georgia"/>
              <a:sym typeface="Georgia"/>
            </a:endParaRPr>
          </a:p>
        </p:txBody>
      </p:sp>
      <p:sp>
        <p:nvSpPr>
          <p:cNvPr id="3771" name="Google Shape;3771;p352"/>
          <p:cNvSpPr/>
          <p:nvPr/>
        </p:nvSpPr>
        <p:spPr>
          <a:xfrm rot="5400000">
            <a:off x="219356" y="3501813"/>
            <a:ext cx="149175" cy="90900"/>
          </a:xfrm>
          <a:prstGeom prst="triangle">
            <a:avLst>
              <a:gd name="adj" fmla="val 50000"/>
            </a:avLst>
          </a:prstGeom>
          <a:solidFill>
            <a:schemeClr val="lt1"/>
          </a:solidFill>
          <a:ln>
            <a:noFill/>
          </a:ln>
        </p:spPr>
        <p:txBody>
          <a:bodyPr spcFirstLastPara="1" wrap="square" lIns="91425" tIns="45694" rIns="91425" bIns="45694" anchor="ctr" anchorCtr="0">
            <a:noAutofit/>
          </a:bodyPr>
          <a:lstStyle/>
          <a:p>
            <a:pPr algn="ctr">
              <a:buSzPts val="1900"/>
            </a:pPr>
            <a:endParaRPr sz="1425">
              <a:solidFill>
                <a:schemeClr val="lt1"/>
              </a:solidFill>
            </a:endParaRPr>
          </a:p>
        </p:txBody>
      </p:sp>
      <p:sp>
        <p:nvSpPr>
          <p:cNvPr id="3772" name="Google Shape;3772;p352"/>
          <p:cNvSpPr txBox="1"/>
          <p:nvPr/>
        </p:nvSpPr>
        <p:spPr>
          <a:xfrm>
            <a:off x="337998" y="242387"/>
            <a:ext cx="2967062" cy="253372"/>
          </a:xfrm>
          <a:prstGeom prst="rect">
            <a:avLst/>
          </a:prstGeom>
          <a:noFill/>
          <a:ln>
            <a:noFill/>
          </a:ln>
        </p:spPr>
        <p:txBody>
          <a:bodyPr spcFirstLastPara="1" wrap="square" lIns="0" tIns="0" rIns="0" bIns="0" anchor="t" anchorCtr="0">
            <a:noAutofit/>
          </a:bodyPr>
          <a:lstStyle/>
          <a:p>
            <a:pPr>
              <a:buClr>
                <a:schemeClr val="lt1"/>
              </a:buClr>
              <a:buSzPts val="300"/>
            </a:pPr>
            <a:r>
              <a:rPr lang="en-US" sz="1200" b="1" dirty="0">
                <a:solidFill>
                  <a:schemeClr val="dk1"/>
                </a:solidFill>
              </a:rPr>
              <a:t>AI in action: Augmented Intelligence</a:t>
            </a:r>
            <a:endParaRPr sz="1200" dirty="0">
              <a:solidFill>
                <a:schemeClr val="dk1"/>
              </a:solidFill>
              <a:latin typeface="Georgia"/>
              <a:ea typeface="Georgia"/>
              <a:cs typeface="Georgia"/>
              <a:sym typeface="Georgia"/>
            </a:endParaRPr>
          </a:p>
        </p:txBody>
      </p:sp>
      <p:cxnSp>
        <p:nvCxnSpPr>
          <p:cNvPr id="3773" name="Google Shape;3773;p352"/>
          <p:cNvCxnSpPr/>
          <p:nvPr/>
        </p:nvCxnSpPr>
        <p:spPr>
          <a:xfrm>
            <a:off x="331470" y="455851"/>
            <a:ext cx="470700" cy="0"/>
          </a:xfrm>
          <a:prstGeom prst="straightConnector1">
            <a:avLst/>
          </a:prstGeom>
          <a:noFill/>
          <a:ln w="9525" cap="flat" cmpd="sng">
            <a:solidFill>
              <a:schemeClr val="dk2"/>
            </a:solidFill>
            <a:prstDash val="solid"/>
            <a:round/>
            <a:headEnd type="none" w="sm" len="sm"/>
            <a:tailEnd type="none" w="sm" len="sm"/>
          </a:ln>
        </p:spPr>
      </p:cxnSp>
      <p:sp>
        <p:nvSpPr>
          <p:cNvPr id="3774" name="Google Shape;3774;p35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a:buClr>
                <a:schemeClr val="lt2"/>
              </a:buClr>
              <a:buSzPts val="1700"/>
            </a:pPr>
            <a:fld id="{00000000-1234-1234-1234-123412341234}" type="slidenum">
              <a:rPr lang="en-US" sz="825">
                <a:solidFill>
                  <a:srgbClr val="FFFFFF"/>
                </a:solidFill>
              </a:rPr>
              <a:pPr>
                <a:buClr>
                  <a:schemeClr val="lt2"/>
                </a:buClr>
                <a:buSzPts val="1700"/>
              </a:pPr>
              <a:t>56</a:t>
            </a:fld>
            <a:endParaRPr sz="825" dirty="0">
              <a:solidFill>
                <a:srgbClr val="FFFFFF"/>
              </a:solidFill>
            </a:endParaRPr>
          </a:p>
        </p:txBody>
      </p:sp>
    </p:spTree>
    <p:extLst>
      <p:ext uri="{BB962C8B-B14F-4D97-AF65-F5344CB8AC3E}">
        <p14:creationId xmlns:p14="http://schemas.microsoft.com/office/powerpoint/2010/main" val="35694702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764"/>
        <p:cNvGrpSpPr/>
        <p:nvPr/>
      </p:nvGrpSpPr>
      <p:grpSpPr>
        <a:xfrm>
          <a:off x="0" y="0"/>
          <a:ext cx="0" cy="0"/>
          <a:chOff x="0" y="0"/>
          <a:chExt cx="0" cy="0"/>
        </a:xfrm>
      </p:grpSpPr>
      <p:pic>
        <p:nvPicPr>
          <p:cNvPr id="3" name="Picture 2">
            <a:extLst>
              <a:ext uri="{FF2B5EF4-FFF2-40B4-BE49-F238E27FC236}">
                <a16:creationId xmlns="" xmlns:a16="http://schemas.microsoft.com/office/drawing/2014/main" id="{FC9087A5-7AE8-634C-AE1E-B99EBC3C29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3707" y="11017"/>
            <a:ext cx="6119796" cy="5148072"/>
          </a:xfrm>
          <a:prstGeom prst="rect">
            <a:avLst/>
          </a:prstGeom>
        </p:spPr>
      </p:pic>
      <p:grpSp>
        <p:nvGrpSpPr>
          <p:cNvPr id="3767" name="Google Shape;3767;p352"/>
          <p:cNvGrpSpPr/>
          <p:nvPr/>
        </p:nvGrpSpPr>
        <p:grpSpPr>
          <a:xfrm>
            <a:off x="3039360" y="-5719"/>
            <a:ext cx="135596" cy="5147871"/>
            <a:chOff x="3039435" y="-5719"/>
            <a:chExt cx="135600" cy="5148000"/>
          </a:xfrm>
        </p:grpSpPr>
        <p:sp>
          <p:nvSpPr>
            <p:cNvPr id="3768" name="Google Shape;3768;p352"/>
            <p:cNvSpPr/>
            <p:nvPr/>
          </p:nvSpPr>
          <p:spPr>
            <a:xfrm rot="5400000">
              <a:off x="2992935" y="2523003"/>
              <a:ext cx="228600" cy="135600"/>
            </a:xfrm>
            <a:prstGeom prst="triangle">
              <a:avLst>
                <a:gd name="adj" fmla="val 50000"/>
              </a:avLst>
            </a:prstGeom>
            <a:solidFill>
              <a:schemeClr val="lt1"/>
            </a:solidFill>
            <a:ln w="9525" cap="flat" cmpd="sng">
              <a:solidFill>
                <a:schemeClr val="lt1">
                  <a:alpha val="0"/>
                </a:schemeClr>
              </a:solidFill>
              <a:prstDash val="solid"/>
              <a:round/>
              <a:headEnd type="none" w="sm" len="sm"/>
              <a:tailEnd type="none" w="sm" len="sm"/>
            </a:ln>
          </p:spPr>
          <p:txBody>
            <a:bodyPr spcFirstLastPara="1" wrap="square" lIns="91425" tIns="45694" rIns="91425" bIns="45694" anchor="ctr" anchorCtr="0">
              <a:noAutofit/>
            </a:bodyPr>
            <a:lstStyle/>
            <a:p>
              <a:pPr algn="ctr">
                <a:buSzPts val="2400"/>
              </a:pPr>
              <a:endParaRPr sz="1800">
                <a:solidFill>
                  <a:schemeClr val="lt1"/>
                </a:solidFill>
              </a:endParaRPr>
            </a:p>
          </p:txBody>
        </p:sp>
        <p:sp>
          <p:nvSpPr>
            <p:cNvPr id="3769" name="Google Shape;3769;p352"/>
            <p:cNvSpPr/>
            <p:nvPr/>
          </p:nvSpPr>
          <p:spPr>
            <a:xfrm rot="-5400000">
              <a:off x="550654" y="2518631"/>
              <a:ext cx="5148000" cy="99300"/>
            </a:xfrm>
            <a:custGeom>
              <a:avLst/>
              <a:gdLst/>
              <a:ahLst/>
              <a:cxnLst/>
              <a:rect l="l" t="t" r="r" b="b"/>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chemeClr val="lt1"/>
              </a:solidFill>
              <a:prstDash val="solid"/>
              <a:round/>
              <a:headEnd type="none" w="sm" len="sm"/>
              <a:tailEnd type="none" w="sm" len="sm"/>
            </a:ln>
          </p:spPr>
          <p:txBody>
            <a:bodyPr spcFirstLastPara="1" wrap="square" lIns="91425" tIns="45694" rIns="91425" bIns="45694" anchor="t" anchorCtr="0">
              <a:noAutofit/>
            </a:bodyPr>
            <a:lstStyle/>
            <a:p>
              <a:pPr>
                <a:buSzPts val="2400"/>
              </a:pPr>
              <a:endParaRPr sz="1800">
                <a:solidFill>
                  <a:schemeClr val="dk1"/>
                </a:solidFill>
              </a:endParaRPr>
            </a:p>
          </p:txBody>
        </p:sp>
      </p:grpSp>
      <p:sp>
        <p:nvSpPr>
          <p:cNvPr id="3770" name="Google Shape;3770;p352"/>
          <p:cNvSpPr txBox="1"/>
          <p:nvPr/>
        </p:nvSpPr>
        <p:spPr>
          <a:xfrm>
            <a:off x="192024" y="715658"/>
            <a:ext cx="2762100" cy="2384158"/>
          </a:xfrm>
          <a:prstGeom prst="rect">
            <a:avLst/>
          </a:prstGeom>
          <a:noFill/>
          <a:ln>
            <a:noFill/>
          </a:ln>
        </p:spPr>
        <p:txBody>
          <a:bodyPr spcFirstLastPara="1" wrap="square" lIns="91425" tIns="45694" rIns="91425" bIns="45694" anchor="t" anchorCtr="0">
            <a:noAutofit/>
          </a:bodyPr>
          <a:lstStyle/>
          <a:p>
            <a:pPr>
              <a:buClr>
                <a:schemeClr val="dk2"/>
              </a:buClr>
              <a:buSzPts val="2300"/>
            </a:pPr>
            <a:r>
              <a:rPr lang="en-US" sz="2000" dirty="0">
                <a:solidFill>
                  <a:srgbClr val="E0301E"/>
                </a:solidFill>
                <a:latin typeface="Georgia"/>
                <a:ea typeface="Georgia"/>
                <a:cs typeface="Georgia"/>
                <a:sym typeface="Georgia"/>
              </a:rPr>
              <a:t>Adverse Drug Reaction  </a:t>
            </a:r>
            <a:endParaRPr sz="2000" dirty="0">
              <a:solidFill>
                <a:srgbClr val="E0301E"/>
              </a:solidFill>
            </a:endParaRPr>
          </a:p>
          <a:p>
            <a:pPr>
              <a:buClr>
                <a:schemeClr val="dk2"/>
              </a:buClr>
              <a:buSzPts val="1500"/>
            </a:pPr>
            <a:r>
              <a:rPr lang="en-US" sz="1125" dirty="0">
                <a:solidFill>
                  <a:schemeClr val="dk2"/>
                </a:solidFill>
                <a:latin typeface="Georgia"/>
                <a:ea typeface="Georgia"/>
                <a:cs typeface="Georgia"/>
                <a:sym typeface="Georgia"/>
              </a:rPr>
              <a:t/>
            </a:r>
            <a:br>
              <a:rPr lang="en-US" sz="1125" dirty="0">
                <a:solidFill>
                  <a:schemeClr val="dk2"/>
                </a:solidFill>
                <a:latin typeface="Georgia"/>
                <a:ea typeface="Georgia"/>
                <a:cs typeface="Georgia"/>
                <a:sym typeface="Georgia"/>
              </a:rPr>
            </a:br>
            <a:r>
              <a:rPr lang="en-US" dirty="0">
                <a:solidFill>
                  <a:schemeClr val="lt2"/>
                </a:solidFill>
                <a:latin typeface="Georgia"/>
                <a:ea typeface="Georgia"/>
                <a:cs typeface="Georgia"/>
                <a:sym typeface="Georgia"/>
              </a:rPr>
              <a:t>Combined deep learning and natural language processing to extract adverse drug interaction from multiple unstructured data sources to deploy a continuously learning model for clinicians</a:t>
            </a:r>
            <a:endParaRPr b="1" dirty="0">
              <a:solidFill>
                <a:schemeClr val="lt2"/>
              </a:solidFill>
              <a:latin typeface="Georgia"/>
              <a:ea typeface="Georgia"/>
              <a:cs typeface="Georgia"/>
              <a:sym typeface="Georgia"/>
            </a:endParaRPr>
          </a:p>
          <a:p>
            <a:pPr>
              <a:buClr>
                <a:schemeClr val="dk1"/>
              </a:buClr>
              <a:buSzPts val="1500"/>
            </a:pPr>
            <a:endParaRPr sz="1200" b="1" dirty="0">
              <a:solidFill>
                <a:schemeClr val="dk2"/>
              </a:solidFill>
              <a:latin typeface="Georgia"/>
              <a:ea typeface="Georgia"/>
              <a:cs typeface="Georgia"/>
              <a:sym typeface="Georgia"/>
            </a:endParaRPr>
          </a:p>
          <a:p>
            <a:pPr>
              <a:buClr>
                <a:schemeClr val="dk1"/>
              </a:buClr>
              <a:buSzPts val="1500"/>
            </a:pPr>
            <a:r>
              <a:rPr lang="en-US" dirty="0">
                <a:solidFill>
                  <a:schemeClr val="dk2"/>
                </a:solidFill>
                <a:latin typeface="Georgia"/>
                <a:ea typeface="Georgia"/>
                <a:cs typeface="Georgia"/>
                <a:sym typeface="Georgia"/>
              </a:rPr>
              <a:t>Relevant tech:</a:t>
            </a:r>
            <a:endParaRPr dirty="0">
              <a:solidFill>
                <a:schemeClr val="dk2"/>
              </a:solidFill>
              <a:latin typeface="Georgia"/>
              <a:ea typeface="Georgia"/>
              <a:cs typeface="Georgia"/>
              <a:sym typeface="Georgia"/>
            </a:endParaRPr>
          </a:p>
          <a:p>
            <a:pPr>
              <a:buClr>
                <a:schemeClr val="dk1"/>
              </a:buClr>
              <a:buSzPct val="80000"/>
            </a:pPr>
            <a:endParaRPr sz="1100" dirty="0">
              <a:solidFill>
                <a:schemeClr val="lt1"/>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Machine Learning</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Deep Learning</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Natural Language Processing</a:t>
            </a: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Model Operations</a:t>
            </a:r>
            <a:endParaRPr sz="1100" dirty="0">
              <a:solidFill>
                <a:schemeClr val="lt2"/>
              </a:solidFill>
              <a:latin typeface="Georgia"/>
              <a:ea typeface="Georgia"/>
              <a:cs typeface="Georgia"/>
              <a:sym typeface="Georgia"/>
            </a:endParaRPr>
          </a:p>
          <a:p>
            <a:pPr>
              <a:spcBef>
                <a:spcPts val="100"/>
              </a:spcBef>
              <a:buSzPts val="1800"/>
            </a:pPr>
            <a:endParaRPr sz="1350" dirty="0">
              <a:solidFill>
                <a:schemeClr val="lt2"/>
              </a:solidFill>
              <a:latin typeface="Georgia"/>
              <a:ea typeface="Georgia"/>
              <a:cs typeface="Georgia"/>
              <a:sym typeface="Georgia"/>
            </a:endParaRPr>
          </a:p>
        </p:txBody>
      </p:sp>
      <p:sp>
        <p:nvSpPr>
          <p:cNvPr id="3771" name="Google Shape;3771;p352"/>
          <p:cNvSpPr/>
          <p:nvPr/>
        </p:nvSpPr>
        <p:spPr>
          <a:xfrm rot="5400000">
            <a:off x="219356" y="3501813"/>
            <a:ext cx="149175" cy="90900"/>
          </a:xfrm>
          <a:prstGeom prst="triangle">
            <a:avLst>
              <a:gd name="adj" fmla="val 50000"/>
            </a:avLst>
          </a:prstGeom>
          <a:solidFill>
            <a:schemeClr val="lt1"/>
          </a:solidFill>
          <a:ln>
            <a:noFill/>
          </a:ln>
        </p:spPr>
        <p:txBody>
          <a:bodyPr spcFirstLastPara="1" wrap="square" lIns="91425" tIns="45694" rIns="91425" bIns="45694" anchor="ctr" anchorCtr="0">
            <a:noAutofit/>
          </a:bodyPr>
          <a:lstStyle/>
          <a:p>
            <a:pPr algn="ctr">
              <a:buSzPts val="1900"/>
            </a:pPr>
            <a:endParaRPr sz="1425">
              <a:solidFill>
                <a:schemeClr val="lt1"/>
              </a:solidFill>
            </a:endParaRPr>
          </a:p>
        </p:txBody>
      </p:sp>
      <p:sp>
        <p:nvSpPr>
          <p:cNvPr id="3772" name="Google Shape;3772;p352"/>
          <p:cNvSpPr txBox="1"/>
          <p:nvPr/>
        </p:nvSpPr>
        <p:spPr>
          <a:xfrm>
            <a:off x="337998" y="242387"/>
            <a:ext cx="2967062" cy="253372"/>
          </a:xfrm>
          <a:prstGeom prst="rect">
            <a:avLst/>
          </a:prstGeom>
          <a:noFill/>
          <a:ln>
            <a:noFill/>
          </a:ln>
        </p:spPr>
        <p:txBody>
          <a:bodyPr spcFirstLastPara="1" wrap="square" lIns="0" tIns="0" rIns="0" bIns="0" anchor="t" anchorCtr="0">
            <a:noAutofit/>
          </a:bodyPr>
          <a:lstStyle/>
          <a:p>
            <a:pPr>
              <a:buClr>
                <a:schemeClr val="lt1"/>
              </a:buClr>
              <a:buSzPts val="300"/>
            </a:pPr>
            <a:r>
              <a:rPr lang="en-US" sz="1200" b="1" dirty="0">
                <a:solidFill>
                  <a:schemeClr val="dk1"/>
                </a:solidFill>
              </a:rPr>
              <a:t>AI in action: Augmented Intelligence</a:t>
            </a:r>
            <a:endParaRPr sz="1200" dirty="0">
              <a:solidFill>
                <a:schemeClr val="dk1"/>
              </a:solidFill>
              <a:latin typeface="Georgia"/>
              <a:ea typeface="Georgia"/>
              <a:cs typeface="Georgia"/>
              <a:sym typeface="Georgia"/>
            </a:endParaRPr>
          </a:p>
        </p:txBody>
      </p:sp>
      <p:cxnSp>
        <p:nvCxnSpPr>
          <p:cNvPr id="3773" name="Google Shape;3773;p352"/>
          <p:cNvCxnSpPr/>
          <p:nvPr/>
        </p:nvCxnSpPr>
        <p:spPr>
          <a:xfrm>
            <a:off x="331470" y="455851"/>
            <a:ext cx="470700" cy="0"/>
          </a:xfrm>
          <a:prstGeom prst="straightConnector1">
            <a:avLst/>
          </a:prstGeom>
          <a:noFill/>
          <a:ln w="9525" cap="flat" cmpd="sng">
            <a:solidFill>
              <a:schemeClr val="dk2"/>
            </a:solidFill>
            <a:prstDash val="solid"/>
            <a:round/>
            <a:headEnd type="none" w="sm" len="sm"/>
            <a:tailEnd type="none" w="sm" len="sm"/>
          </a:ln>
        </p:spPr>
      </p:cxnSp>
      <p:sp>
        <p:nvSpPr>
          <p:cNvPr id="3774" name="Google Shape;3774;p35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a:buClr>
                <a:schemeClr val="lt2"/>
              </a:buClr>
              <a:buSzPts val="1700"/>
            </a:pPr>
            <a:fld id="{00000000-1234-1234-1234-123412341234}" type="slidenum">
              <a:rPr lang="en-US" sz="825">
                <a:solidFill>
                  <a:srgbClr val="FFFFFF"/>
                </a:solidFill>
              </a:rPr>
              <a:pPr>
                <a:buClr>
                  <a:schemeClr val="lt2"/>
                </a:buClr>
                <a:buSzPts val="1700"/>
              </a:pPr>
              <a:t>57</a:t>
            </a:fld>
            <a:endParaRPr sz="825" dirty="0">
              <a:solidFill>
                <a:srgbClr val="FFFFFF"/>
              </a:solidFill>
            </a:endParaRPr>
          </a:p>
        </p:txBody>
      </p:sp>
      <p:sp>
        <p:nvSpPr>
          <p:cNvPr id="22" name="Google Shape;3700;p348">
            <a:extLst>
              <a:ext uri="{FF2B5EF4-FFF2-40B4-BE49-F238E27FC236}">
                <a16:creationId xmlns="" xmlns:a16="http://schemas.microsoft.com/office/drawing/2014/main" id="{21DC0571-2FFE-7C46-B39C-5FAA120C835B}"/>
              </a:ext>
            </a:extLst>
          </p:cNvPr>
          <p:cNvSpPr txBox="1"/>
          <p:nvPr/>
        </p:nvSpPr>
        <p:spPr>
          <a:xfrm>
            <a:off x="5720005" y="417085"/>
            <a:ext cx="3212395" cy="597631"/>
          </a:xfrm>
          <a:prstGeom prst="rect">
            <a:avLst/>
          </a:prstGeom>
          <a:noFill/>
          <a:ln>
            <a:noFill/>
          </a:ln>
        </p:spPr>
        <p:txBody>
          <a:bodyPr spcFirstLastPara="1" wrap="square" lIns="0" tIns="0" rIns="0" bIns="0" anchor="t" anchorCtr="0">
            <a:noAutofit/>
          </a:bodyPr>
          <a:lstStyle/>
          <a:p>
            <a:pPr algn="ctr">
              <a:buClr>
                <a:srgbClr val="FFFFFF"/>
              </a:buClr>
              <a:buSzPts val="2600"/>
            </a:pPr>
            <a:r>
              <a:rPr lang="en-US" sz="1950" dirty="0">
                <a:solidFill>
                  <a:schemeClr val="lt1"/>
                </a:solidFill>
                <a:latin typeface="Georgia"/>
                <a:ea typeface="Georgia"/>
                <a:cs typeface="Georgia"/>
                <a:sym typeface="Georgia"/>
              </a:rPr>
              <a:t>Diagnostic accuracy of 96% saving 35-45% processing time and leading to $18M in annual savings.</a:t>
            </a:r>
            <a:endParaRPr sz="1050" dirty="0"/>
          </a:p>
        </p:txBody>
      </p:sp>
    </p:spTree>
    <p:extLst>
      <p:ext uri="{BB962C8B-B14F-4D97-AF65-F5344CB8AC3E}">
        <p14:creationId xmlns:p14="http://schemas.microsoft.com/office/powerpoint/2010/main" val="21634787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764"/>
        <p:cNvGrpSpPr/>
        <p:nvPr/>
      </p:nvGrpSpPr>
      <p:grpSpPr>
        <a:xfrm>
          <a:off x="0" y="0"/>
          <a:ext cx="0" cy="0"/>
          <a:chOff x="0" y="0"/>
          <a:chExt cx="0" cy="0"/>
        </a:xfrm>
      </p:grpSpPr>
      <p:pic>
        <p:nvPicPr>
          <p:cNvPr id="12" name="Picture 11">
            <a:extLst>
              <a:ext uri="{FF2B5EF4-FFF2-40B4-BE49-F238E27FC236}">
                <a16:creationId xmlns="" xmlns:a16="http://schemas.microsoft.com/office/drawing/2014/main" id="{B2A59F3B-D9B1-FF46-88FF-985C208C259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94" r="-407"/>
          <a:stretch/>
        </p:blipFill>
        <p:spPr>
          <a:xfrm>
            <a:off x="3065767" y="-2278"/>
            <a:ext cx="6104564" cy="5149219"/>
          </a:xfrm>
          <a:prstGeom prst="rect">
            <a:avLst/>
          </a:prstGeom>
        </p:spPr>
      </p:pic>
      <p:grpSp>
        <p:nvGrpSpPr>
          <p:cNvPr id="3767" name="Google Shape;3767;p352"/>
          <p:cNvGrpSpPr/>
          <p:nvPr/>
        </p:nvGrpSpPr>
        <p:grpSpPr>
          <a:xfrm>
            <a:off x="3039360" y="-5719"/>
            <a:ext cx="135596" cy="5147871"/>
            <a:chOff x="3039435" y="-5719"/>
            <a:chExt cx="135600" cy="5148000"/>
          </a:xfrm>
        </p:grpSpPr>
        <p:sp>
          <p:nvSpPr>
            <p:cNvPr id="3768" name="Google Shape;3768;p352"/>
            <p:cNvSpPr/>
            <p:nvPr/>
          </p:nvSpPr>
          <p:spPr>
            <a:xfrm rot="5400000">
              <a:off x="2992935" y="2523003"/>
              <a:ext cx="228600" cy="135600"/>
            </a:xfrm>
            <a:prstGeom prst="triangle">
              <a:avLst>
                <a:gd name="adj" fmla="val 50000"/>
              </a:avLst>
            </a:prstGeom>
            <a:solidFill>
              <a:schemeClr val="lt1"/>
            </a:solidFill>
            <a:ln w="9525" cap="flat" cmpd="sng">
              <a:solidFill>
                <a:schemeClr val="lt1">
                  <a:alpha val="0"/>
                </a:schemeClr>
              </a:solidFill>
              <a:prstDash val="solid"/>
              <a:round/>
              <a:headEnd type="none" w="sm" len="sm"/>
              <a:tailEnd type="none" w="sm" len="sm"/>
            </a:ln>
          </p:spPr>
          <p:txBody>
            <a:bodyPr spcFirstLastPara="1" wrap="square" lIns="91425" tIns="45694" rIns="91425" bIns="45694" anchor="ctr" anchorCtr="0">
              <a:noAutofit/>
            </a:bodyPr>
            <a:lstStyle/>
            <a:p>
              <a:pPr algn="ctr">
                <a:buSzPts val="2400"/>
              </a:pPr>
              <a:endParaRPr sz="1800">
                <a:solidFill>
                  <a:schemeClr val="lt1"/>
                </a:solidFill>
              </a:endParaRPr>
            </a:p>
          </p:txBody>
        </p:sp>
        <p:sp>
          <p:nvSpPr>
            <p:cNvPr id="3769" name="Google Shape;3769;p352"/>
            <p:cNvSpPr/>
            <p:nvPr/>
          </p:nvSpPr>
          <p:spPr>
            <a:xfrm rot="-5400000">
              <a:off x="550654" y="2518631"/>
              <a:ext cx="5148000" cy="99300"/>
            </a:xfrm>
            <a:custGeom>
              <a:avLst/>
              <a:gdLst/>
              <a:ahLst/>
              <a:cxnLst/>
              <a:rect l="l" t="t" r="r" b="b"/>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chemeClr val="lt1"/>
              </a:solidFill>
              <a:prstDash val="solid"/>
              <a:round/>
              <a:headEnd type="none" w="sm" len="sm"/>
              <a:tailEnd type="none" w="sm" len="sm"/>
            </a:ln>
          </p:spPr>
          <p:txBody>
            <a:bodyPr spcFirstLastPara="1" wrap="square" lIns="91425" tIns="45694" rIns="91425" bIns="45694" anchor="t" anchorCtr="0">
              <a:noAutofit/>
            </a:bodyPr>
            <a:lstStyle/>
            <a:p>
              <a:pPr>
                <a:buSzPts val="2400"/>
              </a:pPr>
              <a:endParaRPr sz="1800">
                <a:solidFill>
                  <a:schemeClr val="dk1"/>
                </a:solidFill>
              </a:endParaRPr>
            </a:p>
          </p:txBody>
        </p:sp>
      </p:grpSp>
      <p:sp>
        <p:nvSpPr>
          <p:cNvPr id="3770" name="Google Shape;3770;p352"/>
          <p:cNvSpPr txBox="1"/>
          <p:nvPr/>
        </p:nvSpPr>
        <p:spPr>
          <a:xfrm>
            <a:off x="192024" y="715658"/>
            <a:ext cx="2762100" cy="2384158"/>
          </a:xfrm>
          <a:prstGeom prst="rect">
            <a:avLst/>
          </a:prstGeom>
          <a:noFill/>
          <a:ln>
            <a:noFill/>
          </a:ln>
        </p:spPr>
        <p:txBody>
          <a:bodyPr spcFirstLastPara="1" wrap="square" lIns="91425" tIns="45694" rIns="91425" bIns="45694" anchor="t" anchorCtr="0">
            <a:noAutofit/>
          </a:bodyPr>
          <a:lstStyle/>
          <a:p>
            <a:pPr>
              <a:buClr>
                <a:schemeClr val="dk2"/>
              </a:buClr>
              <a:buSzPts val="2300"/>
            </a:pPr>
            <a:r>
              <a:rPr lang="en-US" sz="2000" dirty="0">
                <a:solidFill>
                  <a:srgbClr val="E0301E"/>
                </a:solidFill>
                <a:latin typeface="Georgia"/>
                <a:ea typeface="Georgia"/>
                <a:cs typeface="Georgia"/>
                <a:sym typeface="Georgia"/>
              </a:rPr>
              <a:t>Electric Autonomous Vehicle Profit Maximization </a:t>
            </a:r>
            <a:endParaRPr sz="2000" dirty="0">
              <a:solidFill>
                <a:srgbClr val="E0301E"/>
              </a:solidFill>
            </a:endParaRPr>
          </a:p>
          <a:p>
            <a:r>
              <a:rPr lang="en-US" sz="1125" dirty="0">
                <a:solidFill>
                  <a:schemeClr val="dk2"/>
                </a:solidFill>
                <a:latin typeface="Georgia"/>
                <a:ea typeface="Georgia"/>
                <a:cs typeface="Georgia"/>
                <a:sym typeface="Georgia"/>
              </a:rPr>
              <a:t/>
            </a:r>
            <a:br>
              <a:rPr lang="en-US" sz="1125" dirty="0">
                <a:solidFill>
                  <a:schemeClr val="dk2"/>
                </a:solidFill>
                <a:latin typeface="Georgia"/>
                <a:ea typeface="Georgia"/>
                <a:cs typeface="Georgia"/>
                <a:sym typeface="Georgia"/>
              </a:rPr>
            </a:br>
            <a:r>
              <a:rPr lang="en-US" dirty="0">
                <a:solidFill>
                  <a:schemeClr val="lt2"/>
                </a:solidFill>
                <a:latin typeface="Georgia"/>
                <a:ea typeface="Georgia"/>
                <a:cs typeface="Georgia"/>
                <a:sym typeface="Georgia"/>
              </a:rPr>
              <a:t>Combined agent-based simulation (’digital twins’) with reinforcement learning to </a:t>
            </a:r>
            <a:r>
              <a:rPr lang="en-US" dirty="0">
                <a:solidFill>
                  <a:schemeClr val="accent5"/>
                </a:solidFill>
                <a:latin typeface="Georgia" charset="0"/>
                <a:ea typeface="Georgia" charset="0"/>
                <a:cs typeface="Georgia" charset="0"/>
              </a:rPr>
              <a:t>devise a distributed algorithm for EAV profit maximization in a rideshare environment</a:t>
            </a:r>
          </a:p>
          <a:p>
            <a:pPr>
              <a:buClr>
                <a:schemeClr val="dk1"/>
              </a:buClr>
              <a:buSzPts val="1500"/>
            </a:pPr>
            <a:endParaRPr sz="1200" b="1" dirty="0">
              <a:solidFill>
                <a:schemeClr val="dk2"/>
              </a:solidFill>
              <a:latin typeface="Georgia"/>
              <a:ea typeface="Georgia"/>
              <a:cs typeface="Georgia"/>
              <a:sym typeface="Georgia"/>
            </a:endParaRPr>
          </a:p>
          <a:p>
            <a:pPr>
              <a:buClr>
                <a:schemeClr val="dk1"/>
              </a:buClr>
              <a:buSzPts val="1500"/>
            </a:pPr>
            <a:r>
              <a:rPr lang="en-US" dirty="0">
                <a:solidFill>
                  <a:schemeClr val="dk2"/>
                </a:solidFill>
                <a:latin typeface="Georgia"/>
                <a:ea typeface="Georgia"/>
                <a:cs typeface="Georgia"/>
                <a:sym typeface="Georgia"/>
              </a:rPr>
              <a:t>Relevant tech:</a:t>
            </a:r>
            <a:endParaRPr dirty="0">
              <a:solidFill>
                <a:schemeClr val="dk2"/>
              </a:solidFill>
              <a:latin typeface="Georgia"/>
              <a:ea typeface="Georgia"/>
              <a:cs typeface="Georgia"/>
              <a:sym typeface="Georgia"/>
            </a:endParaRPr>
          </a:p>
          <a:p>
            <a:pPr>
              <a:buClr>
                <a:schemeClr val="dk1"/>
              </a:buClr>
              <a:buSzPct val="80000"/>
            </a:pPr>
            <a:endParaRPr sz="1100" dirty="0">
              <a:solidFill>
                <a:schemeClr val="lt1"/>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Agent-based Simulation</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Digital Twins</a:t>
            </a:r>
            <a:endParaRPr sz="1100" dirty="0">
              <a:solidFill>
                <a:schemeClr val="lt2"/>
              </a:solidFill>
              <a:latin typeface="Georgia"/>
              <a:ea typeface="Georgia"/>
              <a:cs typeface="Georgia"/>
              <a:sym typeface="Georgia"/>
            </a:endParaRP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Reinforcement Learning</a:t>
            </a:r>
          </a:p>
          <a:p>
            <a:pPr marL="342900" indent="-247650">
              <a:buClr>
                <a:schemeClr val="lt2"/>
              </a:buClr>
              <a:buSzPct val="80000"/>
              <a:buFont typeface="Georgia"/>
              <a:buChar char="●"/>
            </a:pPr>
            <a:r>
              <a:rPr lang="en-US" sz="1100" dirty="0">
                <a:solidFill>
                  <a:schemeClr val="lt2"/>
                </a:solidFill>
                <a:latin typeface="Georgia"/>
                <a:ea typeface="Georgia"/>
                <a:cs typeface="Georgia"/>
                <a:sym typeface="Georgia"/>
              </a:rPr>
              <a:t>Deep Learning</a:t>
            </a:r>
            <a:endParaRPr sz="1100" dirty="0">
              <a:solidFill>
                <a:schemeClr val="lt2"/>
              </a:solidFill>
              <a:latin typeface="Georgia"/>
              <a:ea typeface="Georgia"/>
              <a:cs typeface="Georgia"/>
              <a:sym typeface="Georgia"/>
            </a:endParaRPr>
          </a:p>
          <a:p>
            <a:pPr>
              <a:spcBef>
                <a:spcPts val="100"/>
              </a:spcBef>
              <a:buSzPts val="1800"/>
            </a:pPr>
            <a:endParaRPr sz="1350" dirty="0">
              <a:solidFill>
                <a:schemeClr val="lt2"/>
              </a:solidFill>
              <a:latin typeface="Georgia"/>
              <a:ea typeface="Georgia"/>
              <a:cs typeface="Georgia"/>
              <a:sym typeface="Georgia"/>
            </a:endParaRPr>
          </a:p>
        </p:txBody>
      </p:sp>
      <p:sp>
        <p:nvSpPr>
          <p:cNvPr id="3771" name="Google Shape;3771;p352"/>
          <p:cNvSpPr/>
          <p:nvPr/>
        </p:nvSpPr>
        <p:spPr>
          <a:xfrm rot="5400000">
            <a:off x="219356" y="3501813"/>
            <a:ext cx="149175" cy="90900"/>
          </a:xfrm>
          <a:prstGeom prst="triangle">
            <a:avLst>
              <a:gd name="adj" fmla="val 50000"/>
            </a:avLst>
          </a:prstGeom>
          <a:solidFill>
            <a:schemeClr val="lt1"/>
          </a:solidFill>
          <a:ln>
            <a:noFill/>
          </a:ln>
        </p:spPr>
        <p:txBody>
          <a:bodyPr spcFirstLastPara="1" wrap="square" lIns="91425" tIns="45694" rIns="91425" bIns="45694" anchor="ctr" anchorCtr="0">
            <a:noAutofit/>
          </a:bodyPr>
          <a:lstStyle/>
          <a:p>
            <a:pPr algn="ctr">
              <a:buSzPts val="1900"/>
            </a:pPr>
            <a:endParaRPr sz="1425">
              <a:solidFill>
                <a:schemeClr val="lt1"/>
              </a:solidFill>
            </a:endParaRPr>
          </a:p>
        </p:txBody>
      </p:sp>
      <p:sp>
        <p:nvSpPr>
          <p:cNvPr id="3772" name="Google Shape;3772;p352"/>
          <p:cNvSpPr txBox="1"/>
          <p:nvPr/>
        </p:nvSpPr>
        <p:spPr>
          <a:xfrm>
            <a:off x="337998" y="242387"/>
            <a:ext cx="2967062" cy="253372"/>
          </a:xfrm>
          <a:prstGeom prst="rect">
            <a:avLst/>
          </a:prstGeom>
          <a:noFill/>
          <a:ln>
            <a:noFill/>
          </a:ln>
        </p:spPr>
        <p:txBody>
          <a:bodyPr spcFirstLastPara="1" wrap="square" lIns="0" tIns="0" rIns="0" bIns="0" anchor="t" anchorCtr="0">
            <a:noAutofit/>
          </a:bodyPr>
          <a:lstStyle/>
          <a:p>
            <a:pPr>
              <a:buClr>
                <a:schemeClr val="lt1"/>
              </a:buClr>
              <a:buSzPts val="300"/>
            </a:pPr>
            <a:r>
              <a:rPr lang="en-US" sz="1200" b="1" dirty="0">
                <a:solidFill>
                  <a:schemeClr val="dk1"/>
                </a:solidFill>
              </a:rPr>
              <a:t>AI in action: Autonomous Intelligence</a:t>
            </a:r>
            <a:endParaRPr sz="1200" dirty="0">
              <a:solidFill>
                <a:schemeClr val="dk1"/>
              </a:solidFill>
              <a:latin typeface="Georgia"/>
              <a:ea typeface="Georgia"/>
              <a:cs typeface="Georgia"/>
              <a:sym typeface="Georgia"/>
            </a:endParaRPr>
          </a:p>
        </p:txBody>
      </p:sp>
      <p:cxnSp>
        <p:nvCxnSpPr>
          <p:cNvPr id="3773" name="Google Shape;3773;p352"/>
          <p:cNvCxnSpPr/>
          <p:nvPr/>
        </p:nvCxnSpPr>
        <p:spPr>
          <a:xfrm>
            <a:off x="331470" y="455851"/>
            <a:ext cx="470700" cy="0"/>
          </a:xfrm>
          <a:prstGeom prst="straightConnector1">
            <a:avLst/>
          </a:prstGeom>
          <a:noFill/>
          <a:ln w="9525" cap="flat" cmpd="sng">
            <a:solidFill>
              <a:schemeClr val="dk2"/>
            </a:solidFill>
            <a:prstDash val="solid"/>
            <a:round/>
            <a:headEnd type="none" w="sm" len="sm"/>
            <a:tailEnd type="none" w="sm" len="sm"/>
          </a:ln>
        </p:spPr>
      </p:cxnSp>
      <p:sp>
        <p:nvSpPr>
          <p:cNvPr id="3774" name="Google Shape;3774;p352"/>
          <p:cNvSpPr txBox="1">
            <a:spLocks noGrp="1"/>
          </p:cNvSpPr>
          <p:nvPr>
            <p:ph type="sldNum" idx="12"/>
          </p:nvPr>
        </p:nvSpPr>
        <p:spPr>
          <a:prstGeom prst="rect">
            <a:avLst/>
          </a:prstGeom>
          <a:noFill/>
          <a:ln>
            <a:noFill/>
          </a:ln>
        </p:spPr>
        <p:txBody>
          <a:bodyPr spcFirstLastPara="1" wrap="square" lIns="91425" tIns="91425" rIns="91425" bIns="91425" anchor="ctr" anchorCtr="0">
            <a:noAutofit/>
          </a:bodyPr>
          <a:lstStyle/>
          <a:p>
            <a:pPr>
              <a:buClr>
                <a:schemeClr val="lt2"/>
              </a:buClr>
              <a:buSzPts val="1700"/>
            </a:pPr>
            <a:fld id="{00000000-1234-1234-1234-123412341234}" type="slidenum">
              <a:rPr lang="en-US" sz="825">
                <a:solidFill>
                  <a:srgbClr val="FFFFFF"/>
                </a:solidFill>
              </a:rPr>
              <a:pPr>
                <a:buClr>
                  <a:schemeClr val="lt2"/>
                </a:buClr>
                <a:buSzPts val="1700"/>
              </a:pPr>
              <a:t>58</a:t>
            </a:fld>
            <a:endParaRPr sz="825" dirty="0">
              <a:solidFill>
                <a:srgbClr val="FFFFFF"/>
              </a:solidFill>
            </a:endParaRPr>
          </a:p>
        </p:txBody>
      </p:sp>
    </p:spTree>
    <p:extLst>
      <p:ext uri="{BB962C8B-B14F-4D97-AF65-F5344CB8AC3E}">
        <p14:creationId xmlns:p14="http://schemas.microsoft.com/office/powerpoint/2010/main" val="13251353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E9FEFC-662A-294C-B441-192EAABE9E92}"/>
              </a:ext>
            </a:extLst>
          </p:cNvPr>
          <p:cNvSpPr>
            <a:spLocks noGrp="1"/>
          </p:cNvSpPr>
          <p:nvPr>
            <p:ph type="title"/>
          </p:nvPr>
        </p:nvSpPr>
        <p:spPr/>
        <p:txBody>
          <a:bodyPr/>
          <a:lstStyle/>
          <a:p>
            <a:r>
              <a:rPr lang="en-US" dirty="0"/>
              <a:t>AI Risks</a:t>
            </a:r>
          </a:p>
        </p:txBody>
      </p:sp>
    </p:spTree>
    <p:extLst>
      <p:ext uri="{BB962C8B-B14F-4D97-AF65-F5344CB8AC3E}">
        <p14:creationId xmlns:p14="http://schemas.microsoft.com/office/powerpoint/2010/main" val="1453736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pic>
        <p:nvPicPr>
          <p:cNvPr id="3870" name="Google Shape;3870;p358"/>
          <p:cNvPicPr preferRelativeResize="0">
            <a:picLocks noGrp="1"/>
          </p:cNvPicPr>
          <p:nvPr>
            <p:ph type="pic" idx="2"/>
          </p:nvPr>
        </p:nvPicPr>
        <p:blipFill rotWithShape="1">
          <a:blip r:embed="rId3" cstate="email">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3871" name="Google Shape;3871;p358"/>
          <p:cNvSpPr/>
          <p:nvPr/>
        </p:nvSpPr>
        <p:spPr>
          <a:xfrm>
            <a:off x="0" y="0"/>
            <a:ext cx="9144000" cy="5143500"/>
          </a:xfrm>
          <a:prstGeom prst="rect">
            <a:avLst/>
          </a:prstGeom>
          <a:solidFill>
            <a:srgbClr val="000000">
              <a:alpha val="52549"/>
            </a:srgbClr>
          </a:solidFill>
          <a:ln>
            <a:noFill/>
          </a:ln>
        </p:spPr>
        <p:txBody>
          <a:bodyPr spcFirstLastPara="1" wrap="square" lIns="91425" tIns="91425" rIns="91425" bIns="91425" anchor="ctr" anchorCtr="0">
            <a:noAutofit/>
          </a:bodyPr>
          <a:lstStyle/>
          <a:p>
            <a:pPr algn="ctr">
              <a:buSzPts val="1900"/>
            </a:pPr>
            <a:endParaRPr sz="1425" dirty="0"/>
          </a:p>
        </p:txBody>
      </p:sp>
      <p:sp>
        <p:nvSpPr>
          <p:cNvPr id="3872" name="Google Shape;3872;p358"/>
          <p:cNvSpPr txBox="1">
            <a:spLocks noGrp="1"/>
          </p:cNvSpPr>
          <p:nvPr>
            <p:ph type="title"/>
          </p:nvPr>
        </p:nvSpPr>
        <p:spPr>
          <a:xfrm>
            <a:off x="311916" y="1225098"/>
            <a:ext cx="8529075" cy="1218600"/>
          </a:xfrm>
          <a:prstGeom prst="rect">
            <a:avLst/>
          </a:prstGeom>
          <a:noFill/>
          <a:ln>
            <a:noFill/>
          </a:ln>
        </p:spPr>
        <p:txBody>
          <a:bodyPr spcFirstLastPara="1" wrap="square" lIns="0" tIns="0" rIns="0" bIns="0" anchor="t" anchorCtr="0">
            <a:noAutofit/>
          </a:bodyPr>
          <a:lstStyle/>
          <a:p>
            <a:pPr lvl="0" defTabSz="2438430">
              <a:spcBef>
                <a:spcPct val="0"/>
              </a:spcBef>
              <a:buClrTx/>
              <a:buSzTx/>
              <a:defRPr/>
            </a:pPr>
            <a:r>
              <a:rPr lang="en-US" sz="2800" i="1" dirty="0">
                <a:highlight>
                  <a:schemeClr val="dk1"/>
                </a:highlight>
              </a:rPr>
              <a:t>“Just as electricity transformed almost everything 100 years ago, today I actually have a hard time thinking of an industry that I don’t think AI will transform in the next several years”</a:t>
            </a:r>
            <a:endParaRPr lang="en-US" sz="2000" i="1" kern="1200" dirty="0">
              <a:solidFill>
                <a:schemeClr val="bg1"/>
              </a:solidFill>
              <a:highlight>
                <a:schemeClr val="dk1"/>
              </a:highlight>
            </a:endParaRPr>
          </a:p>
        </p:txBody>
      </p:sp>
      <p:sp>
        <p:nvSpPr>
          <p:cNvPr id="3873" name="Google Shape;3873;p358"/>
          <p:cNvSpPr txBox="1">
            <a:spLocks noGrp="1"/>
          </p:cNvSpPr>
          <p:nvPr>
            <p:ph type="sldNum" idx="12"/>
          </p:nvPr>
        </p:nvSpPr>
        <p:spPr>
          <a:xfrm>
            <a:off x="6700838" y="4770007"/>
            <a:ext cx="2133675" cy="123075"/>
          </a:xfrm>
          <a:prstGeom prst="rect">
            <a:avLst/>
          </a:prstGeom>
          <a:noFill/>
          <a:ln>
            <a:noFill/>
          </a:ln>
        </p:spPr>
        <p:txBody>
          <a:bodyPr spcFirstLastPara="1" wrap="square" lIns="0" tIns="0" rIns="0" bIns="0" anchor="ctr" anchorCtr="0">
            <a:noAutofit/>
          </a:bodyPr>
          <a:lstStyle/>
          <a:p>
            <a:fld id="{00000000-1234-1234-1234-123412341234}" type="slidenum">
              <a:rPr lang="en-US"/>
              <a:pPr/>
              <a:t>6</a:t>
            </a:fld>
            <a:endParaRPr/>
          </a:p>
        </p:txBody>
      </p:sp>
      <p:sp>
        <p:nvSpPr>
          <p:cNvPr id="2" name="Rectangle 1">
            <a:extLst>
              <a:ext uri="{FF2B5EF4-FFF2-40B4-BE49-F238E27FC236}">
                <a16:creationId xmlns="" xmlns:a16="http://schemas.microsoft.com/office/drawing/2014/main" id="{20FF56C0-224D-274D-A8ED-47F00F5B959A}"/>
              </a:ext>
            </a:extLst>
          </p:cNvPr>
          <p:cNvSpPr/>
          <p:nvPr/>
        </p:nvSpPr>
        <p:spPr>
          <a:xfrm>
            <a:off x="2319050" y="3516943"/>
            <a:ext cx="4572000" cy="338554"/>
          </a:xfrm>
          <a:prstGeom prst="rect">
            <a:avLst/>
          </a:prstGeom>
        </p:spPr>
        <p:txBody>
          <a:bodyPr>
            <a:spAutoFit/>
          </a:bodyPr>
          <a:lstStyle/>
          <a:p>
            <a:pPr lvl="0" algn="ctr" defTabSz="2438430">
              <a:spcBef>
                <a:spcPct val="0"/>
              </a:spcBef>
              <a:buClrTx/>
              <a:defRPr/>
            </a:pPr>
            <a:r>
              <a:rPr lang="en-US" sz="1600" i="1" kern="1200" dirty="0">
                <a:solidFill>
                  <a:srgbClr val="FFFF00"/>
                </a:solidFill>
                <a:latin typeface="Georgia"/>
                <a:ea typeface="Georgia"/>
                <a:cs typeface="Georgia"/>
                <a:sym typeface="Georgia"/>
              </a:rPr>
              <a:t>Andrew Ng – Google Brain, Baidu, Stanford</a:t>
            </a:r>
          </a:p>
        </p:txBody>
      </p:sp>
    </p:spTree>
    <p:extLst>
      <p:ext uri="{BB962C8B-B14F-4D97-AF65-F5344CB8AC3E}">
        <p14:creationId xmlns:p14="http://schemas.microsoft.com/office/powerpoint/2010/main" val="4513121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793"/>
        <p:cNvGrpSpPr/>
        <p:nvPr/>
      </p:nvGrpSpPr>
      <p:grpSpPr>
        <a:xfrm>
          <a:off x="0" y="0"/>
          <a:ext cx="0" cy="0"/>
          <a:chOff x="0" y="0"/>
          <a:chExt cx="0" cy="0"/>
        </a:xfrm>
      </p:grpSpPr>
      <p:sp>
        <p:nvSpPr>
          <p:cNvPr id="5794" name="Google Shape;5794;p296"/>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95" name="Google Shape;5795;p296"/>
          <p:cNvPicPr preferRelativeResize="0"/>
          <p:nvPr/>
        </p:nvPicPr>
        <p:blipFill rotWithShape="1">
          <a:blip r:embed="rId3">
            <a:alphaModFix/>
          </a:blip>
          <a:srcRect/>
          <a:stretch/>
        </p:blipFill>
        <p:spPr>
          <a:xfrm>
            <a:off x="5054543" y="1085326"/>
            <a:ext cx="2353978" cy="983848"/>
          </a:xfrm>
          <a:prstGeom prst="rect">
            <a:avLst/>
          </a:prstGeom>
          <a:noFill/>
          <a:ln w="9525" cap="flat" cmpd="sng">
            <a:solidFill>
              <a:srgbClr val="D8D8D8"/>
            </a:solidFill>
            <a:prstDash val="solid"/>
            <a:round/>
            <a:headEnd type="none" w="sm" len="sm"/>
            <a:tailEnd type="none" w="sm" len="sm"/>
          </a:ln>
        </p:spPr>
      </p:pic>
      <p:pic>
        <p:nvPicPr>
          <p:cNvPr id="5796" name="Google Shape;5796;p29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170723" y="2796367"/>
            <a:ext cx="4045580" cy="1627879"/>
          </a:xfrm>
          <a:prstGeom prst="rect">
            <a:avLst/>
          </a:prstGeom>
          <a:noFill/>
          <a:ln>
            <a:noFill/>
          </a:ln>
        </p:spPr>
      </p:pic>
      <p:sp>
        <p:nvSpPr>
          <p:cNvPr id="5797" name="Google Shape;5797;p296"/>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798" name="Google Shape;5798;p296"/>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60</a:t>
            </a:fld>
            <a:endParaRPr sz="600" b="0" i="0" u="none" strike="noStrike" cap="none">
              <a:solidFill>
                <a:schemeClr val="lt2"/>
              </a:solidFill>
              <a:latin typeface="Arial"/>
              <a:ea typeface="Arial"/>
              <a:cs typeface="Arial"/>
              <a:sym typeface="Arial"/>
            </a:endParaRPr>
          </a:p>
        </p:txBody>
      </p:sp>
      <p:sp>
        <p:nvSpPr>
          <p:cNvPr id="5799" name="Google Shape;5799;p296"/>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AI Risk #3</a:t>
            </a:r>
            <a:endParaRPr sz="10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None/>
            </a:pPr>
            <a:r>
              <a:rPr lang="en-US" sz="1800" b="1" i="0" u="none" strike="noStrike" cap="none">
                <a:solidFill>
                  <a:schemeClr val="dk1"/>
                </a:solidFill>
                <a:latin typeface="Arial"/>
                <a:ea typeface="Arial"/>
                <a:cs typeface="Arial"/>
                <a:sym typeface="Arial"/>
              </a:rPr>
              <a:t>(Control)</a:t>
            </a:r>
            <a:endParaRPr/>
          </a:p>
          <a:p>
            <a:pPr marL="0" marR="0" lvl="0" indent="0" algn="l" rtl="0">
              <a:lnSpc>
                <a:spcPct val="100000"/>
              </a:lnSpc>
              <a:spcBef>
                <a:spcPts val="400"/>
              </a:spcBef>
              <a:spcAft>
                <a:spcPts val="400"/>
              </a:spcAft>
              <a:buNone/>
            </a:pPr>
            <a:r>
              <a:rPr lang="en-US" sz="1800" b="0" i="0" u="none" strike="noStrike" cap="none">
                <a:solidFill>
                  <a:schemeClr val="dk1"/>
                </a:solidFill>
                <a:latin typeface="Arial"/>
                <a:ea typeface="Arial"/>
                <a:cs typeface="Arial"/>
                <a:sym typeface="Arial"/>
              </a:rPr>
              <a:t>Increasingly complex and dynamic systems make it difficult to predict emergent behavior and control it when something goes wrong</a:t>
            </a:r>
            <a:endParaRPr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201630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804"/>
        <p:cNvGrpSpPr/>
        <p:nvPr/>
      </p:nvGrpSpPr>
      <p:grpSpPr>
        <a:xfrm>
          <a:off x="0" y="0"/>
          <a:ext cx="0" cy="0"/>
          <a:chOff x="0" y="0"/>
          <a:chExt cx="0" cy="0"/>
        </a:xfrm>
      </p:grpSpPr>
      <p:sp>
        <p:nvSpPr>
          <p:cNvPr id="5805" name="Google Shape;5805;p297"/>
          <p:cNvSpPr/>
          <p:nvPr/>
        </p:nvSpPr>
        <p:spPr>
          <a:xfrm rot="5400000">
            <a:off x="4481209" y="2543296"/>
            <a:ext cx="176842" cy="98843"/>
          </a:xfrm>
          <a:custGeom>
            <a:avLst/>
            <a:gdLst/>
            <a:ahLst/>
            <a:cxnLst/>
            <a:rect l="l" t="t" r="r" b="b"/>
            <a:pathLst>
              <a:path w="235790" h="131790" extrusionOk="0">
                <a:moveTo>
                  <a:pt x="0" y="131790"/>
                </a:moveTo>
                <a:lnTo>
                  <a:pt x="109558" y="0"/>
                </a:lnTo>
                <a:lnTo>
                  <a:pt x="235790" y="129409"/>
                </a:lnTo>
                <a:lnTo>
                  <a:pt x="0" y="131790"/>
                </a:lnTo>
                <a:close/>
              </a:path>
            </a:pathLst>
          </a:cu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FFFFFF"/>
              </a:solidFill>
              <a:latin typeface="Arial"/>
              <a:ea typeface="Arial"/>
              <a:cs typeface="Arial"/>
              <a:sym typeface="Arial"/>
            </a:endParaRPr>
          </a:p>
        </p:txBody>
      </p:sp>
      <p:sp>
        <p:nvSpPr>
          <p:cNvPr id="5806" name="Google Shape;5806;p297"/>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07" name="Google Shape;5807;p29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081748" y="967672"/>
            <a:ext cx="4336149" cy="1488025"/>
          </a:xfrm>
          <a:prstGeom prst="rect">
            <a:avLst/>
          </a:prstGeom>
          <a:noFill/>
          <a:ln>
            <a:noFill/>
          </a:ln>
        </p:spPr>
      </p:pic>
      <p:pic>
        <p:nvPicPr>
          <p:cNvPr id="5808" name="Google Shape;5808;p297"/>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3991429" y="3078928"/>
            <a:ext cx="4655019" cy="637258"/>
          </a:xfrm>
          <a:prstGeom prst="rect">
            <a:avLst/>
          </a:prstGeom>
          <a:noFill/>
          <a:ln>
            <a:noFill/>
          </a:ln>
        </p:spPr>
      </p:pic>
      <p:pic>
        <p:nvPicPr>
          <p:cNvPr id="5809" name="Google Shape;5809;p297"/>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991429" y="3932154"/>
            <a:ext cx="4145063" cy="626118"/>
          </a:xfrm>
          <a:prstGeom prst="rect">
            <a:avLst/>
          </a:prstGeom>
          <a:noFill/>
          <a:ln>
            <a:noFill/>
          </a:ln>
        </p:spPr>
      </p:pic>
      <p:sp>
        <p:nvSpPr>
          <p:cNvPr id="5810" name="Google Shape;5810;p297"/>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811" name="Google Shape;5811;p297"/>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61</a:t>
            </a:fld>
            <a:endParaRPr sz="600" b="0" i="0" u="none" strike="noStrike" cap="none">
              <a:solidFill>
                <a:schemeClr val="lt2"/>
              </a:solidFill>
              <a:latin typeface="Arial"/>
              <a:ea typeface="Arial"/>
              <a:cs typeface="Arial"/>
              <a:sym typeface="Arial"/>
            </a:endParaRPr>
          </a:p>
        </p:txBody>
      </p:sp>
      <p:sp>
        <p:nvSpPr>
          <p:cNvPr id="5812" name="Google Shape;5812;p297"/>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i="0" u="none" strike="noStrike" cap="none">
                <a:solidFill>
                  <a:schemeClr val="dk2"/>
                </a:solidFill>
                <a:latin typeface="Arial"/>
                <a:ea typeface="Arial"/>
                <a:cs typeface="Arial"/>
                <a:sym typeface="Arial"/>
              </a:rPr>
              <a:t>AI Risk #4 </a:t>
            </a:r>
            <a:endParaRPr/>
          </a:p>
          <a:p>
            <a:pPr marL="0" marR="0" lvl="0" indent="0" algn="l" rtl="0">
              <a:lnSpc>
                <a:spcPct val="100000"/>
              </a:lnSpc>
              <a:spcBef>
                <a:spcPts val="400"/>
              </a:spcBef>
              <a:spcAft>
                <a:spcPts val="0"/>
              </a:spcAft>
              <a:buNone/>
            </a:pPr>
            <a:r>
              <a:rPr lang="en-US" sz="1800" b="1" i="0" u="none" strike="noStrike" cap="none">
                <a:solidFill>
                  <a:schemeClr val="dk1"/>
                </a:solidFill>
                <a:latin typeface="Arial"/>
                <a:ea typeface="Arial"/>
                <a:cs typeface="Arial"/>
                <a:sym typeface="Arial"/>
              </a:rPr>
              <a:t>(Economic)</a:t>
            </a:r>
            <a:endParaRPr/>
          </a:p>
          <a:p>
            <a:pPr marL="0" marR="0" lvl="0" indent="0" algn="l" rtl="0">
              <a:lnSpc>
                <a:spcPct val="100000"/>
              </a:lnSpc>
              <a:spcBef>
                <a:spcPts val="400"/>
              </a:spcBef>
              <a:spcAft>
                <a:spcPts val="400"/>
              </a:spcAft>
              <a:buNone/>
            </a:pPr>
            <a:r>
              <a:rPr lang="en-US" sz="1800" b="0" i="0" u="none" strike="noStrike" cap="none">
                <a:solidFill>
                  <a:schemeClr val="dk1"/>
                </a:solidFill>
                <a:latin typeface="Arial"/>
                <a:ea typeface="Arial"/>
                <a:cs typeface="Arial"/>
                <a:sym typeface="Arial"/>
              </a:rPr>
              <a:t>The widespread adoption of  automation across all aspects of the economy will lead to loss of jobs and demand for different skills</a:t>
            </a:r>
            <a:endParaRPr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077439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817"/>
        <p:cNvGrpSpPr/>
        <p:nvPr/>
      </p:nvGrpSpPr>
      <p:grpSpPr>
        <a:xfrm>
          <a:off x="0" y="0"/>
          <a:ext cx="0" cy="0"/>
          <a:chOff x="0" y="0"/>
          <a:chExt cx="0" cy="0"/>
        </a:xfrm>
      </p:grpSpPr>
      <p:pic>
        <p:nvPicPr>
          <p:cNvPr id="5818" name="Google Shape;5818;p298"/>
          <p:cNvPicPr preferRelativeResize="0"/>
          <p:nvPr/>
        </p:nvPicPr>
        <p:blipFill/>
        <p:spPr>
          <a:xfrm>
            <a:off x="1588" y="1588"/>
            <a:ext cx="1587" cy="1587"/>
          </a:xfrm>
          <a:prstGeom prst="rect">
            <a:avLst/>
          </a:prstGeom>
          <a:solidFill>
            <a:srgbClr val="FFFFFF"/>
          </a:solidFill>
          <a:ln>
            <a:noFill/>
          </a:ln>
        </p:spPr>
      </p:pic>
      <p:sp>
        <p:nvSpPr>
          <p:cNvPr id="5819" name="Google Shape;5819;p298"/>
          <p:cNvSpPr/>
          <p:nvPr/>
        </p:nvSpPr>
        <p:spPr>
          <a:xfrm rot="5400000">
            <a:off x="4481209" y="2543296"/>
            <a:ext cx="176842" cy="98843"/>
          </a:xfrm>
          <a:custGeom>
            <a:avLst/>
            <a:gdLst/>
            <a:ahLst/>
            <a:cxnLst/>
            <a:rect l="l" t="t" r="r" b="b"/>
            <a:pathLst>
              <a:path w="235790" h="131790" extrusionOk="0">
                <a:moveTo>
                  <a:pt x="0" y="131790"/>
                </a:moveTo>
                <a:lnTo>
                  <a:pt x="109558" y="0"/>
                </a:lnTo>
                <a:lnTo>
                  <a:pt x="235790" y="129409"/>
                </a:lnTo>
                <a:lnTo>
                  <a:pt x="0" y="131790"/>
                </a:lnTo>
                <a:close/>
              </a:path>
            </a:pathLst>
          </a:cu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FFFFFF"/>
              </a:solidFill>
              <a:latin typeface="Arial"/>
              <a:ea typeface="Arial"/>
              <a:cs typeface="Arial"/>
              <a:sym typeface="Arial"/>
            </a:endParaRPr>
          </a:p>
        </p:txBody>
      </p:sp>
      <p:sp>
        <p:nvSpPr>
          <p:cNvPr id="5820" name="Google Shape;5820;p298"/>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821" name="Google Shape;5821;p298"/>
          <p:cNvGrpSpPr/>
          <p:nvPr/>
        </p:nvGrpSpPr>
        <p:grpSpPr>
          <a:xfrm>
            <a:off x="3972402" y="675450"/>
            <a:ext cx="4531256" cy="1304879"/>
            <a:chOff x="6035491" y="1864178"/>
            <a:chExt cx="4870748" cy="1402644"/>
          </a:xfrm>
        </p:grpSpPr>
        <p:pic>
          <p:nvPicPr>
            <p:cNvPr id="5822" name="Google Shape;5822;p298"/>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8790329" y="1864178"/>
              <a:ext cx="2115910" cy="1402643"/>
            </a:xfrm>
            <a:prstGeom prst="rect">
              <a:avLst/>
            </a:prstGeom>
            <a:noFill/>
            <a:ln>
              <a:noFill/>
            </a:ln>
          </p:spPr>
        </p:pic>
        <p:pic>
          <p:nvPicPr>
            <p:cNvPr id="5823" name="Google Shape;5823;p298"/>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035491" y="1864178"/>
              <a:ext cx="2622178" cy="1402644"/>
            </a:xfrm>
            <a:prstGeom prst="rect">
              <a:avLst/>
            </a:prstGeom>
            <a:noFill/>
            <a:ln>
              <a:noFill/>
            </a:ln>
          </p:spPr>
        </p:pic>
      </p:grpSp>
      <p:pic>
        <p:nvPicPr>
          <p:cNvPr id="5824" name="Google Shape;5824;p29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951846" y="3718281"/>
            <a:ext cx="4551709" cy="857367"/>
          </a:xfrm>
          <a:prstGeom prst="rect">
            <a:avLst/>
          </a:prstGeom>
          <a:noFill/>
          <a:ln w="9525" cap="flat" cmpd="sng">
            <a:solidFill>
              <a:srgbClr val="D8D8D8"/>
            </a:solidFill>
            <a:prstDash val="solid"/>
            <a:round/>
            <a:headEnd type="none" w="sm" len="sm"/>
            <a:tailEnd type="none" w="sm" len="sm"/>
          </a:ln>
        </p:spPr>
      </p:pic>
      <p:pic>
        <p:nvPicPr>
          <p:cNvPr id="5825" name="Google Shape;5825;p298"/>
          <p:cNvPicPr preferRelativeResize="0"/>
          <p:nvPr/>
        </p:nvPicPr>
        <p:blipFill rotWithShape="1">
          <a:blip r:embed="rId6" cstate="email">
            <a:alphaModFix/>
            <a:extLst>
              <a:ext uri="{28A0092B-C50C-407E-A947-70E740481C1C}">
                <a14:useLocalDpi xmlns:a14="http://schemas.microsoft.com/office/drawing/2010/main"/>
              </a:ext>
            </a:extLst>
          </a:blip>
          <a:srcRect r="15518"/>
          <a:stretch/>
        </p:blipFill>
        <p:spPr>
          <a:xfrm>
            <a:off x="3951846" y="2400830"/>
            <a:ext cx="4551363" cy="897258"/>
          </a:xfrm>
          <a:prstGeom prst="rect">
            <a:avLst/>
          </a:prstGeom>
          <a:noFill/>
          <a:ln w="9525" cap="flat" cmpd="sng">
            <a:solidFill>
              <a:srgbClr val="D8D8D8"/>
            </a:solidFill>
            <a:prstDash val="solid"/>
            <a:round/>
            <a:headEnd type="none" w="sm" len="sm"/>
            <a:tailEnd type="none" w="sm" len="sm"/>
          </a:ln>
        </p:spPr>
      </p:pic>
      <p:sp>
        <p:nvSpPr>
          <p:cNvPr id="5826" name="Google Shape;5826;p298"/>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827" name="Google Shape;5827;p298"/>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62</a:t>
            </a:fld>
            <a:endParaRPr sz="600" b="0" i="0" u="none" strike="noStrike" cap="none">
              <a:solidFill>
                <a:schemeClr val="lt2"/>
              </a:solidFill>
              <a:latin typeface="Arial"/>
              <a:ea typeface="Arial"/>
              <a:cs typeface="Arial"/>
              <a:sym typeface="Arial"/>
            </a:endParaRPr>
          </a:p>
        </p:txBody>
      </p:sp>
      <p:sp>
        <p:nvSpPr>
          <p:cNvPr id="5828" name="Google Shape;5828;p298"/>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i="0" u="none" strike="noStrike" cap="none">
                <a:solidFill>
                  <a:schemeClr val="dk2"/>
                </a:solidFill>
                <a:latin typeface="Arial"/>
                <a:ea typeface="Arial"/>
                <a:cs typeface="Arial"/>
                <a:sym typeface="Arial"/>
              </a:rPr>
              <a:t>AI Risk #5 </a:t>
            </a:r>
            <a:endParaRPr sz="1800" b="1" i="0" u="none" strike="noStrike" cap="none">
              <a:solidFill>
                <a:schemeClr val="dk2"/>
              </a:solidFill>
              <a:latin typeface="Arial"/>
              <a:ea typeface="Arial"/>
              <a:cs typeface="Arial"/>
              <a:sym typeface="Arial"/>
            </a:endParaRPr>
          </a:p>
          <a:p>
            <a:pPr marL="0" marR="0" lvl="0" indent="0" algn="l" rtl="0">
              <a:lnSpc>
                <a:spcPct val="100000"/>
              </a:lnSpc>
              <a:spcBef>
                <a:spcPts val="400"/>
              </a:spcBef>
              <a:spcAft>
                <a:spcPts val="0"/>
              </a:spcAft>
              <a:buNone/>
            </a:pPr>
            <a:r>
              <a:rPr lang="en-US" sz="1800" b="1" i="0" u="none" strike="noStrike" cap="none">
                <a:solidFill>
                  <a:schemeClr val="dk1"/>
                </a:solidFill>
                <a:latin typeface="Arial"/>
                <a:ea typeface="Arial"/>
                <a:cs typeface="Arial"/>
                <a:sym typeface="Arial"/>
              </a:rPr>
              <a:t>(Societal)</a:t>
            </a:r>
            <a:endParaRPr/>
          </a:p>
          <a:p>
            <a:pPr marL="0" marR="0" lvl="0" indent="0" algn="l" rtl="0">
              <a:lnSpc>
                <a:spcPct val="100000"/>
              </a:lnSpc>
              <a:spcBef>
                <a:spcPts val="400"/>
              </a:spcBef>
              <a:spcAft>
                <a:spcPts val="400"/>
              </a:spcAft>
              <a:buNone/>
            </a:pPr>
            <a:r>
              <a:rPr lang="en-US" sz="1800" b="0" i="0" u="none" strike="noStrike" cap="none">
                <a:solidFill>
                  <a:schemeClr val="dk1"/>
                </a:solidFill>
                <a:latin typeface="Arial"/>
                <a:ea typeface="Arial"/>
                <a:cs typeface="Arial"/>
                <a:sym typeface="Arial"/>
              </a:rPr>
              <a:t>The widespread adoption of complex and autonomous systems could result in ‘eco-chambers’ and further accelerate the ‘intelligence divide’</a:t>
            </a:r>
            <a:endParaRPr sz="18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128457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833"/>
        <p:cNvGrpSpPr/>
        <p:nvPr/>
      </p:nvGrpSpPr>
      <p:grpSpPr>
        <a:xfrm>
          <a:off x="0" y="0"/>
          <a:ext cx="0" cy="0"/>
          <a:chOff x="0" y="0"/>
          <a:chExt cx="0" cy="0"/>
        </a:xfrm>
      </p:grpSpPr>
      <p:sp>
        <p:nvSpPr>
          <p:cNvPr id="5834" name="Google Shape;5834;p299"/>
          <p:cNvSpPr/>
          <p:nvPr/>
        </p:nvSpPr>
        <p:spPr>
          <a:xfrm rot="5400000">
            <a:off x="4481209" y="2543296"/>
            <a:ext cx="176842" cy="98843"/>
          </a:xfrm>
          <a:custGeom>
            <a:avLst/>
            <a:gdLst/>
            <a:ahLst/>
            <a:cxnLst/>
            <a:rect l="l" t="t" r="r" b="b"/>
            <a:pathLst>
              <a:path w="235790" h="131790" extrusionOk="0">
                <a:moveTo>
                  <a:pt x="0" y="131790"/>
                </a:moveTo>
                <a:lnTo>
                  <a:pt x="109558" y="0"/>
                </a:lnTo>
                <a:lnTo>
                  <a:pt x="235790" y="129409"/>
                </a:lnTo>
                <a:lnTo>
                  <a:pt x="0" y="131790"/>
                </a:lnTo>
                <a:close/>
              </a:path>
            </a:pathLst>
          </a:cu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FFFFFF"/>
              </a:solidFill>
              <a:latin typeface="Arial"/>
              <a:ea typeface="Arial"/>
              <a:cs typeface="Arial"/>
              <a:sym typeface="Arial"/>
            </a:endParaRPr>
          </a:p>
        </p:txBody>
      </p:sp>
      <p:sp>
        <p:nvSpPr>
          <p:cNvPr id="5835" name="Google Shape;5835;p299"/>
          <p:cNvSpPr/>
          <p:nvPr/>
        </p:nvSpPr>
        <p:spPr>
          <a:xfrm rot="-5400000">
            <a:off x="802618" y="2521937"/>
            <a:ext cx="5143641" cy="97048"/>
          </a:xfrm>
          <a:custGeom>
            <a:avLst/>
            <a:gdLst/>
            <a:ahLst/>
            <a:cxnLst/>
            <a:rect l="l" t="t" r="r" b="b"/>
            <a:pathLst>
              <a:path w="12595" h="9552" extrusionOk="0">
                <a:moveTo>
                  <a:pt x="12595" y="490"/>
                </a:moveTo>
                <a:cubicBezTo>
                  <a:pt x="10552" y="646"/>
                  <a:pt x="8496" y="-135"/>
                  <a:pt x="6453" y="21"/>
                </a:cubicBezTo>
                <a:cubicBezTo>
                  <a:pt x="6389" y="3198"/>
                  <a:pt x="6323" y="6375"/>
                  <a:pt x="6257" y="9552"/>
                </a:cubicBezTo>
                <a:cubicBezTo>
                  <a:pt x="6183" y="6375"/>
                  <a:pt x="6110" y="3198"/>
                  <a:pt x="6035" y="21"/>
                </a:cubicBezTo>
                <a:lnTo>
                  <a:pt x="0" y="21"/>
                </a:lnTo>
              </a:path>
            </a:pathLst>
          </a:custGeom>
          <a:noFill/>
          <a:ln w="9525" cap="rnd" cmpd="sng">
            <a:solidFill>
              <a:srgbClr val="E1301E"/>
            </a:solidFill>
            <a:prstDash val="solid"/>
            <a:round/>
            <a:headEnd type="none" w="sm" len="sm"/>
            <a:tailEnd type="none" w="sm" len="sm"/>
          </a:ln>
        </p:spPr>
        <p:txBody>
          <a:bodyPr spcFirstLastPara="1" wrap="square" lIns="91400" tIns="45700" rIns="91400"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36" name="Google Shape;5836;p299"/>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619051" y="517437"/>
            <a:ext cx="3034976" cy="2011484"/>
          </a:xfrm>
          <a:prstGeom prst="rect">
            <a:avLst/>
          </a:prstGeom>
          <a:noFill/>
          <a:ln>
            <a:noFill/>
          </a:ln>
        </p:spPr>
      </p:pic>
      <p:pic>
        <p:nvPicPr>
          <p:cNvPr id="5837" name="Google Shape;5837;p299"/>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619051" y="2680072"/>
            <a:ext cx="3034978" cy="1988623"/>
          </a:xfrm>
          <a:prstGeom prst="rect">
            <a:avLst/>
          </a:prstGeom>
          <a:noFill/>
          <a:ln>
            <a:noFill/>
          </a:ln>
        </p:spPr>
      </p:pic>
      <p:sp>
        <p:nvSpPr>
          <p:cNvPr id="5838" name="Google Shape;5838;p299"/>
          <p:cNvSpPr/>
          <p:nvPr/>
        </p:nvSpPr>
        <p:spPr>
          <a:xfrm>
            <a:off x="1427075" y="1085326"/>
            <a:ext cx="549927" cy="487915"/>
          </a:xfrm>
          <a:custGeom>
            <a:avLst/>
            <a:gdLst/>
            <a:ahLst/>
            <a:cxnLst/>
            <a:rect l="l" t="t" r="r" b="b"/>
            <a:pathLst>
              <a:path w="354" h="314" extrusionOk="0">
                <a:moveTo>
                  <a:pt x="352" y="278"/>
                </a:moveTo>
                <a:lnTo>
                  <a:pt x="198" y="12"/>
                </a:lnTo>
                <a:lnTo>
                  <a:pt x="198" y="12"/>
                </a:lnTo>
                <a:lnTo>
                  <a:pt x="194" y="8"/>
                </a:lnTo>
                <a:lnTo>
                  <a:pt x="190" y="4"/>
                </a:lnTo>
                <a:lnTo>
                  <a:pt x="184" y="0"/>
                </a:lnTo>
                <a:lnTo>
                  <a:pt x="178" y="0"/>
                </a:lnTo>
                <a:lnTo>
                  <a:pt x="178" y="0"/>
                </a:lnTo>
                <a:lnTo>
                  <a:pt x="172" y="0"/>
                </a:lnTo>
                <a:lnTo>
                  <a:pt x="166" y="4"/>
                </a:lnTo>
                <a:lnTo>
                  <a:pt x="162" y="8"/>
                </a:lnTo>
                <a:lnTo>
                  <a:pt x="158" y="12"/>
                </a:lnTo>
                <a:lnTo>
                  <a:pt x="4" y="278"/>
                </a:lnTo>
                <a:lnTo>
                  <a:pt x="4" y="278"/>
                </a:lnTo>
                <a:lnTo>
                  <a:pt x="2" y="282"/>
                </a:lnTo>
                <a:lnTo>
                  <a:pt x="0" y="290"/>
                </a:lnTo>
                <a:lnTo>
                  <a:pt x="2" y="296"/>
                </a:lnTo>
                <a:lnTo>
                  <a:pt x="4" y="302"/>
                </a:lnTo>
                <a:lnTo>
                  <a:pt x="4" y="302"/>
                </a:lnTo>
                <a:lnTo>
                  <a:pt x="8" y="306"/>
                </a:lnTo>
                <a:lnTo>
                  <a:pt x="12" y="310"/>
                </a:lnTo>
                <a:lnTo>
                  <a:pt x="18" y="312"/>
                </a:lnTo>
                <a:lnTo>
                  <a:pt x="26" y="314"/>
                </a:lnTo>
                <a:lnTo>
                  <a:pt x="330" y="314"/>
                </a:lnTo>
                <a:lnTo>
                  <a:pt x="330" y="314"/>
                </a:lnTo>
                <a:lnTo>
                  <a:pt x="338" y="312"/>
                </a:lnTo>
                <a:lnTo>
                  <a:pt x="342" y="310"/>
                </a:lnTo>
                <a:lnTo>
                  <a:pt x="348" y="306"/>
                </a:lnTo>
                <a:lnTo>
                  <a:pt x="352" y="302"/>
                </a:lnTo>
                <a:lnTo>
                  <a:pt x="352" y="302"/>
                </a:lnTo>
                <a:lnTo>
                  <a:pt x="354" y="296"/>
                </a:lnTo>
                <a:lnTo>
                  <a:pt x="354" y="290"/>
                </a:lnTo>
                <a:lnTo>
                  <a:pt x="354" y="282"/>
                </a:lnTo>
                <a:lnTo>
                  <a:pt x="352" y="278"/>
                </a:lnTo>
                <a:lnTo>
                  <a:pt x="352" y="278"/>
                </a:lnTo>
                <a:close/>
                <a:moveTo>
                  <a:pt x="42" y="280"/>
                </a:moveTo>
                <a:lnTo>
                  <a:pt x="178" y="44"/>
                </a:lnTo>
                <a:lnTo>
                  <a:pt x="314" y="280"/>
                </a:lnTo>
                <a:lnTo>
                  <a:pt x="42" y="280"/>
                </a:lnTo>
                <a:close/>
                <a:moveTo>
                  <a:pt x="160" y="142"/>
                </a:moveTo>
                <a:lnTo>
                  <a:pt x="160" y="142"/>
                </a:lnTo>
                <a:lnTo>
                  <a:pt x="158" y="132"/>
                </a:lnTo>
                <a:lnTo>
                  <a:pt x="158" y="132"/>
                </a:lnTo>
                <a:lnTo>
                  <a:pt x="160" y="126"/>
                </a:lnTo>
                <a:lnTo>
                  <a:pt x="164" y="122"/>
                </a:lnTo>
                <a:lnTo>
                  <a:pt x="164" y="122"/>
                </a:lnTo>
                <a:lnTo>
                  <a:pt x="170" y="118"/>
                </a:lnTo>
                <a:lnTo>
                  <a:pt x="178" y="118"/>
                </a:lnTo>
                <a:lnTo>
                  <a:pt x="178" y="118"/>
                </a:lnTo>
                <a:lnTo>
                  <a:pt x="186" y="118"/>
                </a:lnTo>
                <a:lnTo>
                  <a:pt x="192" y="122"/>
                </a:lnTo>
                <a:lnTo>
                  <a:pt x="192" y="122"/>
                </a:lnTo>
                <a:lnTo>
                  <a:pt x="196" y="126"/>
                </a:lnTo>
                <a:lnTo>
                  <a:pt x="198" y="132"/>
                </a:lnTo>
                <a:lnTo>
                  <a:pt x="198" y="132"/>
                </a:lnTo>
                <a:lnTo>
                  <a:pt x="196" y="142"/>
                </a:lnTo>
                <a:lnTo>
                  <a:pt x="184" y="206"/>
                </a:lnTo>
                <a:lnTo>
                  <a:pt x="172" y="206"/>
                </a:lnTo>
                <a:lnTo>
                  <a:pt x="160" y="142"/>
                </a:lnTo>
                <a:close/>
                <a:moveTo>
                  <a:pt x="178" y="218"/>
                </a:moveTo>
                <a:lnTo>
                  <a:pt x="178" y="218"/>
                </a:lnTo>
                <a:lnTo>
                  <a:pt x="186" y="220"/>
                </a:lnTo>
                <a:lnTo>
                  <a:pt x="186" y="220"/>
                </a:lnTo>
                <a:lnTo>
                  <a:pt x="190" y="224"/>
                </a:lnTo>
                <a:lnTo>
                  <a:pt x="190" y="224"/>
                </a:lnTo>
                <a:lnTo>
                  <a:pt x="194" y="230"/>
                </a:lnTo>
                <a:lnTo>
                  <a:pt x="194" y="230"/>
                </a:lnTo>
                <a:lnTo>
                  <a:pt x="196" y="238"/>
                </a:lnTo>
                <a:lnTo>
                  <a:pt x="196" y="238"/>
                </a:lnTo>
                <a:lnTo>
                  <a:pt x="194" y="244"/>
                </a:lnTo>
                <a:lnTo>
                  <a:pt x="194" y="244"/>
                </a:lnTo>
                <a:lnTo>
                  <a:pt x="190" y="250"/>
                </a:lnTo>
                <a:lnTo>
                  <a:pt x="190" y="250"/>
                </a:lnTo>
                <a:lnTo>
                  <a:pt x="186" y="254"/>
                </a:lnTo>
                <a:lnTo>
                  <a:pt x="186" y="254"/>
                </a:lnTo>
                <a:lnTo>
                  <a:pt x="178" y="256"/>
                </a:lnTo>
                <a:lnTo>
                  <a:pt x="178" y="256"/>
                </a:lnTo>
                <a:lnTo>
                  <a:pt x="170" y="254"/>
                </a:lnTo>
                <a:lnTo>
                  <a:pt x="170" y="254"/>
                </a:lnTo>
                <a:lnTo>
                  <a:pt x="166" y="250"/>
                </a:lnTo>
                <a:lnTo>
                  <a:pt x="166" y="250"/>
                </a:lnTo>
                <a:lnTo>
                  <a:pt x="162" y="244"/>
                </a:lnTo>
                <a:lnTo>
                  <a:pt x="162" y="244"/>
                </a:lnTo>
                <a:lnTo>
                  <a:pt x="160" y="238"/>
                </a:lnTo>
                <a:lnTo>
                  <a:pt x="160" y="238"/>
                </a:lnTo>
                <a:lnTo>
                  <a:pt x="162" y="230"/>
                </a:lnTo>
                <a:lnTo>
                  <a:pt x="166" y="224"/>
                </a:lnTo>
                <a:lnTo>
                  <a:pt x="166" y="224"/>
                </a:lnTo>
                <a:lnTo>
                  <a:pt x="170" y="220"/>
                </a:lnTo>
                <a:lnTo>
                  <a:pt x="178" y="218"/>
                </a:lnTo>
                <a:lnTo>
                  <a:pt x="178" y="218"/>
                </a:lnTo>
                <a:close/>
              </a:path>
            </a:pathLst>
          </a:custGeom>
          <a:solidFill>
            <a:schemeClr val="dk2"/>
          </a:solid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5839" name="Google Shape;5839;p299"/>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63</a:t>
            </a:fld>
            <a:endParaRPr sz="600" b="0" i="0" u="none" strike="noStrike" cap="none">
              <a:solidFill>
                <a:schemeClr val="lt2"/>
              </a:solidFill>
              <a:latin typeface="Arial"/>
              <a:ea typeface="Arial"/>
              <a:cs typeface="Arial"/>
              <a:sym typeface="Arial"/>
            </a:endParaRPr>
          </a:p>
        </p:txBody>
      </p:sp>
      <p:sp>
        <p:nvSpPr>
          <p:cNvPr id="5840" name="Google Shape;5840;p299"/>
          <p:cNvSpPr txBox="1"/>
          <p:nvPr/>
        </p:nvSpPr>
        <p:spPr>
          <a:xfrm>
            <a:off x="306387" y="1914832"/>
            <a:ext cx="2850373" cy="2389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US" sz="1800" b="1" i="0" u="none" strike="noStrike" cap="none" dirty="0">
                <a:solidFill>
                  <a:schemeClr val="dk2"/>
                </a:solidFill>
                <a:latin typeface="Arial"/>
                <a:ea typeface="Arial"/>
                <a:cs typeface="Arial"/>
                <a:sym typeface="Arial"/>
              </a:rPr>
              <a:t>AI Risk #6 </a:t>
            </a:r>
            <a:endParaRPr sz="1800" b="1" i="0" u="none" strike="noStrike" cap="none" dirty="0">
              <a:solidFill>
                <a:schemeClr val="dk2"/>
              </a:solidFill>
              <a:latin typeface="Arial"/>
              <a:ea typeface="Arial"/>
              <a:cs typeface="Arial"/>
              <a:sym typeface="Arial"/>
            </a:endParaRPr>
          </a:p>
          <a:p>
            <a:pPr marL="0" marR="0" lvl="0" indent="0" algn="l" rtl="0">
              <a:lnSpc>
                <a:spcPct val="100000"/>
              </a:lnSpc>
              <a:spcBef>
                <a:spcPts val="400"/>
              </a:spcBef>
              <a:spcAft>
                <a:spcPts val="0"/>
              </a:spcAft>
              <a:buNone/>
            </a:pPr>
            <a:r>
              <a:rPr lang="en-US" sz="1800" b="1" i="0" u="none" strike="noStrike" cap="none" dirty="0">
                <a:solidFill>
                  <a:schemeClr val="dk1"/>
                </a:solidFill>
                <a:latin typeface="Arial"/>
                <a:ea typeface="Arial"/>
                <a:cs typeface="Arial"/>
                <a:sym typeface="Arial"/>
              </a:rPr>
              <a:t>(Societal)</a:t>
            </a:r>
            <a:endParaRPr dirty="0"/>
          </a:p>
          <a:p>
            <a:pPr marL="0" marR="0" lvl="0" indent="0" algn="l" rtl="0">
              <a:lnSpc>
                <a:spcPct val="100000"/>
              </a:lnSpc>
              <a:spcBef>
                <a:spcPts val="400"/>
              </a:spcBef>
              <a:spcAft>
                <a:spcPts val="400"/>
              </a:spcAft>
              <a:buNone/>
            </a:pPr>
            <a:r>
              <a:rPr lang="en-US" sz="1800" b="0" i="0" u="none" strike="noStrike" cap="none" dirty="0">
                <a:solidFill>
                  <a:schemeClr val="dk1"/>
                </a:solidFill>
                <a:latin typeface="Arial"/>
                <a:ea typeface="Arial"/>
                <a:cs typeface="Arial"/>
                <a:sym typeface="Arial"/>
              </a:rPr>
              <a:t>Values of the AI system may not be aligned with humans and there may be no single ‘value’ system for all humans</a:t>
            </a:r>
            <a:endParaRPr dirty="0"/>
          </a:p>
        </p:txBody>
      </p:sp>
    </p:spTree>
    <p:extLst>
      <p:ext uri="{BB962C8B-B14F-4D97-AF65-F5344CB8AC3E}">
        <p14:creationId xmlns:p14="http://schemas.microsoft.com/office/powerpoint/2010/main" val="21894183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667"/>
        <p:cNvGrpSpPr/>
        <p:nvPr/>
      </p:nvGrpSpPr>
      <p:grpSpPr>
        <a:xfrm>
          <a:off x="0" y="0"/>
          <a:ext cx="0" cy="0"/>
          <a:chOff x="0" y="0"/>
          <a:chExt cx="0" cy="0"/>
        </a:xfrm>
      </p:grpSpPr>
      <p:sp>
        <p:nvSpPr>
          <p:cNvPr id="3668" name="Google Shape;3668;p222"/>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64</a:t>
            </a:fld>
            <a:endParaRPr sz="600" b="0" i="0" u="none" strike="noStrike" cap="none">
              <a:solidFill>
                <a:schemeClr val="lt2"/>
              </a:solidFill>
              <a:latin typeface="Arial"/>
              <a:ea typeface="Arial"/>
              <a:cs typeface="Arial"/>
              <a:sym typeface="Arial"/>
            </a:endParaRPr>
          </a:p>
        </p:txBody>
      </p:sp>
      <p:sp>
        <p:nvSpPr>
          <p:cNvPr id="3669" name="Google Shape;3669;p222"/>
          <p:cNvSpPr txBox="1">
            <a:spLocks noGrp="1"/>
          </p:cNvSpPr>
          <p:nvPr>
            <p:ph type="title"/>
          </p:nvPr>
        </p:nvSpPr>
        <p:spPr>
          <a:xfrm>
            <a:off x="309563" y="219983"/>
            <a:ext cx="8526300" cy="632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1800"/>
              <a:buFont typeface="Georgia"/>
              <a:buNone/>
            </a:pPr>
            <a:r>
              <a:rPr lang="en-US" sz="1800" b="0" i="0" u="none" strike="noStrike" cap="none" dirty="0">
                <a:solidFill>
                  <a:schemeClr val="dk1"/>
                </a:solidFill>
                <a:latin typeface="Georgia"/>
                <a:ea typeface="Georgia"/>
                <a:cs typeface="Georgia"/>
                <a:sym typeface="Georgia"/>
              </a:rPr>
              <a:t>Are we entering a new AI-inspired arms race?</a:t>
            </a:r>
            <a:endParaRPr sz="1800" b="0" i="0" u="none" strike="noStrike" cap="none" dirty="0">
              <a:solidFill>
                <a:schemeClr val="dk1"/>
              </a:solidFill>
              <a:latin typeface="Georgia"/>
              <a:ea typeface="Georgia"/>
              <a:cs typeface="Georgia"/>
              <a:sym typeface="Georgia"/>
            </a:endParaRPr>
          </a:p>
        </p:txBody>
      </p:sp>
      <p:pic>
        <p:nvPicPr>
          <p:cNvPr id="3670" name="Google Shape;3670;p2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309563" y="1257603"/>
            <a:ext cx="3633787" cy="2543175"/>
          </a:xfrm>
          <a:prstGeom prst="rect">
            <a:avLst/>
          </a:prstGeom>
          <a:noFill/>
          <a:ln w="9525" cap="flat" cmpd="sng">
            <a:solidFill>
              <a:srgbClr val="D8D8D8"/>
            </a:solidFill>
            <a:prstDash val="solid"/>
            <a:round/>
            <a:headEnd type="none" w="sm" len="sm"/>
            <a:tailEnd type="none" w="sm" len="sm"/>
          </a:ln>
        </p:spPr>
      </p:pic>
      <p:pic>
        <p:nvPicPr>
          <p:cNvPr id="3671" name="Google Shape;3671;p222"/>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015101" y="1257603"/>
            <a:ext cx="4836799" cy="2542616"/>
          </a:xfrm>
          <a:prstGeom prst="rect">
            <a:avLst/>
          </a:prstGeom>
          <a:noFill/>
          <a:ln w="9525" cap="flat" cmpd="sng">
            <a:solidFill>
              <a:srgbClr val="D8D8D8"/>
            </a:solidFill>
            <a:prstDash val="solid"/>
            <a:round/>
            <a:headEnd type="none" w="sm" len="sm"/>
            <a:tailEnd type="none" w="sm" len="sm"/>
          </a:ln>
        </p:spPr>
      </p:pic>
      <p:pic>
        <p:nvPicPr>
          <p:cNvPr id="3672" name="Google Shape;3672;p222"/>
          <p:cNvPicPr preferRelativeResize="0"/>
          <p:nvPr/>
        </p:nvPicPr>
        <p:blipFill rotWithShape="1">
          <a:blip r:embed="rId5" cstate="email">
            <a:alphaModFix/>
            <a:extLst>
              <a:ext uri="{28A0092B-C50C-407E-A947-70E740481C1C}">
                <a14:useLocalDpi xmlns:a14="http://schemas.microsoft.com/office/drawing/2010/main"/>
              </a:ext>
            </a:extLst>
          </a:blip>
          <a:srcRect l="1" t="1" r="-15675" b="-4727"/>
          <a:stretch/>
        </p:blipFill>
        <p:spPr>
          <a:xfrm>
            <a:off x="315912" y="3857625"/>
            <a:ext cx="5399087" cy="1000125"/>
          </a:xfrm>
          <a:prstGeom prst="rect">
            <a:avLst/>
          </a:prstGeom>
          <a:noFill/>
          <a:ln w="9525" cap="flat" cmpd="sng">
            <a:solidFill>
              <a:srgbClr val="D8D8D8"/>
            </a:solidFill>
            <a:prstDash val="solid"/>
            <a:round/>
            <a:headEnd type="none" w="sm" len="sm"/>
            <a:tailEnd type="none" w="sm" len="sm"/>
          </a:ln>
        </p:spPr>
      </p:pic>
    </p:spTree>
    <p:extLst>
      <p:ext uri="{BB962C8B-B14F-4D97-AF65-F5344CB8AC3E}">
        <p14:creationId xmlns:p14="http://schemas.microsoft.com/office/powerpoint/2010/main" val="34387395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3650"/>
        <p:cNvGrpSpPr/>
        <p:nvPr/>
      </p:nvGrpSpPr>
      <p:grpSpPr>
        <a:xfrm>
          <a:off x="0" y="0"/>
          <a:ext cx="0" cy="0"/>
          <a:chOff x="0" y="0"/>
          <a:chExt cx="0" cy="0"/>
        </a:xfrm>
      </p:grpSpPr>
      <p:sp>
        <p:nvSpPr>
          <p:cNvPr id="3651" name="Google Shape;3651;p221"/>
          <p:cNvSpPr txBox="1">
            <a:spLocks noGrp="1"/>
          </p:cNvSpPr>
          <p:nvPr>
            <p:ph type="sldNum" idx="12"/>
          </p:nvPr>
        </p:nvSpPr>
        <p:spPr>
          <a:xfrm>
            <a:off x="6700838" y="4901878"/>
            <a:ext cx="2133600" cy="921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600"/>
              <a:buFont typeface="Arial"/>
              <a:buNone/>
            </a:pPr>
            <a:fld id="{00000000-1234-1234-1234-123412341234}" type="slidenum">
              <a:rPr lang="en-US" sz="600" b="0" i="0" u="none" strike="noStrike" cap="none">
                <a:solidFill>
                  <a:schemeClr val="lt2"/>
                </a:solidFill>
                <a:latin typeface="Arial"/>
                <a:ea typeface="Arial"/>
                <a:cs typeface="Arial"/>
                <a:sym typeface="Arial"/>
              </a:rPr>
              <a:t>65</a:t>
            </a:fld>
            <a:endParaRPr sz="600" b="0" i="0" u="none" strike="noStrike" cap="none">
              <a:solidFill>
                <a:schemeClr val="lt2"/>
              </a:solidFill>
              <a:latin typeface="Arial"/>
              <a:ea typeface="Arial"/>
              <a:cs typeface="Arial"/>
              <a:sym typeface="Arial"/>
            </a:endParaRPr>
          </a:p>
        </p:txBody>
      </p:sp>
      <p:sp>
        <p:nvSpPr>
          <p:cNvPr id="3652" name="Google Shape;3652;p221"/>
          <p:cNvSpPr txBox="1">
            <a:spLocks noGrp="1"/>
          </p:cNvSpPr>
          <p:nvPr>
            <p:ph type="title"/>
          </p:nvPr>
        </p:nvSpPr>
        <p:spPr>
          <a:xfrm>
            <a:off x="309563" y="219983"/>
            <a:ext cx="8526300" cy="6324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1800"/>
              <a:buFont typeface="Georgia"/>
              <a:buNone/>
            </a:pPr>
            <a:r>
              <a:rPr lang="en-US" sz="1800" b="0" i="0" u="none" strike="noStrike" cap="none" dirty="0">
                <a:solidFill>
                  <a:schemeClr val="dk1"/>
                </a:solidFill>
                <a:latin typeface="Georgia"/>
                <a:ea typeface="Georgia"/>
                <a:cs typeface="Georgia"/>
                <a:sym typeface="Georgia"/>
              </a:rPr>
              <a:t>The key elements of National AI Strategies must address six policy categories</a:t>
            </a:r>
            <a:endParaRPr sz="1800" b="0" i="0" u="none" strike="noStrike" cap="none" dirty="0">
              <a:solidFill>
                <a:schemeClr val="dk1"/>
              </a:solidFill>
              <a:latin typeface="Georgia"/>
              <a:ea typeface="Georgia"/>
              <a:cs typeface="Georgia"/>
              <a:sym typeface="Georgia"/>
            </a:endParaRPr>
          </a:p>
        </p:txBody>
      </p:sp>
      <p:sp>
        <p:nvSpPr>
          <p:cNvPr id="3653" name="Google Shape;3653;p221"/>
          <p:cNvSpPr txBox="1"/>
          <p:nvPr/>
        </p:nvSpPr>
        <p:spPr>
          <a:xfrm>
            <a:off x="6330475" y="1199450"/>
            <a:ext cx="2377440" cy="1371600"/>
          </a:xfrm>
          <a:prstGeom prst="rect">
            <a:avLst/>
          </a:prstGeom>
          <a:noFill/>
          <a:ln>
            <a:noFill/>
          </a:ln>
        </p:spPr>
        <p:txBody>
          <a:bodyPr spcFirstLastPara="1" wrap="square" lIns="0" tIns="0" rIns="0" bIns="0" anchor="t" anchorCtr="0">
            <a:noAutofit/>
          </a:bodyPr>
          <a:lstStyle/>
          <a:p>
            <a:pPr marL="0" marR="0" lvl="0" indent="0" algn="l" rtl="0">
              <a:lnSpc>
                <a:spcPct val="133000"/>
              </a:lnSpc>
              <a:spcBef>
                <a:spcPts val="0"/>
              </a:spcBef>
              <a:spcAft>
                <a:spcPts val="0"/>
              </a:spcAft>
              <a:buClr>
                <a:srgbClr val="000000"/>
              </a:buClr>
              <a:buSzPts val="1400"/>
              <a:buFont typeface="Arial"/>
              <a:buNone/>
            </a:pPr>
            <a:r>
              <a:rPr lang="en-US" sz="1400" b="0" i="0" u="none" strike="noStrike" cap="none">
                <a:solidFill>
                  <a:schemeClr val="dk2"/>
                </a:solidFill>
                <a:latin typeface="Arial"/>
                <a:ea typeface="Arial"/>
                <a:cs typeface="Arial"/>
                <a:sym typeface="Arial"/>
              </a:rPr>
              <a:t>Reskilling</a:t>
            </a:r>
            <a:endParaRPr sz="1400" b="0" i="0" u="none" strike="noStrike" cap="none">
              <a:solidFill>
                <a:schemeClr val="dk2"/>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Workforce reskilling</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Digital fitness</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University education</a:t>
            </a:r>
            <a:endParaRPr sz="1400" b="0" i="0" u="none" strike="noStrike" cap="none">
              <a:solidFill>
                <a:srgbClr val="000000"/>
              </a:solidFill>
              <a:latin typeface="Arial"/>
              <a:ea typeface="Arial"/>
              <a:cs typeface="Arial"/>
              <a:sym typeface="Arial"/>
            </a:endParaRPr>
          </a:p>
          <a:p>
            <a:pPr marL="285750" marR="0" lvl="0" indent="-196850" algn="l" rtl="0">
              <a:lnSpc>
                <a:spcPct val="133000"/>
              </a:lnSpc>
              <a:spcBef>
                <a:spcPts val="0"/>
              </a:spcBef>
              <a:spcAft>
                <a:spcPts val="0"/>
              </a:spcAft>
              <a:buClr>
                <a:srgbClr val="000000"/>
              </a:buClr>
              <a:buSzPts val="1400"/>
              <a:buFont typeface="Arial"/>
              <a:buNone/>
            </a:pPr>
            <a:endParaRPr sz="1400" b="0" i="0" u="none" strike="noStrike" cap="none">
              <a:solidFill>
                <a:srgbClr val="C00000"/>
              </a:solidFill>
              <a:latin typeface="Arial"/>
              <a:ea typeface="Arial"/>
              <a:cs typeface="Arial"/>
              <a:sym typeface="Arial"/>
            </a:endParaRPr>
          </a:p>
        </p:txBody>
      </p:sp>
      <p:sp>
        <p:nvSpPr>
          <p:cNvPr id="3654" name="Google Shape;3654;p221"/>
          <p:cNvSpPr txBox="1"/>
          <p:nvPr/>
        </p:nvSpPr>
        <p:spPr>
          <a:xfrm>
            <a:off x="304969" y="1199450"/>
            <a:ext cx="2377440" cy="1371600"/>
          </a:xfrm>
          <a:prstGeom prst="rect">
            <a:avLst/>
          </a:prstGeom>
          <a:noFill/>
          <a:ln>
            <a:noFill/>
          </a:ln>
        </p:spPr>
        <p:txBody>
          <a:bodyPr spcFirstLastPara="1" wrap="square" lIns="0" tIns="0" rIns="0" bIns="0" anchor="t" anchorCtr="0">
            <a:noAutofit/>
          </a:bodyPr>
          <a:lstStyle/>
          <a:p>
            <a:pPr marL="0" marR="0" lvl="0" indent="0" algn="l" rtl="0">
              <a:lnSpc>
                <a:spcPct val="133000"/>
              </a:lnSpc>
              <a:spcBef>
                <a:spcPts val="0"/>
              </a:spcBef>
              <a:spcAft>
                <a:spcPts val="0"/>
              </a:spcAft>
              <a:buClr>
                <a:srgbClr val="000000"/>
              </a:buClr>
              <a:buSzPts val="1400"/>
              <a:buFont typeface="Arial"/>
              <a:buNone/>
            </a:pPr>
            <a:r>
              <a:rPr lang="en-US" sz="1400" b="0" i="0" u="none" strike="noStrike" cap="none">
                <a:solidFill>
                  <a:schemeClr val="dk2"/>
                </a:solidFill>
                <a:latin typeface="Arial"/>
                <a:ea typeface="Arial"/>
                <a:cs typeface="Arial"/>
                <a:sym typeface="Arial"/>
              </a:rPr>
              <a:t>Basic AI R&amp;D</a:t>
            </a:r>
            <a:endParaRPr sz="1400" b="0" i="0" u="none" strike="noStrike" cap="none">
              <a:solidFill>
                <a:schemeClr val="dk2"/>
              </a:solidFill>
              <a:latin typeface="Arial"/>
              <a:ea typeface="Arial"/>
              <a:cs typeface="Arial"/>
              <a:sym typeface="Arial"/>
            </a:endParaRPr>
          </a:p>
          <a:p>
            <a:pPr marL="285750" marR="0" lvl="0" indent="-285750" algn="l" rtl="0">
              <a:lnSpc>
                <a:spcPct val="133000"/>
              </a:lnSpc>
              <a:spcBef>
                <a:spcPts val="0"/>
              </a:spcBef>
              <a:spcAft>
                <a:spcPts val="0"/>
              </a:spcAft>
              <a:buClr>
                <a:schemeClr val="dk1"/>
              </a:buClr>
              <a:buSzPts val="1400"/>
              <a:buFont typeface="Arial"/>
              <a:buChar char="•"/>
            </a:pPr>
            <a:r>
              <a:rPr lang="en-US" sz="1400" b="0" i="0" u="none" strike="noStrike" cap="none">
                <a:solidFill>
                  <a:schemeClr val="dk1"/>
                </a:solidFill>
                <a:latin typeface="Arial"/>
                <a:ea typeface="Arial"/>
                <a:cs typeface="Arial"/>
                <a:sym typeface="Arial"/>
              </a:rPr>
              <a:t>Moonshot projects</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chemeClr val="dk1"/>
              </a:buClr>
              <a:buSzPts val="1400"/>
              <a:buFont typeface="Arial"/>
              <a:buChar char="•"/>
            </a:pPr>
            <a:r>
              <a:rPr lang="en-US" sz="1400" b="0" i="0" u="none" strike="noStrike" cap="none">
                <a:solidFill>
                  <a:schemeClr val="dk1"/>
                </a:solidFill>
                <a:latin typeface="Arial"/>
                <a:ea typeface="Arial"/>
                <a:cs typeface="Arial"/>
                <a:sym typeface="Arial"/>
              </a:rPr>
              <a:t>University funding</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chemeClr val="dk1"/>
              </a:buClr>
              <a:buSzPts val="1400"/>
              <a:buFont typeface="Arial"/>
              <a:buChar char="•"/>
            </a:pPr>
            <a:r>
              <a:rPr lang="en-US" sz="1400" b="0" i="0" u="none" strike="noStrike" cap="none">
                <a:solidFill>
                  <a:schemeClr val="dk1"/>
                </a:solidFill>
                <a:latin typeface="Arial"/>
                <a:ea typeface="Arial"/>
                <a:cs typeface="Arial"/>
                <a:sym typeface="Arial"/>
              </a:rPr>
              <a:t>Business incentives</a:t>
            </a:r>
            <a:endParaRPr sz="1400" b="0" i="0" u="none" strike="noStrike" cap="none">
              <a:solidFill>
                <a:srgbClr val="000000"/>
              </a:solidFill>
              <a:latin typeface="Arial"/>
              <a:ea typeface="Arial"/>
              <a:cs typeface="Arial"/>
              <a:sym typeface="Arial"/>
            </a:endParaRPr>
          </a:p>
        </p:txBody>
      </p:sp>
      <p:sp>
        <p:nvSpPr>
          <p:cNvPr id="3655" name="Google Shape;3655;p221"/>
          <p:cNvSpPr txBox="1"/>
          <p:nvPr/>
        </p:nvSpPr>
        <p:spPr>
          <a:xfrm>
            <a:off x="3311732" y="1199450"/>
            <a:ext cx="2377440" cy="1371600"/>
          </a:xfrm>
          <a:prstGeom prst="rect">
            <a:avLst/>
          </a:prstGeom>
          <a:noFill/>
          <a:ln>
            <a:noFill/>
          </a:ln>
        </p:spPr>
        <p:txBody>
          <a:bodyPr spcFirstLastPara="1" wrap="square" lIns="0" tIns="0" rIns="0" bIns="0" anchor="t" anchorCtr="0">
            <a:noAutofit/>
          </a:bodyPr>
          <a:lstStyle/>
          <a:p>
            <a:pPr marL="0" marR="0" lvl="0" indent="0" algn="l" rtl="0">
              <a:lnSpc>
                <a:spcPct val="133000"/>
              </a:lnSpc>
              <a:spcBef>
                <a:spcPts val="0"/>
              </a:spcBef>
              <a:spcAft>
                <a:spcPts val="0"/>
              </a:spcAft>
              <a:buClr>
                <a:srgbClr val="000000"/>
              </a:buClr>
              <a:buSzPts val="1400"/>
              <a:buFont typeface="Arial"/>
              <a:buNone/>
            </a:pPr>
            <a:r>
              <a:rPr lang="en-US" sz="1400" b="0" i="0" u="none" strike="noStrike" cap="none">
                <a:solidFill>
                  <a:schemeClr val="dk2"/>
                </a:solidFill>
                <a:latin typeface="Arial"/>
                <a:ea typeface="Arial"/>
                <a:cs typeface="Arial"/>
                <a:sym typeface="Arial"/>
              </a:rPr>
              <a:t>Business Protection</a:t>
            </a:r>
            <a:endParaRPr sz="1400" b="0" i="0" u="none" strike="noStrike" cap="none">
              <a:solidFill>
                <a:schemeClr val="dk2"/>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Local companies</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Specific industry sectors</a:t>
            </a:r>
            <a:endParaRPr sz="1400" b="0" i="0" u="none" strike="noStrike" cap="none">
              <a:solidFill>
                <a:srgbClr val="000000"/>
              </a:solidFill>
              <a:latin typeface="Arial"/>
              <a:ea typeface="Arial"/>
              <a:cs typeface="Arial"/>
              <a:sym typeface="Arial"/>
            </a:endParaRPr>
          </a:p>
          <a:p>
            <a:pPr marL="285750" marR="0" lvl="0" indent="-285750" algn="l" rtl="0">
              <a:lnSpc>
                <a:spcPct val="133000"/>
              </a:lnSpc>
              <a:spcBef>
                <a:spcPts val="0"/>
              </a:spcBef>
              <a:spcAft>
                <a:spcPts val="0"/>
              </a:spcAft>
              <a:buClr>
                <a:srgbClr val="000000"/>
              </a:buClr>
              <a:buSzPts val="1400"/>
              <a:buFont typeface="Arial"/>
              <a:buChar char="•"/>
            </a:pPr>
            <a:r>
              <a:rPr lang="en-US" sz="1400" b="0" i="0" u="none" strike="noStrike" cap="none">
                <a:solidFill>
                  <a:schemeClr val="dk1"/>
                </a:solidFill>
                <a:latin typeface="Arial"/>
                <a:ea typeface="Arial"/>
                <a:cs typeface="Arial"/>
                <a:sym typeface="Arial"/>
              </a:rPr>
              <a:t>Algorithmic governance</a:t>
            </a:r>
            <a:endParaRPr sz="1400" b="0" i="0" u="none" strike="noStrike" cap="none">
              <a:solidFill>
                <a:srgbClr val="000000"/>
              </a:solidFill>
              <a:latin typeface="Arial"/>
              <a:ea typeface="Arial"/>
              <a:cs typeface="Arial"/>
              <a:sym typeface="Arial"/>
            </a:endParaRPr>
          </a:p>
          <a:p>
            <a:pPr marL="285750" marR="0" lvl="0" indent="-196850" algn="l" rtl="0">
              <a:lnSpc>
                <a:spcPct val="133000"/>
              </a:lnSpc>
              <a:spcBef>
                <a:spcPts val="0"/>
              </a:spcBef>
              <a:spcAft>
                <a:spcPts val="0"/>
              </a:spcAft>
              <a:buClr>
                <a:srgbClr val="000000"/>
              </a:buClr>
              <a:buSzPts val="1400"/>
              <a:buFont typeface="Arial"/>
              <a:buNone/>
            </a:pPr>
            <a:endParaRPr sz="1400" b="0" i="0" u="none" strike="noStrike" cap="none">
              <a:solidFill>
                <a:srgbClr val="C00000"/>
              </a:solidFill>
              <a:latin typeface="Arial"/>
              <a:ea typeface="Arial"/>
              <a:cs typeface="Arial"/>
              <a:sym typeface="Arial"/>
            </a:endParaRPr>
          </a:p>
          <a:p>
            <a:pPr marL="285750" marR="0" lvl="0" indent="-196850" algn="l" rtl="0">
              <a:lnSpc>
                <a:spcPct val="133000"/>
              </a:lnSpc>
              <a:spcBef>
                <a:spcPts val="0"/>
              </a:spcBef>
              <a:spcAft>
                <a:spcPts val="0"/>
              </a:spcAft>
              <a:buClr>
                <a:srgbClr val="000000"/>
              </a:buClr>
              <a:buSzPts val="1400"/>
              <a:buFont typeface="Arial"/>
              <a:buNone/>
            </a:pPr>
            <a:endParaRPr sz="1400" b="0" i="0" u="none" strike="noStrike" cap="none">
              <a:solidFill>
                <a:srgbClr val="C00000"/>
              </a:solidFill>
              <a:latin typeface="Arial"/>
              <a:ea typeface="Arial"/>
              <a:cs typeface="Arial"/>
              <a:sym typeface="Arial"/>
            </a:endParaRPr>
          </a:p>
        </p:txBody>
      </p:sp>
      <p:sp>
        <p:nvSpPr>
          <p:cNvPr id="3656" name="Google Shape;3656;p221"/>
          <p:cNvSpPr txBox="1"/>
          <p:nvPr/>
        </p:nvSpPr>
        <p:spPr>
          <a:xfrm>
            <a:off x="304969" y="3182985"/>
            <a:ext cx="2377440" cy="1371600"/>
          </a:xfrm>
          <a:prstGeom prst="rect">
            <a:avLst/>
          </a:prstGeom>
          <a:noFill/>
          <a:ln>
            <a:noFill/>
          </a:ln>
        </p:spPr>
        <p:txBody>
          <a:bodyPr spcFirstLastPara="1" wrap="square" lIns="0" tIns="0" rIns="0" bIns="0" anchor="t" anchorCtr="0">
            <a:noAutofit/>
          </a:bodyPr>
          <a:lstStyle/>
          <a:p>
            <a:pPr marL="12700" marR="0" lvl="0" indent="-12700" algn="l" rtl="0">
              <a:lnSpc>
                <a:spcPct val="133300"/>
              </a:lnSpc>
              <a:spcBef>
                <a:spcPts val="0"/>
              </a:spcBef>
              <a:spcAft>
                <a:spcPts val="0"/>
              </a:spcAft>
              <a:buClr>
                <a:srgbClr val="333332"/>
              </a:buClr>
              <a:buSzPts val="1400"/>
              <a:buFont typeface="Arial"/>
              <a:buNone/>
            </a:pPr>
            <a:r>
              <a:rPr lang="en-US" sz="1400" b="0" i="0" u="none" strike="noStrike" cap="none">
                <a:solidFill>
                  <a:schemeClr val="dk2"/>
                </a:solidFill>
                <a:highlight>
                  <a:srgbClr val="FFFFFF"/>
                </a:highlight>
                <a:latin typeface="Arial"/>
                <a:ea typeface="Arial"/>
                <a:cs typeface="Arial"/>
                <a:sym typeface="Arial"/>
              </a:rPr>
              <a:t>Specialized AI Tech.</a:t>
            </a:r>
            <a:endParaRPr sz="1400" b="0" i="0" u="none" strike="noStrike" cap="none">
              <a:solidFill>
                <a:schemeClr val="dk2"/>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Drones</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Autonomous vehicles</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Service robots</a:t>
            </a:r>
            <a:endParaRPr sz="1400" b="0" i="0" u="none" strike="noStrike" cap="none">
              <a:solidFill>
                <a:srgbClr val="000000"/>
              </a:solidFill>
              <a:latin typeface="Arial"/>
              <a:ea typeface="Arial"/>
              <a:cs typeface="Arial"/>
              <a:sym typeface="Arial"/>
            </a:endParaRPr>
          </a:p>
          <a:p>
            <a:pPr marL="285750" marR="0" lvl="0" indent="-196850" algn="l" rtl="0">
              <a:lnSpc>
                <a:spcPct val="133300"/>
              </a:lnSpc>
              <a:spcBef>
                <a:spcPts val="0"/>
              </a:spcBef>
              <a:spcAft>
                <a:spcPts val="0"/>
              </a:spcAft>
              <a:buClr>
                <a:srgbClr val="333332"/>
              </a:buClr>
              <a:buSzPts val="1400"/>
              <a:buFont typeface="Arial"/>
              <a:buNone/>
            </a:pPr>
            <a:endParaRPr sz="1400" b="0" i="0" u="none" strike="noStrike" cap="none">
              <a:solidFill>
                <a:srgbClr val="C00000"/>
              </a:solidFill>
              <a:highlight>
                <a:srgbClr val="FFFFFF"/>
              </a:highlight>
              <a:latin typeface="Arial"/>
              <a:ea typeface="Arial"/>
              <a:cs typeface="Arial"/>
              <a:sym typeface="Arial"/>
            </a:endParaRPr>
          </a:p>
        </p:txBody>
      </p:sp>
      <p:sp>
        <p:nvSpPr>
          <p:cNvPr id="3657" name="Google Shape;3657;p221"/>
          <p:cNvSpPr txBox="1"/>
          <p:nvPr/>
        </p:nvSpPr>
        <p:spPr>
          <a:xfrm>
            <a:off x="3311732" y="3182985"/>
            <a:ext cx="2377440" cy="1371600"/>
          </a:xfrm>
          <a:prstGeom prst="rect">
            <a:avLst/>
          </a:prstGeom>
          <a:noFill/>
          <a:ln>
            <a:noFill/>
          </a:ln>
        </p:spPr>
        <p:txBody>
          <a:bodyPr spcFirstLastPara="1" wrap="square" lIns="91425" tIns="0" rIns="0" bIns="0" anchor="t" anchorCtr="0">
            <a:noAutofit/>
          </a:bodyPr>
          <a:lstStyle/>
          <a:p>
            <a:pPr marL="12700" marR="0" lvl="0" indent="-12700" algn="l" rtl="0">
              <a:lnSpc>
                <a:spcPct val="133300"/>
              </a:lnSpc>
              <a:spcBef>
                <a:spcPts val="0"/>
              </a:spcBef>
              <a:spcAft>
                <a:spcPts val="0"/>
              </a:spcAft>
              <a:buClr>
                <a:srgbClr val="333332"/>
              </a:buClr>
              <a:buSzPts val="1400"/>
              <a:buFont typeface="Arial"/>
              <a:buNone/>
            </a:pPr>
            <a:r>
              <a:rPr lang="en-US" sz="1400" b="0" i="0" u="none" strike="noStrike" cap="none">
                <a:solidFill>
                  <a:schemeClr val="dk2"/>
                </a:solidFill>
                <a:highlight>
                  <a:srgbClr val="FFFFFF"/>
                </a:highlight>
                <a:latin typeface="Arial"/>
                <a:ea typeface="Arial"/>
                <a:cs typeface="Arial"/>
                <a:sym typeface="Arial"/>
              </a:rPr>
              <a:t>Consumer Protection</a:t>
            </a:r>
            <a:endParaRPr sz="1400" b="0" i="0" u="none" strike="noStrike" cap="none">
              <a:solidFill>
                <a:schemeClr val="dk2"/>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Data security</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Income security</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Digital anonymity</a:t>
            </a:r>
            <a:endParaRPr sz="1400" b="0" i="0" u="none" strike="noStrike" cap="none">
              <a:solidFill>
                <a:srgbClr val="000000"/>
              </a:solidFill>
              <a:latin typeface="Arial"/>
              <a:ea typeface="Arial"/>
              <a:cs typeface="Arial"/>
              <a:sym typeface="Arial"/>
            </a:endParaRPr>
          </a:p>
        </p:txBody>
      </p:sp>
      <p:sp>
        <p:nvSpPr>
          <p:cNvPr id="3658" name="Google Shape;3658;p221"/>
          <p:cNvSpPr txBox="1"/>
          <p:nvPr/>
        </p:nvSpPr>
        <p:spPr>
          <a:xfrm>
            <a:off x="6330475" y="3182985"/>
            <a:ext cx="2377440" cy="1371600"/>
          </a:xfrm>
          <a:prstGeom prst="rect">
            <a:avLst/>
          </a:prstGeom>
          <a:noFill/>
          <a:ln>
            <a:noFill/>
          </a:ln>
        </p:spPr>
        <p:txBody>
          <a:bodyPr spcFirstLastPara="1" wrap="square" lIns="91425" tIns="0" rIns="0" bIns="0" anchor="t" anchorCtr="0">
            <a:noAutofit/>
          </a:bodyPr>
          <a:lstStyle/>
          <a:p>
            <a:pPr marL="12700" marR="0" lvl="0" indent="-12700" algn="l" rtl="0">
              <a:lnSpc>
                <a:spcPct val="133300"/>
              </a:lnSpc>
              <a:spcBef>
                <a:spcPts val="0"/>
              </a:spcBef>
              <a:spcAft>
                <a:spcPts val="0"/>
              </a:spcAft>
              <a:buClr>
                <a:srgbClr val="333332"/>
              </a:buClr>
              <a:buSzPts val="1400"/>
              <a:buFont typeface="Arial"/>
              <a:buNone/>
            </a:pPr>
            <a:r>
              <a:rPr lang="en-US" sz="1400" b="0" i="0" u="none" strike="noStrike" cap="none">
                <a:solidFill>
                  <a:schemeClr val="dk2"/>
                </a:solidFill>
                <a:highlight>
                  <a:srgbClr val="FFFFFF"/>
                </a:highlight>
                <a:latin typeface="Arial"/>
                <a:ea typeface="Arial"/>
                <a:cs typeface="Arial"/>
                <a:sym typeface="Arial"/>
              </a:rPr>
              <a:t>Ethics</a:t>
            </a:r>
            <a:endParaRPr sz="1400" b="0" i="0" u="none" strike="noStrike" cap="none">
              <a:solidFill>
                <a:schemeClr val="dk2"/>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Citizen monitoring</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Autonomous weapons</a:t>
            </a:r>
            <a:endParaRPr sz="1400" b="0" i="0" u="none" strike="noStrike" cap="none">
              <a:solidFill>
                <a:srgbClr val="000000"/>
              </a:solidFill>
              <a:latin typeface="Arial"/>
              <a:ea typeface="Arial"/>
              <a:cs typeface="Arial"/>
              <a:sym typeface="Arial"/>
            </a:endParaRPr>
          </a:p>
          <a:p>
            <a:pPr marL="285750" marR="0" lvl="0" indent="-285750" algn="l" rtl="0">
              <a:lnSpc>
                <a:spcPct val="133300"/>
              </a:lnSpc>
              <a:spcBef>
                <a:spcPts val="0"/>
              </a:spcBef>
              <a:spcAft>
                <a:spcPts val="0"/>
              </a:spcAft>
              <a:buClr>
                <a:srgbClr val="333332"/>
              </a:buClr>
              <a:buSzPts val="1400"/>
              <a:buFont typeface="Arial"/>
              <a:buChar char="•"/>
            </a:pPr>
            <a:r>
              <a:rPr lang="en-US" sz="1400" b="0" i="0" u="none" strike="noStrike" cap="none">
                <a:solidFill>
                  <a:schemeClr val="dk1"/>
                </a:solidFill>
                <a:highlight>
                  <a:srgbClr val="FFFFFF"/>
                </a:highlight>
                <a:latin typeface="Arial"/>
                <a:ea typeface="Arial"/>
                <a:cs typeface="Arial"/>
                <a:sym typeface="Arial"/>
              </a:rPr>
              <a:t>Beneficial use of AI</a:t>
            </a:r>
            <a:endParaRPr sz="1400" b="0" i="0" u="none" strike="noStrike" cap="none">
              <a:solidFill>
                <a:srgbClr val="000000"/>
              </a:solidFill>
              <a:latin typeface="Arial"/>
              <a:ea typeface="Arial"/>
              <a:cs typeface="Arial"/>
              <a:sym typeface="Arial"/>
            </a:endParaRPr>
          </a:p>
          <a:p>
            <a:pPr marL="285750" marR="0" lvl="0" indent="-196850" algn="l" rtl="0">
              <a:lnSpc>
                <a:spcPct val="133300"/>
              </a:lnSpc>
              <a:spcBef>
                <a:spcPts val="0"/>
              </a:spcBef>
              <a:spcAft>
                <a:spcPts val="0"/>
              </a:spcAft>
              <a:buClr>
                <a:srgbClr val="333332"/>
              </a:buClr>
              <a:buSzPts val="1400"/>
              <a:buFont typeface="Arial"/>
              <a:buNone/>
            </a:pPr>
            <a:endParaRPr sz="1400" b="0" i="0" u="none" strike="noStrike" cap="none">
              <a:solidFill>
                <a:srgbClr val="C00000"/>
              </a:solidFill>
              <a:highlight>
                <a:srgbClr val="FFFFFF"/>
              </a:highlight>
              <a:latin typeface="Arial"/>
              <a:ea typeface="Arial"/>
              <a:cs typeface="Arial"/>
              <a:sym typeface="Arial"/>
            </a:endParaRPr>
          </a:p>
        </p:txBody>
      </p:sp>
      <p:cxnSp>
        <p:nvCxnSpPr>
          <p:cNvPr id="3659" name="Google Shape;3659;p221"/>
          <p:cNvCxnSpPr/>
          <p:nvPr/>
        </p:nvCxnSpPr>
        <p:spPr>
          <a:xfrm>
            <a:off x="306388" y="2847705"/>
            <a:ext cx="8528050" cy="0"/>
          </a:xfrm>
          <a:prstGeom prst="straightConnector1">
            <a:avLst/>
          </a:prstGeom>
          <a:noFill/>
          <a:ln w="9525" cap="flat" cmpd="sng">
            <a:solidFill>
              <a:srgbClr val="D2D2D2"/>
            </a:solidFill>
            <a:prstDash val="solid"/>
            <a:round/>
            <a:headEnd type="none" w="sm" len="sm"/>
            <a:tailEnd type="none" w="sm" len="sm"/>
          </a:ln>
        </p:spPr>
      </p:cxnSp>
      <p:cxnSp>
        <p:nvCxnSpPr>
          <p:cNvPr id="3660" name="Google Shape;3660;p221"/>
          <p:cNvCxnSpPr/>
          <p:nvPr/>
        </p:nvCxnSpPr>
        <p:spPr>
          <a:xfrm>
            <a:off x="3052357" y="1259750"/>
            <a:ext cx="0" cy="1528354"/>
          </a:xfrm>
          <a:prstGeom prst="straightConnector1">
            <a:avLst/>
          </a:prstGeom>
          <a:noFill/>
          <a:ln w="9525" cap="flat" cmpd="sng">
            <a:solidFill>
              <a:srgbClr val="D2D2D2"/>
            </a:solidFill>
            <a:prstDash val="solid"/>
            <a:round/>
            <a:headEnd type="none" w="sm" len="sm"/>
            <a:tailEnd type="none" w="sm" len="sm"/>
          </a:ln>
        </p:spPr>
      </p:cxnSp>
      <p:cxnSp>
        <p:nvCxnSpPr>
          <p:cNvPr id="3661" name="Google Shape;3661;p221"/>
          <p:cNvCxnSpPr/>
          <p:nvPr/>
        </p:nvCxnSpPr>
        <p:spPr>
          <a:xfrm>
            <a:off x="3052357" y="3182985"/>
            <a:ext cx="0" cy="1528354"/>
          </a:xfrm>
          <a:prstGeom prst="straightConnector1">
            <a:avLst/>
          </a:prstGeom>
          <a:noFill/>
          <a:ln w="9525" cap="flat" cmpd="sng">
            <a:solidFill>
              <a:srgbClr val="D2D2D2"/>
            </a:solidFill>
            <a:prstDash val="solid"/>
            <a:round/>
            <a:headEnd type="none" w="sm" len="sm"/>
            <a:tailEnd type="none" w="sm" len="sm"/>
          </a:ln>
        </p:spPr>
      </p:cxnSp>
      <p:cxnSp>
        <p:nvCxnSpPr>
          <p:cNvPr id="3662" name="Google Shape;3662;p221"/>
          <p:cNvCxnSpPr/>
          <p:nvPr/>
        </p:nvCxnSpPr>
        <p:spPr>
          <a:xfrm>
            <a:off x="6043751" y="3182985"/>
            <a:ext cx="0" cy="1528354"/>
          </a:xfrm>
          <a:prstGeom prst="straightConnector1">
            <a:avLst/>
          </a:prstGeom>
          <a:noFill/>
          <a:ln w="9525" cap="flat" cmpd="sng">
            <a:solidFill>
              <a:srgbClr val="D2D2D2"/>
            </a:solidFill>
            <a:prstDash val="solid"/>
            <a:round/>
            <a:headEnd type="none" w="sm" len="sm"/>
            <a:tailEnd type="none" w="sm" len="sm"/>
          </a:ln>
        </p:spPr>
      </p:cxnSp>
      <p:cxnSp>
        <p:nvCxnSpPr>
          <p:cNvPr id="3663" name="Google Shape;3663;p221"/>
          <p:cNvCxnSpPr/>
          <p:nvPr/>
        </p:nvCxnSpPr>
        <p:spPr>
          <a:xfrm>
            <a:off x="6043751" y="1259750"/>
            <a:ext cx="0" cy="1528354"/>
          </a:xfrm>
          <a:prstGeom prst="straightConnector1">
            <a:avLst/>
          </a:prstGeom>
          <a:noFill/>
          <a:ln w="9525" cap="flat" cmpd="sng">
            <a:solidFill>
              <a:srgbClr val="D2D2D2"/>
            </a:solidFill>
            <a:prstDash val="solid"/>
            <a:round/>
            <a:headEnd type="none" w="sm" len="sm"/>
            <a:tailEnd type="none" w="sm" len="sm"/>
          </a:ln>
        </p:spPr>
      </p:cxnSp>
    </p:spTree>
    <p:extLst>
      <p:ext uri="{BB962C8B-B14F-4D97-AF65-F5344CB8AC3E}">
        <p14:creationId xmlns:p14="http://schemas.microsoft.com/office/powerpoint/2010/main" val="100158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endParaRPr lang="en-US" dirty="0"/>
          </a:p>
        </p:txBody>
      </p:sp>
      <p:sp>
        <p:nvSpPr>
          <p:cNvPr id="5" name="Title 4"/>
          <p:cNvSpPr>
            <a:spLocks noGrp="1"/>
          </p:cNvSpPr>
          <p:nvPr>
            <p:ph type="title"/>
          </p:nvPr>
        </p:nvSpPr>
        <p:spPr/>
        <p:txBody>
          <a:bodyPr/>
          <a:lstStyle/>
          <a:p>
            <a:r>
              <a:rPr lang="en-US" dirty="0" smtClean="0">
                <a:solidFill>
                  <a:srgbClr val="FFFFFF"/>
                </a:solidFill>
              </a:rPr>
              <a:t>Key Information Gathering Activities </a:t>
            </a:r>
            <a:endParaRPr lang="en-US" dirty="0"/>
          </a:p>
        </p:txBody>
      </p:sp>
      <p:sp>
        <p:nvSpPr>
          <p:cNvPr id="2" name="Content Placeholder 1"/>
          <p:cNvSpPr>
            <a:spLocks noGrp="1"/>
          </p:cNvSpPr>
          <p:nvPr>
            <p:ph idx="1"/>
          </p:nvPr>
        </p:nvSpPr>
        <p:spPr>
          <a:xfrm>
            <a:off x="228600" y="1352550"/>
            <a:ext cx="8610600" cy="3124200"/>
          </a:xfrm>
        </p:spPr>
        <p:txBody>
          <a:bodyPr/>
          <a:lstStyle/>
          <a:p>
            <a:pPr>
              <a:spcBef>
                <a:spcPts val="300"/>
              </a:spcBef>
            </a:pPr>
            <a:r>
              <a:rPr lang="en-US" sz="1800" dirty="0" smtClean="0"/>
              <a:t>Desk research involving:  published articles; webcasts/webinars/podcasts; materials prepared by other IFAC boards and committees; materials available from large firms </a:t>
            </a:r>
          </a:p>
          <a:p>
            <a:pPr>
              <a:spcBef>
                <a:spcPts val="300"/>
              </a:spcBef>
            </a:pPr>
            <a:endParaRPr lang="en-US" sz="1800" dirty="0"/>
          </a:p>
          <a:p>
            <a:pPr>
              <a:spcBef>
                <a:spcPts val="300"/>
              </a:spcBef>
            </a:pPr>
            <a:r>
              <a:rPr lang="en-US" sz="1800" dirty="0" smtClean="0"/>
              <a:t>Discussions with academics, ethics org leaders and other industry associations </a:t>
            </a:r>
          </a:p>
          <a:p>
            <a:pPr>
              <a:spcBef>
                <a:spcPts val="300"/>
              </a:spcBef>
            </a:pPr>
            <a:endParaRPr lang="en-US" sz="1800" dirty="0" smtClean="0"/>
          </a:p>
          <a:p>
            <a:pPr>
              <a:spcBef>
                <a:spcPts val="300"/>
              </a:spcBef>
            </a:pPr>
            <a:r>
              <a:rPr lang="en-US" sz="1800" dirty="0" smtClean="0"/>
              <a:t>Participation at CPA </a:t>
            </a:r>
            <a:r>
              <a:rPr lang="en-US" sz="1800" dirty="0"/>
              <a:t>Canada </a:t>
            </a:r>
            <a:r>
              <a:rPr lang="en-US" sz="1800" i="1" dirty="0" smtClean="0"/>
              <a:t>Public Trust Committee </a:t>
            </a:r>
            <a:r>
              <a:rPr lang="en-US" sz="1800" dirty="0" smtClean="0"/>
              <a:t>and </a:t>
            </a:r>
            <a:r>
              <a:rPr lang="en-US" sz="1800" i="1" dirty="0" smtClean="0"/>
              <a:t>Foresight: Reimagining the Professions</a:t>
            </a:r>
            <a:r>
              <a:rPr lang="en-US" sz="1800" dirty="0" smtClean="0"/>
              <a:t> meetings</a:t>
            </a:r>
            <a:endParaRPr lang="en-US" sz="1800" dirty="0"/>
          </a:p>
        </p:txBody>
      </p:sp>
    </p:spTree>
    <p:extLst>
      <p:ext uri="{BB962C8B-B14F-4D97-AF65-F5344CB8AC3E}">
        <p14:creationId xmlns:p14="http://schemas.microsoft.com/office/powerpoint/2010/main" val="34910403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pPr marL="285750" indent="-285750">
              <a:buFont typeface="Arial" panose="020B0604020202020204" pitchFamily="34" charset="0"/>
              <a:buChar char="•"/>
            </a:pPr>
            <a:endParaRPr lang="en-US" dirty="0"/>
          </a:p>
        </p:txBody>
      </p:sp>
      <p:sp>
        <p:nvSpPr>
          <p:cNvPr id="5" name="Title 4"/>
          <p:cNvSpPr>
            <a:spLocks noGrp="1"/>
          </p:cNvSpPr>
          <p:nvPr>
            <p:ph type="title"/>
          </p:nvPr>
        </p:nvSpPr>
        <p:spPr/>
        <p:txBody>
          <a:bodyPr/>
          <a:lstStyle/>
          <a:p>
            <a:r>
              <a:rPr lang="en-US" dirty="0" smtClean="0">
                <a:solidFill>
                  <a:srgbClr val="FFFFFF"/>
                </a:solidFill>
              </a:rPr>
              <a:t>Key Information Gathering Activities </a:t>
            </a:r>
            <a:endParaRPr lang="en-US" dirty="0"/>
          </a:p>
        </p:txBody>
      </p:sp>
      <p:sp>
        <p:nvSpPr>
          <p:cNvPr id="2" name="Content Placeholder 1"/>
          <p:cNvSpPr>
            <a:spLocks noGrp="1"/>
          </p:cNvSpPr>
          <p:nvPr>
            <p:ph idx="1"/>
          </p:nvPr>
        </p:nvSpPr>
        <p:spPr>
          <a:xfrm>
            <a:off x="76200" y="1352550"/>
            <a:ext cx="8610600" cy="3048000"/>
          </a:xfrm>
        </p:spPr>
        <p:txBody>
          <a:bodyPr/>
          <a:lstStyle/>
          <a:p>
            <a:pPr>
              <a:spcBef>
                <a:spcPts val="300"/>
              </a:spcBef>
            </a:pPr>
            <a:r>
              <a:rPr lang="en-US" sz="1800" dirty="0" smtClean="0"/>
              <a:t>In person outreach meetings </a:t>
            </a:r>
          </a:p>
          <a:p>
            <a:pPr lvl="1">
              <a:spcBef>
                <a:spcPts val="300"/>
              </a:spcBef>
            </a:pPr>
            <a:r>
              <a:rPr lang="en-US" sz="1800" dirty="0" smtClean="0"/>
              <a:t>Institute </a:t>
            </a:r>
            <a:r>
              <a:rPr lang="en-US" sz="1800" dirty="0"/>
              <a:t>of Chartered Accountants in England and Wales (ICAEW</a:t>
            </a:r>
            <a:r>
              <a:rPr lang="en-US" sz="1800" dirty="0" smtClean="0"/>
              <a:t>)</a:t>
            </a:r>
            <a:endParaRPr lang="en-US" sz="1800" dirty="0"/>
          </a:p>
          <a:p>
            <a:pPr lvl="1">
              <a:spcBef>
                <a:spcPts val="300"/>
              </a:spcBef>
            </a:pPr>
            <a:r>
              <a:rPr lang="en-US" sz="1800" dirty="0"/>
              <a:t>Association of Chartered Certified Accountants (ACCA</a:t>
            </a:r>
            <a:r>
              <a:rPr lang="en-US" sz="1800" dirty="0" smtClean="0"/>
              <a:t>)</a:t>
            </a:r>
            <a:endParaRPr lang="en-US" sz="1800" dirty="0"/>
          </a:p>
          <a:p>
            <a:pPr lvl="1">
              <a:spcBef>
                <a:spcPts val="300"/>
              </a:spcBef>
            </a:pPr>
            <a:r>
              <a:rPr lang="en-US" sz="1800" dirty="0"/>
              <a:t>Chartered Institute of Management Accountants (CIMA</a:t>
            </a:r>
            <a:r>
              <a:rPr lang="en-US" sz="1800" dirty="0" smtClean="0"/>
              <a:t>)</a:t>
            </a:r>
            <a:endParaRPr lang="en-US" sz="1800" dirty="0"/>
          </a:p>
          <a:p>
            <a:pPr lvl="1">
              <a:spcBef>
                <a:spcPts val="300"/>
              </a:spcBef>
            </a:pPr>
            <a:r>
              <a:rPr lang="en-US" sz="1800" dirty="0"/>
              <a:t>Institute of Business Ethics (IBE</a:t>
            </a:r>
            <a:r>
              <a:rPr lang="en-US" sz="1800" dirty="0" smtClean="0"/>
              <a:t>) </a:t>
            </a:r>
          </a:p>
          <a:p>
            <a:pPr lvl="1">
              <a:spcBef>
                <a:spcPts val="300"/>
              </a:spcBef>
            </a:pPr>
            <a:r>
              <a:rPr lang="en-US" sz="1800" dirty="0" err="1" smtClean="0"/>
              <a:t>Inflo</a:t>
            </a:r>
            <a:r>
              <a:rPr lang="en-US" sz="1800" dirty="0" smtClean="0"/>
              <a:t> </a:t>
            </a:r>
            <a:r>
              <a:rPr lang="en-US" sz="1800" dirty="0"/>
              <a:t>(audit and accounting software vendor</a:t>
            </a:r>
            <a:r>
              <a:rPr lang="en-US" sz="1800" dirty="0" smtClean="0"/>
              <a:t>)</a:t>
            </a:r>
          </a:p>
          <a:p>
            <a:pPr lvl="1">
              <a:spcBef>
                <a:spcPts val="300"/>
              </a:spcBef>
            </a:pPr>
            <a:endParaRPr lang="en-US" sz="1800" dirty="0" smtClean="0"/>
          </a:p>
          <a:p>
            <a:pPr>
              <a:spcBef>
                <a:spcPts val="300"/>
              </a:spcBef>
            </a:pPr>
            <a:r>
              <a:rPr lang="en-US" sz="1800" dirty="0" smtClean="0"/>
              <a:t>Discussions with IESBA CAG in March 2019</a:t>
            </a:r>
            <a:endParaRPr lang="en-US" sz="1800" dirty="0"/>
          </a:p>
        </p:txBody>
      </p:sp>
    </p:spTree>
    <p:extLst>
      <p:ext uri="{BB962C8B-B14F-4D97-AF65-F5344CB8AC3E}">
        <p14:creationId xmlns:p14="http://schemas.microsoft.com/office/powerpoint/2010/main" val="201266130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endParaRPr lang="en-US" dirty="0"/>
          </a:p>
        </p:txBody>
      </p:sp>
      <p:sp>
        <p:nvSpPr>
          <p:cNvPr id="5" name="Title 4"/>
          <p:cNvSpPr>
            <a:spLocks noGrp="1"/>
          </p:cNvSpPr>
          <p:nvPr>
            <p:ph type="title"/>
          </p:nvPr>
        </p:nvSpPr>
        <p:spPr/>
        <p:txBody>
          <a:bodyPr/>
          <a:lstStyle/>
          <a:p>
            <a:r>
              <a:rPr lang="en-US" dirty="0" smtClean="0">
                <a:solidFill>
                  <a:srgbClr val="FFFFFF"/>
                </a:solidFill>
              </a:rPr>
              <a:t>Feedback from IESBA CAG </a:t>
            </a:r>
            <a:endParaRPr lang="en-US" dirty="0"/>
          </a:p>
        </p:txBody>
      </p:sp>
      <p:sp>
        <p:nvSpPr>
          <p:cNvPr id="2" name="Content Placeholder 1"/>
          <p:cNvSpPr>
            <a:spLocks noGrp="1"/>
          </p:cNvSpPr>
          <p:nvPr>
            <p:ph idx="1"/>
          </p:nvPr>
        </p:nvSpPr>
        <p:spPr>
          <a:xfrm>
            <a:off x="0" y="1428750"/>
            <a:ext cx="6041153" cy="2057400"/>
          </a:xfrm>
        </p:spPr>
        <p:txBody>
          <a:bodyPr/>
          <a:lstStyle/>
          <a:p>
            <a:pPr>
              <a:spcBef>
                <a:spcPts val="300"/>
              </a:spcBef>
            </a:pPr>
            <a:r>
              <a:rPr lang="en-US" sz="1800" dirty="0" smtClean="0"/>
              <a:t>Overwhelming support for the initiative</a:t>
            </a:r>
          </a:p>
          <a:p>
            <a:pPr>
              <a:spcBef>
                <a:spcPts val="300"/>
              </a:spcBef>
            </a:pPr>
            <a:endParaRPr lang="en-US" sz="1800" dirty="0"/>
          </a:p>
          <a:p>
            <a:pPr>
              <a:spcBef>
                <a:spcPts val="300"/>
              </a:spcBef>
            </a:pPr>
            <a:r>
              <a:rPr lang="en-US" sz="1800" dirty="0" smtClean="0"/>
              <a:t>CAG acknowledged strategic importance of this undertaking</a:t>
            </a:r>
          </a:p>
          <a:p>
            <a:pPr lvl="1">
              <a:spcBef>
                <a:spcPts val="300"/>
              </a:spcBef>
            </a:pPr>
            <a:endParaRPr lang="en-US" sz="1600" dirty="0"/>
          </a:p>
        </p:txBody>
      </p:sp>
      <p:pic>
        <p:nvPicPr>
          <p:cNvPr id="1028" name="Picture 4" descr="Image result for feedb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809749"/>
            <a:ext cx="2909417" cy="1939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9457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endParaRPr lang="en-US" dirty="0"/>
          </a:p>
        </p:txBody>
      </p:sp>
      <p:sp>
        <p:nvSpPr>
          <p:cNvPr id="5" name="Title 4"/>
          <p:cNvSpPr>
            <a:spLocks noGrp="1"/>
          </p:cNvSpPr>
          <p:nvPr>
            <p:ph type="title"/>
          </p:nvPr>
        </p:nvSpPr>
        <p:spPr/>
        <p:txBody>
          <a:bodyPr/>
          <a:lstStyle/>
          <a:p>
            <a:r>
              <a:rPr lang="en-US" dirty="0" smtClean="0">
                <a:solidFill>
                  <a:srgbClr val="FFFFFF"/>
                </a:solidFill>
              </a:rPr>
              <a:t>Feedback from IESBA CAG </a:t>
            </a:r>
            <a:endParaRPr lang="en-US" dirty="0"/>
          </a:p>
        </p:txBody>
      </p:sp>
      <p:sp>
        <p:nvSpPr>
          <p:cNvPr id="2" name="Content Placeholder 1"/>
          <p:cNvSpPr>
            <a:spLocks noGrp="1"/>
          </p:cNvSpPr>
          <p:nvPr>
            <p:ph idx="1"/>
          </p:nvPr>
        </p:nvSpPr>
        <p:spPr>
          <a:xfrm>
            <a:off x="0" y="1276350"/>
            <a:ext cx="8763000" cy="697104"/>
          </a:xfrm>
        </p:spPr>
        <p:txBody>
          <a:bodyPr/>
          <a:lstStyle/>
          <a:p>
            <a:pPr>
              <a:spcBef>
                <a:spcPts val="300"/>
              </a:spcBef>
            </a:pPr>
            <a:r>
              <a:rPr lang="en-US" sz="1800" dirty="0" smtClean="0"/>
              <a:t>Key comments include:</a:t>
            </a:r>
            <a:endParaRPr lang="en-US" sz="1800" dirty="0"/>
          </a:p>
          <a:p>
            <a:pPr lvl="1">
              <a:spcBef>
                <a:spcPts val="300"/>
              </a:spcBef>
            </a:pPr>
            <a:r>
              <a:rPr lang="en-US" sz="1600" dirty="0"/>
              <a:t>Welcomed the inclusion of PAIBs in the scope </a:t>
            </a:r>
          </a:p>
          <a:p>
            <a:pPr lvl="1">
              <a:spcBef>
                <a:spcPts val="300"/>
              </a:spcBef>
            </a:pPr>
            <a:r>
              <a:rPr lang="en-US" sz="1600" dirty="0"/>
              <a:t>Useful to look at how the Code should address technology disruptions at a high level  </a:t>
            </a:r>
          </a:p>
          <a:p>
            <a:pPr lvl="1">
              <a:spcBef>
                <a:spcPts val="300"/>
              </a:spcBef>
            </a:pPr>
            <a:r>
              <a:rPr lang="en-US" sz="1600" dirty="0"/>
              <a:t>Recognized the importance of the FPs of objectivity and professional competence and due </a:t>
            </a:r>
            <a:r>
              <a:rPr lang="en-US" sz="1600" dirty="0" smtClean="0"/>
              <a:t>care</a:t>
            </a:r>
          </a:p>
          <a:p>
            <a:pPr lvl="1">
              <a:spcBef>
                <a:spcPts val="300"/>
              </a:spcBef>
            </a:pPr>
            <a:r>
              <a:rPr lang="en-US" sz="1600" dirty="0" smtClean="0"/>
              <a:t>Whether confidentiality FP is “fit for purpose” in the digital age</a:t>
            </a:r>
            <a:endParaRPr lang="en-US" sz="1600" dirty="0"/>
          </a:p>
          <a:p>
            <a:pPr lvl="1">
              <a:spcBef>
                <a:spcPts val="300"/>
              </a:spcBef>
            </a:pPr>
            <a:r>
              <a:rPr lang="en-US" sz="1600" dirty="0" smtClean="0"/>
              <a:t>Technology </a:t>
            </a:r>
            <a:r>
              <a:rPr lang="en-US" sz="1600" dirty="0"/>
              <a:t>is a threat as well as opportunity</a:t>
            </a:r>
          </a:p>
          <a:p>
            <a:pPr lvl="1">
              <a:spcBef>
                <a:spcPts val="300"/>
              </a:spcBef>
            </a:pPr>
            <a:r>
              <a:rPr lang="en-US" sz="1600" dirty="0"/>
              <a:t>As technology continues to evolve, there will be new issues for the WG to </a:t>
            </a:r>
            <a:r>
              <a:rPr lang="en-US" sz="1600" dirty="0" smtClean="0"/>
              <a:t>address</a:t>
            </a:r>
          </a:p>
          <a:p>
            <a:pPr lvl="1">
              <a:spcBef>
                <a:spcPts val="300"/>
              </a:spcBef>
            </a:pPr>
            <a:r>
              <a:rPr lang="en-US" sz="1600" dirty="0" smtClean="0"/>
              <a:t>Suggestion that the public sector be a specific outreach target given unique aspects of how it is dealing with technology related issue</a:t>
            </a:r>
            <a:endParaRPr lang="en-US" sz="1600" dirty="0"/>
          </a:p>
          <a:p>
            <a:pPr lvl="1">
              <a:spcBef>
                <a:spcPts val="300"/>
              </a:spcBef>
            </a:pPr>
            <a:r>
              <a:rPr lang="en-US" sz="1600" dirty="0" smtClean="0"/>
              <a:t>The </a:t>
            </a:r>
            <a:r>
              <a:rPr lang="en-US" sz="1600" dirty="0"/>
              <a:t>CFA Institute (Investor group) is conducting similar consultation with its constituents </a:t>
            </a:r>
          </a:p>
          <a:p>
            <a:pPr>
              <a:spcBef>
                <a:spcPts val="300"/>
              </a:spcBef>
            </a:pPr>
            <a:endParaRPr lang="en-US" sz="1800" dirty="0" smtClean="0"/>
          </a:p>
          <a:p>
            <a:pPr marL="690372" lvl="1">
              <a:spcBef>
                <a:spcPts val="300"/>
              </a:spcBef>
            </a:pPr>
            <a:endParaRPr lang="en-US" sz="1600" dirty="0" smtClean="0"/>
          </a:p>
          <a:p>
            <a:pPr marL="347472" lvl="1" indent="0">
              <a:spcBef>
                <a:spcPts val="300"/>
              </a:spcBef>
              <a:buNone/>
            </a:pPr>
            <a:endParaRPr lang="en-US" sz="1800" dirty="0" smtClean="0"/>
          </a:p>
          <a:p>
            <a:pPr>
              <a:spcBef>
                <a:spcPts val="300"/>
              </a:spcBef>
            </a:pPr>
            <a:endParaRPr lang="en-US" sz="1800" dirty="0" smtClean="0"/>
          </a:p>
          <a:p>
            <a:pPr>
              <a:spcBef>
                <a:spcPts val="300"/>
              </a:spcBef>
            </a:pPr>
            <a:endParaRPr lang="en-US" sz="1800" dirty="0" smtClean="0"/>
          </a:p>
          <a:p>
            <a:pPr>
              <a:spcBef>
                <a:spcPts val="300"/>
              </a:spcBef>
            </a:pPr>
            <a:endParaRPr lang="en-US" sz="1800" dirty="0"/>
          </a:p>
        </p:txBody>
      </p:sp>
    </p:spTree>
    <p:extLst>
      <p:ext uri="{BB962C8B-B14F-4D97-AF65-F5344CB8AC3E}">
        <p14:creationId xmlns:p14="http://schemas.microsoft.com/office/powerpoint/2010/main" val="18086161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pic>
        <p:nvPicPr>
          <p:cNvPr id="1327" name="Shape 1327"/>
          <p:cNvPicPr preferRelativeResize="0">
            <a:picLocks noGrp="1"/>
          </p:cNvPicPr>
          <p:nvPr>
            <p:ph type="pic" idx="2"/>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a:solidFill>
            <a:srgbClr val="F2F2F2"/>
          </a:solidFill>
          <a:ln>
            <a:noFill/>
          </a:ln>
        </p:spPr>
      </p:pic>
      <p:sp>
        <p:nvSpPr>
          <p:cNvPr id="1330" name="Shape 1330"/>
          <p:cNvSpPr txBox="1">
            <a:spLocks noGrp="1"/>
          </p:cNvSpPr>
          <p:nvPr>
            <p:ph type="sldNum" idx="12"/>
          </p:nvPr>
        </p:nvSpPr>
        <p:spPr>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7</a:t>
            </a:fld>
            <a:endParaRPr/>
          </a:p>
        </p:txBody>
      </p:sp>
      <p:sp>
        <p:nvSpPr>
          <p:cNvPr id="1328" name="Shape 1328"/>
          <p:cNvSpPr txBox="1">
            <a:spLocks noGrp="1"/>
          </p:cNvSpPr>
          <p:nvPr>
            <p:ph type="title"/>
          </p:nvPr>
        </p:nvSpPr>
        <p:spPr>
          <a:prstGeom prst="rect">
            <a:avLst/>
          </a:prstGeom>
        </p:spPr>
        <p:txBody>
          <a:bodyPr spcFirstLastPara="1" wrap="square" lIns="91425" tIns="91425" rIns="91425" bIns="91425" anchor="b" anchorCtr="0">
            <a:noAutofit/>
          </a:bodyPr>
          <a:lstStyle/>
          <a:p>
            <a:pPr lvl="0"/>
            <a:r>
              <a:rPr lang="en-US" dirty="0"/>
              <a:t/>
            </a:r>
            <a:br>
              <a:rPr lang="en-US" dirty="0"/>
            </a:br>
            <a:r>
              <a:rPr lang="en-US" dirty="0"/>
              <a:t>Deep Blue beats Garry Kasparov</a:t>
            </a:r>
            <a:endParaRPr dirty="0"/>
          </a:p>
        </p:txBody>
      </p:sp>
      <p:grpSp>
        <p:nvGrpSpPr>
          <p:cNvPr id="10" name="Shape 1344">
            <a:extLst>
              <a:ext uri="{FF2B5EF4-FFF2-40B4-BE49-F238E27FC236}">
                <a16:creationId xmlns="" xmlns:a16="http://schemas.microsoft.com/office/drawing/2014/main" id="{90973620-076F-2941-9E78-856565C079A1}"/>
              </a:ext>
            </a:extLst>
          </p:cNvPr>
          <p:cNvGrpSpPr/>
          <p:nvPr/>
        </p:nvGrpSpPr>
        <p:grpSpPr>
          <a:xfrm>
            <a:off x="-3347" y="998362"/>
            <a:ext cx="9141600" cy="104618"/>
            <a:chOff x="-3347" y="998362"/>
            <a:chExt cx="9141600" cy="104618"/>
          </a:xfrm>
        </p:grpSpPr>
        <p:sp>
          <p:nvSpPr>
            <p:cNvPr id="11" name="Shape 1345">
              <a:extLst>
                <a:ext uri="{FF2B5EF4-FFF2-40B4-BE49-F238E27FC236}">
                  <a16:creationId xmlns="" xmlns:a16="http://schemas.microsoft.com/office/drawing/2014/main" id="{6E68D321-2EE6-8B40-8AFB-855AA3FFF98D}"/>
                </a:ext>
              </a:extLst>
            </p:cNvPr>
            <p:cNvSpPr/>
            <p:nvPr/>
          </p:nvSpPr>
          <p:spPr>
            <a:xfrm rot="10800000" flipH="1">
              <a:off x="976383" y="998362"/>
              <a:ext cx="200100" cy="97200"/>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 name="Shape 1346">
              <a:extLst>
                <a:ext uri="{FF2B5EF4-FFF2-40B4-BE49-F238E27FC236}">
                  <a16:creationId xmlns="" xmlns:a16="http://schemas.microsoft.com/office/drawing/2014/main" id="{3B3C77EE-940D-F84A-99FC-F18760ACD6DA}"/>
                </a:ext>
              </a:extLst>
            </p:cNvPr>
            <p:cNvSpPr/>
            <p:nvPr/>
          </p:nvSpPr>
          <p:spPr>
            <a:xfrm>
              <a:off x="-3347" y="1004580"/>
              <a:ext cx="9141600" cy="98400"/>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
        <p:nvSpPr>
          <p:cNvPr id="2" name="TextBox 1">
            <a:extLst>
              <a:ext uri="{FF2B5EF4-FFF2-40B4-BE49-F238E27FC236}">
                <a16:creationId xmlns="" xmlns:a16="http://schemas.microsoft.com/office/drawing/2014/main" id="{86834B2C-6796-114A-8FB4-4C94E9E2B7C9}"/>
              </a:ext>
            </a:extLst>
          </p:cNvPr>
          <p:cNvSpPr txBox="1"/>
          <p:nvPr/>
        </p:nvSpPr>
        <p:spPr>
          <a:xfrm>
            <a:off x="337275" y="225555"/>
            <a:ext cx="2089912" cy="246221"/>
          </a:xfrm>
          <a:prstGeom prst="rect">
            <a:avLst/>
          </a:prstGeom>
          <a:noFill/>
        </p:spPr>
        <p:txBody>
          <a:bodyPr wrap="square" rtlCol="0">
            <a:spAutoFit/>
          </a:bodyPr>
          <a:lstStyle/>
          <a:p>
            <a:r>
              <a:rPr lang="en-US" sz="1000" b="1" dirty="0">
                <a:solidFill>
                  <a:schemeClr val="bg2"/>
                </a:solidFill>
                <a:latin typeface="+mj-lt"/>
                <a:cs typeface="Arial" panose="020B0604020202020204" pitchFamily="34" charset="0"/>
              </a:rPr>
              <a:t>MAY 11, 1997</a:t>
            </a:r>
            <a:endParaRPr lang="en-US" sz="1000" b="1" dirty="0">
              <a:solidFill>
                <a:schemeClr val="bg2"/>
              </a:solidFill>
              <a:latin typeface="+mj-lt"/>
            </a:endParaRPr>
          </a:p>
        </p:txBody>
      </p:sp>
    </p:spTree>
    <p:extLst>
      <p:ext uri="{BB962C8B-B14F-4D97-AF65-F5344CB8AC3E}">
        <p14:creationId xmlns:p14="http://schemas.microsoft.com/office/powerpoint/2010/main" val="352020037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endParaRPr lang="en-US" dirty="0"/>
          </a:p>
        </p:txBody>
      </p:sp>
      <p:sp>
        <p:nvSpPr>
          <p:cNvPr id="5" name="Title 4"/>
          <p:cNvSpPr>
            <a:spLocks noGrp="1"/>
          </p:cNvSpPr>
          <p:nvPr>
            <p:ph type="title"/>
          </p:nvPr>
        </p:nvSpPr>
        <p:spPr/>
        <p:txBody>
          <a:bodyPr/>
          <a:lstStyle/>
          <a:p>
            <a:r>
              <a:rPr lang="en-US" dirty="0" smtClean="0">
                <a:solidFill>
                  <a:srgbClr val="FFFFFF"/>
                </a:solidFill>
              </a:rPr>
              <a:t>Key Emerging Themes</a:t>
            </a:r>
            <a:endParaRPr lang="en-US" dirty="0"/>
          </a:p>
        </p:txBody>
      </p:sp>
      <p:sp>
        <p:nvSpPr>
          <p:cNvPr id="2" name="Content Placeholder 1"/>
          <p:cNvSpPr>
            <a:spLocks noGrp="1"/>
          </p:cNvSpPr>
          <p:nvPr>
            <p:ph idx="1"/>
          </p:nvPr>
        </p:nvSpPr>
        <p:spPr>
          <a:xfrm>
            <a:off x="152400" y="1276350"/>
            <a:ext cx="8458200" cy="3063240"/>
          </a:xfrm>
        </p:spPr>
        <p:txBody>
          <a:bodyPr/>
          <a:lstStyle/>
          <a:p>
            <a:pPr marL="0" indent="0">
              <a:buNone/>
            </a:pPr>
            <a:r>
              <a:rPr lang="en-US" dirty="0" smtClean="0"/>
              <a:t>Five themes have emerged to date:</a:t>
            </a:r>
          </a:p>
          <a:p>
            <a:pPr marL="804672" lvl="1" indent="-457200">
              <a:buFont typeface="+mj-lt"/>
              <a:buAutoNum type="alphaUcPeriod"/>
            </a:pPr>
            <a:r>
              <a:rPr lang="en-US" dirty="0" smtClean="0"/>
              <a:t>Common ethical principles are also applicable to AI</a:t>
            </a:r>
          </a:p>
          <a:p>
            <a:pPr marL="804672" lvl="1" indent="-457200">
              <a:buFont typeface="+mj-lt"/>
              <a:buAutoNum type="alphaUcPeriod"/>
            </a:pPr>
            <a:r>
              <a:rPr lang="en-US" dirty="0" smtClean="0"/>
              <a:t>PAs need to have a growth mindset</a:t>
            </a:r>
          </a:p>
          <a:p>
            <a:pPr marL="804672" lvl="1" indent="-457200">
              <a:buFont typeface="+mj-lt"/>
              <a:buAutoNum type="alphaUcPeriod"/>
            </a:pPr>
            <a:r>
              <a:rPr lang="en-US" dirty="0" smtClean="0"/>
              <a:t>Bias in AI can be a significant risk</a:t>
            </a:r>
          </a:p>
          <a:p>
            <a:pPr marL="804672" lvl="1" indent="-457200">
              <a:buFont typeface="+mj-lt"/>
              <a:buAutoNum type="alphaUcPeriod"/>
            </a:pPr>
            <a:r>
              <a:rPr lang="en-US" dirty="0" smtClean="0"/>
              <a:t>Fairness and transparency are important elements in AI ethics</a:t>
            </a:r>
          </a:p>
          <a:p>
            <a:pPr marL="804672" lvl="1" indent="-457200">
              <a:buFont typeface="+mj-lt"/>
              <a:buAutoNum type="alphaUcPeriod"/>
            </a:pPr>
            <a:r>
              <a:rPr lang="en-US" dirty="0" smtClean="0"/>
              <a:t>Responsibility to advise on risks and benefits of technologies</a:t>
            </a:r>
            <a:endParaRPr lang="en-US" dirty="0"/>
          </a:p>
        </p:txBody>
      </p:sp>
    </p:spTree>
    <p:extLst>
      <p:ext uri="{BB962C8B-B14F-4D97-AF65-F5344CB8AC3E}">
        <p14:creationId xmlns:p14="http://schemas.microsoft.com/office/powerpoint/2010/main" val="84582518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p:txBody>
          <a:bodyPr/>
          <a:lstStyle/>
          <a:p>
            <a:r>
              <a:rPr lang="en-US" sz="2200" dirty="0" smtClean="0">
                <a:solidFill>
                  <a:srgbClr val="FFFFFF"/>
                </a:solidFill>
              </a:rPr>
              <a:t>Theme A – Common Ethical Principles Also Apply to AI</a:t>
            </a:r>
            <a:endParaRPr lang="en-US" sz="2200" dirty="0"/>
          </a:p>
        </p:txBody>
      </p:sp>
      <p:sp>
        <p:nvSpPr>
          <p:cNvPr id="2" name="Content Placeholder 1"/>
          <p:cNvSpPr>
            <a:spLocks noGrp="1"/>
          </p:cNvSpPr>
          <p:nvPr>
            <p:ph idx="1"/>
          </p:nvPr>
        </p:nvSpPr>
        <p:spPr>
          <a:xfrm>
            <a:off x="152400" y="1276350"/>
            <a:ext cx="8610600" cy="3063240"/>
          </a:xfrm>
        </p:spPr>
        <p:txBody>
          <a:bodyPr/>
          <a:lstStyle/>
          <a:p>
            <a:r>
              <a:rPr lang="en-US" sz="2000" dirty="0" smtClean="0"/>
              <a:t>Stakeholders did not identify noticeable gaps in the FPs or rest of Code </a:t>
            </a:r>
          </a:p>
          <a:p>
            <a:pPr lvl="1"/>
            <a:r>
              <a:rPr lang="en-US" sz="1800" dirty="0">
                <a:latin typeface="Arial" panose="020B0604020202020204" pitchFamily="34" charset="0"/>
                <a:ea typeface="Times New Roman" panose="02020603050405020304" pitchFamily="18" charset="0"/>
              </a:rPr>
              <a:t>Guidance or supplementary material on how PAs </a:t>
            </a:r>
            <a:r>
              <a:rPr lang="en-US" sz="1800" dirty="0" smtClean="0">
                <a:latin typeface="Arial" panose="020B0604020202020204" pitchFamily="34" charset="0"/>
                <a:ea typeface="Times New Roman" panose="02020603050405020304" pitchFamily="18" charset="0"/>
              </a:rPr>
              <a:t>can use the CF to </a:t>
            </a:r>
            <a:r>
              <a:rPr lang="en-US" sz="1800" dirty="0">
                <a:latin typeface="Arial" panose="020B0604020202020204" pitchFamily="34" charset="0"/>
                <a:ea typeface="Times New Roman" panose="02020603050405020304" pitchFamily="18" charset="0"/>
              </a:rPr>
              <a:t>identify, evaluate and address technology related risks and ethical issues would be more useful than changes to the </a:t>
            </a:r>
            <a:r>
              <a:rPr lang="en-US" sz="1800" dirty="0" smtClean="0">
                <a:latin typeface="Arial" panose="020B0604020202020204" pitchFamily="34" charset="0"/>
                <a:ea typeface="Times New Roman" panose="02020603050405020304" pitchFamily="18" charset="0"/>
              </a:rPr>
              <a:t>Code; case studies and examples welcome</a:t>
            </a:r>
            <a:endParaRPr lang="en-US" sz="1800" dirty="0">
              <a:latin typeface="Arial" panose="020B0604020202020204" pitchFamily="34" charset="0"/>
              <a:ea typeface="Times New Roman" panose="02020603050405020304" pitchFamily="18" charset="0"/>
            </a:endParaRPr>
          </a:p>
          <a:p>
            <a:r>
              <a:rPr lang="en-US" sz="2000" dirty="0" smtClean="0"/>
              <a:t>Frameworks for the development, use and application of AI have been developed - and are also of increasing interest to governmental bodies. Key framework principles include:</a:t>
            </a:r>
          </a:p>
          <a:p>
            <a:pPr lvl="1"/>
            <a:r>
              <a:rPr lang="en-US" sz="1800" dirty="0">
                <a:latin typeface="Arial" panose="020B0604020202020204" pitchFamily="34" charset="0"/>
                <a:ea typeface="Times New Roman" panose="02020603050405020304" pitchFamily="18" charset="0"/>
              </a:rPr>
              <a:t>Fairness, transparency, inclusiveness, reliability and safety, privacy and </a:t>
            </a:r>
            <a:r>
              <a:rPr lang="en-US" sz="1800" dirty="0" smtClean="0">
                <a:latin typeface="Arial" panose="020B0604020202020204" pitchFamily="34" charset="0"/>
                <a:ea typeface="Times New Roman" panose="02020603050405020304" pitchFamily="18" charset="0"/>
              </a:rPr>
              <a:t>security, accountability</a:t>
            </a:r>
            <a:endParaRPr lang="en-US" sz="1800" dirty="0" smtClean="0"/>
          </a:p>
          <a:p>
            <a:endParaRPr lang="en-US" sz="1800" dirty="0" smtClean="0"/>
          </a:p>
          <a:p>
            <a:endParaRPr lang="en-US" sz="1800" dirty="0"/>
          </a:p>
        </p:txBody>
      </p:sp>
    </p:spTree>
    <p:extLst>
      <p:ext uri="{BB962C8B-B14F-4D97-AF65-F5344CB8AC3E}">
        <p14:creationId xmlns:p14="http://schemas.microsoft.com/office/powerpoint/2010/main" val="20083648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p:txBody>
          <a:bodyPr/>
          <a:lstStyle/>
          <a:p>
            <a:r>
              <a:rPr lang="en-US" dirty="0" smtClean="0">
                <a:solidFill>
                  <a:srgbClr val="FFFFFF"/>
                </a:solidFill>
              </a:rPr>
              <a:t>Theme B – PAs Need a “Growth Mindset”</a:t>
            </a:r>
            <a:endParaRPr lang="en-US" dirty="0"/>
          </a:p>
        </p:txBody>
      </p:sp>
      <p:sp>
        <p:nvSpPr>
          <p:cNvPr id="2" name="Content Placeholder 1"/>
          <p:cNvSpPr>
            <a:spLocks noGrp="1"/>
          </p:cNvSpPr>
          <p:nvPr>
            <p:ph idx="1"/>
          </p:nvPr>
        </p:nvSpPr>
        <p:spPr>
          <a:xfrm>
            <a:off x="152400" y="1276350"/>
            <a:ext cx="8610600" cy="3200400"/>
          </a:xfrm>
        </p:spPr>
        <p:txBody>
          <a:bodyPr/>
          <a:lstStyle/>
          <a:p>
            <a:r>
              <a:rPr lang="en-US" sz="2000" dirty="0" smtClean="0"/>
              <a:t>Stakeholders mentioned the importance of PAs having a mindset appropriate for the digital age:</a:t>
            </a:r>
          </a:p>
          <a:p>
            <a:pPr lvl="1"/>
            <a:r>
              <a:rPr lang="en-US" sz="1800" dirty="0" smtClean="0"/>
              <a:t>Mindset that adapts to new technologies</a:t>
            </a:r>
          </a:p>
          <a:p>
            <a:pPr lvl="1"/>
            <a:r>
              <a:rPr lang="en-US" sz="1800" dirty="0" smtClean="0"/>
              <a:t>Shift from a compliance mindset (only) to advisory mindset</a:t>
            </a:r>
          </a:p>
          <a:p>
            <a:pPr lvl="1"/>
            <a:r>
              <a:rPr lang="en-US" sz="1800" dirty="0" smtClean="0"/>
              <a:t>Adopting a “growth mindset” (vs a “fixed” mindset)</a:t>
            </a:r>
          </a:p>
          <a:p>
            <a:r>
              <a:rPr lang="en-US" sz="2000" dirty="0" smtClean="0"/>
              <a:t>Stakeholders also highlighted the importance of professional judgement in the midst of dynamic changes</a:t>
            </a:r>
          </a:p>
          <a:p>
            <a:r>
              <a:rPr lang="en-US" sz="2000" dirty="0" smtClean="0"/>
              <a:t>The WG intends to explore these concepts with </a:t>
            </a:r>
            <a:r>
              <a:rPr lang="en-US" sz="2000" dirty="0"/>
              <a:t>the Role and Mindset TF</a:t>
            </a:r>
          </a:p>
          <a:p>
            <a:endParaRPr lang="en-US" sz="1800" dirty="0" smtClean="0"/>
          </a:p>
          <a:p>
            <a:endParaRPr lang="en-US" sz="1800" dirty="0"/>
          </a:p>
        </p:txBody>
      </p:sp>
    </p:spTree>
    <p:extLst>
      <p:ext uri="{BB962C8B-B14F-4D97-AF65-F5344CB8AC3E}">
        <p14:creationId xmlns:p14="http://schemas.microsoft.com/office/powerpoint/2010/main" val="43076865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p:txBody>
          <a:bodyPr/>
          <a:lstStyle/>
          <a:p>
            <a:r>
              <a:rPr lang="en-US" dirty="0" smtClean="0">
                <a:solidFill>
                  <a:srgbClr val="FFFFFF"/>
                </a:solidFill>
              </a:rPr>
              <a:t>Theme C – Bias in AI is a </a:t>
            </a:r>
            <a:r>
              <a:rPr lang="en-US" dirty="0">
                <a:solidFill>
                  <a:srgbClr val="FFFFFF"/>
                </a:solidFill>
              </a:rPr>
              <a:t>S</a:t>
            </a:r>
            <a:r>
              <a:rPr lang="en-US" dirty="0" smtClean="0">
                <a:solidFill>
                  <a:srgbClr val="FFFFFF"/>
                </a:solidFill>
              </a:rPr>
              <a:t>ignificant Risk</a:t>
            </a:r>
            <a:endParaRPr lang="en-US" dirty="0"/>
          </a:p>
        </p:txBody>
      </p:sp>
      <p:sp>
        <p:nvSpPr>
          <p:cNvPr id="2" name="Content Placeholder 1"/>
          <p:cNvSpPr>
            <a:spLocks noGrp="1"/>
          </p:cNvSpPr>
          <p:nvPr>
            <p:ph idx="1"/>
          </p:nvPr>
        </p:nvSpPr>
        <p:spPr>
          <a:xfrm>
            <a:off x="152400" y="1276350"/>
            <a:ext cx="8610600" cy="3200400"/>
          </a:xfrm>
        </p:spPr>
        <p:txBody>
          <a:bodyPr/>
          <a:lstStyle/>
          <a:p>
            <a:r>
              <a:rPr lang="en-US" sz="1900" dirty="0" smtClean="0"/>
              <a:t>Bias in AI (machine bias) can be present in the data AI consumes and in the algorithms used to analyze the data </a:t>
            </a:r>
          </a:p>
          <a:p>
            <a:r>
              <a:rPr lang="en-US" sz="1900" dirty="0" smtClean="0"/>
              <a:t>In order to rely </a:t>
            </a:r>
            <a:r>
              <a:rPr lang="en-US" sz="1900" dirty="0"/>
              <a:t>on outputs from AI </a:t>
            </a:r>
            <a:r>
              <a:rPr lang="en-US" sz="1900" dirty="0" smtClean="0"/>
              <a:t>applications PAs need a sufficient understanding of the AI technology used and impact on PAs work</a:t>
            </a:r>
          </a:p>
          <a:p>
            <a:pPr lvl="1"/>
            <a:r>
              <a:rPr lang="en-US" sz="1800" dirty="0" smtClean="0"/>
              <a:t>PAs must accept responsibility for machine decisions used in their work </a:t>
            </a:r>
          </a:p>
          <a:p>
            <a:r>
              <a:rPr lang="en-US" sz="1900" dirty="0"/>
              <a:t>Role and Mindset TF proposals include refinements to the definition of objectivity, including a reference to undue reliance on factors such as </a:t>
            </a:r>
            <a:r>
              <a:rPr lang="en-US" sz="1900" dirty="0" smtClean="0"/>
              <a:t>technology, and </a:t>
            </a:r>
            <a:r>
              <a:rPr lang="en-US" sz="1900" dirty="0"/>
              <a:t>new provisions on bias</a:t>
            </a:r>
          </a:p>
          <a:p>
            <a:r>
              <a:rPr lang="en-US" sz="1900" dirty="0" smtClean="0"/>
              <a:t>The WG will explore our findings on bias with the Role and Mindset TF</a:t>
            </a:r>
          </a:p>
          <a:p>
            <a:endParaRPr lang="en-US" sz="1800" dirty="0" smtClean="0"/>
          </a:p>
          <a:p>
            <a:endParaRPr lang="en-US" sz="2000" dirty="0" smtClean="0"/>
          </a:p>
          <a:p>
            <a:endParaRPr lang="en-US" sz="1800" dirty="0" smtClean="0"/>
          </a:p>
          <a:p>
            <a:endParaRPr lang="en-US" sz="1800" dirty="0"/>
          </a:p>
        </p:txBody>
      </p:sp>
    </p:spTree>
    <p:extLst>
      <p:ext uri="{BB962C8B-B14F-4D97-AF65-F5344CB8AC3E}">
        <p14:creationId xmlns:p14="http://schemas.microsoft.com/office/powerpoint/2010/main" val="20832699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p:txBody>
          <a:bodyPr/>
          <a:lstStyle/>
          <a:p>
            <a:r>
              <a:rPr lang="en-US" dirty="0" smtClean="0">
                <a:solidFill>
                  <a:srgbClr val="FFFFFF"/>
                </a:solidFill>
              </a:rPr>
              <a:t>Theme D – Addressing Fairness and Transparency</a:t>
            </a:r>
            <a:endParaRPr lang="en-US" dirty="0"/>
          </a:p>
        </p:txBody>
      </p:sp>
      <p:sp>
        <p:nvSpPr>
          <p:cNvPr id="2" name="Content Placeholder 1"/>
          <p:cNvSpPr>
            <a:spLocks noGrp="1"/>
          </p:cNvSpPr>
          <p:nvPr>
            <p:ph idx="1"/>
          </p:nvPr>
        </p:nvSpPr>
        <p:spPr>
          <a:xfrm>
            <a:off x="152400" y="1276350"/>
            <a:ext cx="8610600" cy="3200400"/>
          </a:xfrm>
        </p:spPr>
        <p:txBody>
          <a:bodyPr/>
          <a:lstStyle/>
          <a:p>
            <a:r>
              <a:rPr lang="en-US" sz="2000" dirty="0" smtClean="0"/>
              <a:t>Ethical frameworks for AI often include fairness, transparency and accountability</a:t>
            </a:r>
          </a:p>
          <a:p>
            <a:pPr lvl="1"/>
            <a:r>
              <a:rPr lang="en-US" sz="1800" dirty="0" smtClean="0"/>
              <a:t>The </a:t>
            </a:r>
            <a:r>
              <a:rPr lang="en-US" sz="1800" dirty="0"/>
              <a:t>WG intends to further explore how these </a:t>
            </a:r>
            <a:r>
              <a:rPr lang="en-US" sz="1800" dirty="0" smtClean="0"/>
              <a:t>ethical </a:t>
            </a:r>
            <a:r>
              <a:rPr lang="en-US" sz="1800" dirty="0"/>
              <a:t>principles might </a:t>
            </a:r>
            <a:r>
              <a:rPr lang="en-US" sz="1800" dirty="0" smtClean="0"/>
              <a:t>intersect </a:t>
            </a:r>
            <a:r>
              <a:rPr lang="en-US" sz="1800" dirty="0"/>
              <a:t>with the </a:t>
            </a:r>
            <a:r>
              <a:rPr lang="en-US" sz="1800" dirty="0" smtClean="0"/>
              <a:t>Code, and specifically our existing FPs</a:t>
            </a:r>
            <a:endParaRPr lang="en-US" sz="1800" dirty="0"/>
          </a:p>
          <a:p>
            <a:r>
              <a:rPr lang="en-US" sz="2000" dirty="0" smtClean="0"/>
              <a:t>Some stakeholders also asked whether PAs might have a broader role in society as ethical leaders and champions in their organizations</a:t>
            </a:r>
          </a:p>
          <a:p>
            <a:pPr lvl="1"/>
            <a:r>
              <a:rPr lang="en-US" sz="1800" dirty="0" smtClean="0"/>
              <a:t>The WG will work in collaboration with the Role and Mindset TF to consider whether ethical leadership is behavior that should be expected of PAs</a:t>
            </a:r>
            <a:endParaRPr lang="en-US" sz="1800" dirty="0"/>
          </a:p>
          <a:p>
            <a:endParaRPr lang="en-US" sz="2000" dirty="0" smtClean="0"/>
          </a:p>
          <a:p>
            <a:endParaRPr lang="en-US" sz="2000" dirty="0" smtClean="0"/>
          </a:p>
          <a:p>
            <a:endParaRPr lang="en-US" sz="2000" dirty="0" smtClean="0"/>
          </a:p>
          <a:p>
            <a:endParaRPr lang="en-US" sz="1800" dirty="0" smtClean="0"/>
          </a:p>
          <a:p>
            <a:endParaRPr lang="en-US" sz="1800" dirty="0"/>
          </a:p>
        </p:txBody>
      </p:sp>
    </p:spTree>
    <p:extLst>
      <p:ext uri="{BB962C8B-B14F-4D97-AF65-F5344CB8AC3E}">
        <p14:creationId xmlns:p14="http://schemas.microsoft.com/office/powerpoint/2010/main" val="229133844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a:xfrm>
            <a:off x="381000" y="461930"/>
            <a:ext cx="7848600" cy="400050"/>
          </a:xfrm>
        </p:spPr>
        <p:txBody>
          <a:bodyPr/>
          <a:lstStyle/>
          <a:p>
            <a:r>
              <a:rPr lang="en-US" sz="2200" dirty="0" smtClean="0">
                <a:solidFill>
                  <a:srgbClr val="FFFFFF"/>
                </a:solidFill>
              </a:rPr>
              <a:t>Theme E – Responsibility to Advise on Risks and Benefits </a:t>
            </a:r>
            <a:endParaRPr lang="en-US" sz="2200" dirty="0"/>
          </a:p>
        </p:txBody>
      </p:sp>
      <p:sp>
        <p:nvSpPr>
          <p:cNvPr id="2" name="Content Placeholder 1"/>
          <p:cNvSpPr>
            <a:spLocks noGrp="1"/>
          </p:cNvSpPr>
          <p:nvPr>
            <p:ph idx="1"/>
          </p:nvPr>
        </p:nvSpPr>
        <p:spPr>
          <a:xfrm>
            <a:off x="152400" y="1276350"/>
            <a:ext cx="8610600" cy="3200400"/>
          </a:xfrm>
        </p:spPr>
        <p:txBody>
          <a:bodyPr/>
          <a:lstStyle/>
          <a:p>
            <a:r>
              <a:rPr lang="en-US" sz="2000" dirty="0" smtClean="0"/>
              <a:t>Stakeholders suggested customers should be made aware of the risks and benefits of new technologies</a:t>
            </a:r>
          </a:p>
          <a:p>
            <a:r>
              <a:rPr lang="en-US" sz="2000" dirty="0" smtClean="0"/>
              <a:t>As firms continue to invest in technologies, questions arise as to whether clients and customers have sufficient knowledge of the risks and benefits associated with these technologies</a:t>
            </a:r>
          </a:p>
          <a:p>
            <a:r>
              <a:rPr lang="en-US" sz="2000" dirty="0"/>
              <a:t>The WG will reflect on whether </a:t>
            </a:r>
            <a:r>
              <a:rPr lang="en-US" sz="2000" dirty="0" smtClean="0"/>
              <a:t>PAs </a:t>
            </a:r>
            <a:r>
              <a:rPr lang="en-US" sz="2000" dirty="0"/>
              <a:t>have </a:t>
            </a:r>
            <a:r>
              <a:rPr lang="en-US" sz="2000" dirty="0" smtClean="0"/>
              <a:t>an </a:t>
            </a:r>
            <a:r>
              <a:rPr lang="en-US" sz="2000" dirty="0"/>
              <a:t>ethical responsibility to their clients to inform them of the risks and benefits of technologies being </a:t>
            </a:r>
            <a:r>
              <a:rPr lang="en-US" sz="2000" dirty="0" smtClean="0"/>
              <a:t>implemented</a:t>
            </a:r>
            <a:endParaRPr lang="en-US" sz="2000" dirty="0"/>
          </a:p>
          <a:p>
            <a:endParaRPr lang="en-US" sz="2000" dirty="0"/>
          </a:p>
          <a:p>
            <a:endParaRPr lang="en-US" sz="2000" dirty="0" smtClean="0"/>
          </a:p>
          <a:p>
            <a:endParaRPr lang="en-US" sz="1800" dirty="0" smtClean="0"/>
          </a:p>
          <a:p>
            <a:endParaRPr lang="en-US" sz="1800" dirty="0"/>
          </a:p>
        </p:txBody>
      </p:sp>
    </p:spTree>
    <p:extLst>
      <p:ext uri="{BB962C8B-B14F-4D97-AF65-F5344CB8AC3E}">
        <p14:creationId xmlns:p14="http://schemas.microsoft.com/office/powerpoint/2010/main" val="38759815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0"/>
          </p:nvPr>
        </p:nvSpPr>
        <p:spPr/>
        <p:txBody>
          <a:bodyPr/>
          <a:lstStyle/>
          <a:p>
            <a:r>
              <a:rPr lang="en-US" dirty="0" smtClean="0"/>
              <a:t>Emerging Themes</a:t>
            </a:r>
            <a:endParaRPr lang="en-US" dirty="0"/>
          </a:p>
        </p:txBody>
      </p:sp>
      <p:sp>
        <p:nvSpPr>
          <p:cNvPr id="5" name="Title 4"/>
          <p:cNvSpPr>
            <a:spLocks noGrp="1"/>
          </p:cNvSpPr>
          <p:nvPr>
            <p:ph type="title"/>
          </p:nvPr>
        </p:nvSpPr>
        <p:spPr/>
        <p:txBody>
          <a:bodyPr/>
          <a:lstStyle/>
          <a:p>
            <a:r>
              <a:rPr lang="en-US" dirty="0">
                <a:solidFill>
                  <a:srgbClr val="FFFFFF"/>
                </a:solidFill>
              </a:rPr>
              <a:t>Matters for </a:t>
            </a:r>
            <a:r>
              <a:rPr lang="en-US" dirty="0" smtClean="0">
                <a:solidFill>
                  <a:srgbClr val="FFFFFF"/>
                </a:solidFill>
              </a:rPr>
              <a:t>IESBA </a:t>
            </a:r>
            <a:r>
              <a:rPr lang="en-US" dirty="0">
                <a:solidFill>
                  <a:srgbClr val="FFFFFF"/>
                </a:solidFill>
              </a:rPr>
              <a:t>Consideration</a:t>
            </a:r>
            <a:endParaRPr lang="en-US" dirty="0"/>
          </a:p>
        </p:txBody>
      </p:sp>
      <p:pic>
        <p:nvPicPr>
          <p:cNvPr id="6" name="Picture 5"/>
          <p:cNvPicPr>
            <a:picLocks noChangeAspect="1"/>
          </p:cNvPicPr>
          <p:nvPr/>
        </p:nvPicPr>
        <p:blipFill>
          <a:blip r:embed="rId3"/>
          <a:stretch>
            <a:fillRect/>
          </a:stretch>
        </p:blipFill>
        <p:spPr>
          <a:xfrm>
            <a:off x="323850" y="2127723"/>
            <a:ext cx="4038600" cy="2074126"/>
          </a:xfrm>
          <a:prstGeom prst="rect">
            <a:avLst/>
          </a:prstGeom>
        </p:spPr>
      </p:pic>
      <p:sp>
        <p:nvSpPr>
          <p:cNvPr id="8" name="Content Placeholder 1"/>
          <p:cNvSpPr txBox="1">
            <a:spLocks/>
          </p:cNvSpPr>
          <p:nvPr/>
        </p:nvSpPr>
        <p:spPr bwMode="auto">
          <a:xfrm>
            <a:off x="190500" y="1341606"/>
            <a:ext cx="41719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ts val="600"/>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sz="200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sz="180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sz="160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sz="140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a:lstStyle>
          <a:p>
            <a:pPr marL="0" indent="0">
              <a:buFontTx/>
              <a:buNone/>
            </a:pPr>
            <a:r>
              <a:rPr lang="en-US" b="1" kern="0" dirty="0" smtClean="0"/>
              <a:t>IESBA views and reaction to the emerging themes?</a:t>
            </a:r>
          </a:p>
          <a:p>
            <a:pPr marL="1389888" lvl="4" indent="0">
              <a:buNone/>
            </a:pPr>
            <a:endParaRPr lang="en-US" sz="2800" b="1" kern="0" dirty="0">
              <a:solidFill>
                <a:schemeClr val="tx1"/>
              </a:solidFill>
            </a:endParaRPr>
          </a:p>
        </p:txBody>
      </p:sp>
      <p:sp>
        <p:nvSpPr>
          <p:cNvPr id="7" name="Content Placeholder 1"/>
          <p:cNvSpPr txBox="1">
            <a:spLocks/>
          </p:cNvSpPr>
          <p:nvPr/>
        </p:nvSpPr>
        <p:spPr bwMode="auto">
          <a:xfrm>
            <a:off x="4138308" y="1428750"/>
            <a:ext cx="4853292" cy="28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ts val="600"/>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sz="200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sz="180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sz="160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sz="140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a:lstStyle>
          <a:p>
            <a:pPr marL="804672" lvl="1" indent="-457200">
              <a:buFont typeface="+mj-lt"/>
              <a:buAutoNum type="alphaUcPeriod"/>
            </a:pPr>
            <a:r>
              <a:rPr lang="en-US" sz="1800" dirty="0">
                <a:solidFill>
                  <a:srgbClr val="0050B0"/>
                </a:solidFill>
              </a:rPr>
              <a:t>Common ethical </a:t>
            </a:r>
            <a:r>
              <a:rPr lang="en-US" sz="1800" dirty="0" smtClean="0">
                <a:solidFill>
                  <a:srgbClr val="0050B0"/>
                </a:solidFill>
              </a:rPr>
              <a:t>principles are also </a:t>
            </a:r>
            <a:r>
              <a:rPr lang="en-US" sz="1800" dirty="0">
                <a:solidFill>
                  <a:srgbClr val="0050B0"/>
                </a:solidFill>
              </a:rPr>
              <a:t>applicable to AI</a:t>
            </a:r>
          </a:p>
          <a:p>
            <a:pPr marL="804672" lvl="1" indent="-457200">
              <a:buFont typeface="+mj-lt"/>
              <a:buAutoNum type="alphaUcPeriod"/>
            </a:pPr>
            <a:r>
              <a:rPr lang="en-US" sz="1800" dirty="0">
                <a:solidFill>
                  <a:srgbClr val="0050B0"/>
                </a:solidFill>
              </a:rPr>
              <a:t>PAs need to have a </a:t>
            </a:r>
            <a:r>
              <a:rPr lang="en-US" sz="1800" dirty="0" smtClean="0">
                <a:solidFill>
                  <a:srgbClr val="0050B0"/>
                </a:solidFill>
              </a:rPr>
              <a:t>“growth mindset”</a:t>
            </a:r>
            <a:endParaRPr lang="en-US" sz="1800" dirty="0">
              <a:solidFill>
                <a:srgbClr val="0050B0"/>
              </a:solidFill>
            </a:endParaRPr>
          </a:p>
          <a:p>
            <a:pPr marL="804672" lvl="1" indent="-457200">
              <a:buFont typeface="+mj-lt"/>
              <a:buAutoNum type="alphaUcPeriod"/>
            </a:pPr>
            <a:r>
              <a:rPr lang="en-US" sz="1800" dirty="0">
                <a:solidFill>
                  <a:srgbClr val="0050B0"/>
                </a:solidFill>
              </a:rPr>
              <a:t>Bias in AI can be a significant risk</a:t>
            </a:r>
          </a:p>
          <a:p>
            <a:pPr marL="804672" lvl="1" indent="-457200">
              <a:buFont typeface="+mj-lt"/>
              <a:buAutoNum type="alphaUcPeriod"/>
            </a:pPr>
            <a:r>
              <a:rPr lang="en-US" sz="1800" dirty="0" smtClean="0">
                <a:solidFill>
                  <a:srgbClr val="0050B0"/>
                </a:solidFill>
              </a:rPr>
              <a:t>Addressing fairness </a:t>
            </a:r>
            <a:r>
              <a:rPr lang="en-US" sz="1800" dirty="0">
                <a:solidFill>
                  <a:srgbClr val="0050B0"/>
                </a:solidFill>
              </a:rPr>
              <a:t>and transparency </a:t>
            </a:r>
          </a:p>
          <a:p>
            <a:pPr marL="804672" lvl="1" indent="-457200">
              <a:buFont typeface="+mj-lt"/>
              <a:buAutoNum type="alphaUcPeriod"/>
            </a:pPr>
            <a:r>
              <a:rPr lang="en-US" sz="1800" dirty="0">
                <a:solidFill>
                  <a:srgbClr val="0050B0"/>
                </a:solidFill>
              </a:rPr>
              <a:t>Responsibility to advise on risks and benefits of technologies</a:t>
            </a:r>
          </a:p>
        </p:txBody>
      </p:sp>
    </p:spTree>
    <p:extLst>
      <p:ext uri="{BB962C8B-B14F-4D97-AF65-F5344CB8AC3E}">
        <p14:creationId xmlns:p14="http://schemas.microsoft.com/office/powerpoint/2010/main" val="292952339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Next Steps</a:t>
            </a:r>
            <a:endParaRPr lang="en-US" dirty="0"/>
          </a:p>
        </p:txBody>
      </p:sp>
      <p:sp>
        <p:nvSpPr>
          <p:cNvPr id="6" name="AutoShape 2" descr="Image result for next ste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Image result for next ste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12264812"/>
              </p:ext>
            </p:extLst>
          </p:nvPr>
        </p:nvGraphicFramePr>
        <p:xfrm>
          <a:off x="381000" y="1428750"/>
          <a:ext cx="8458200" cy="2971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542093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FFFFFF"/>
                </a:solidFill>
              </a:rPr>
              <a:t>WG Ask of Board Members</a:t>
            </a:r>
            <a:endParaRPr lang="en-US" dirty="0"/>
          </a:p>
        </p:txBody>
      </p:sp>
      <p:pic>
        <p:nvPicPr>
          <p:cNvPr id="6" name="Picture 5"/>
          <p:cNvPicPr>
            <a:picLocks noChangeAspect="1"/>
          </p:cNvPicPr>
          <p:nvPr/>
        </p:nvPicPr>
        <p:blipFill>
          <a:blip r:embed="rId3"/>
          <a:stretch>
            <a:fillRect/>
          </a:stretch>
        </p:blipFill>
        <p:spPr>
          <a:xfrm>
            <a:off x="381000" y="1809750"/>
            <a:ext cx="4038600" cy="2074126"/>
          </a:xfrm>
          <a:prstGeom prst="rect">
            <a:avLst/>
          </a:prstGeom>
        </p:spPr>
      </p:pic>
      <p:sp>
        <p:nvSpPr>
          <p:cNvPr id="8" name="Content Placeholder 1"/>
          <p:cNvSpPr txBox="1">
            <a:spLocks/>
          </p:cNvSpPr>
          <p:nvPr/>
        </p:nvSpPr>
        <p:spPr bwMode="auto">
          <a:xfrm>
            <a:off x="4648200" y="1809750"/>
            <a:ext cx="3962400" cy="207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ts val="600"/>
              </a:spcBef>
              <a:spcAft>
                <a:spcPct val="0"/>
              </a:spcAft>
              <a:buChar char="•"/>
              <a:defRPr sz="2400">
                <a:solidFill>
                  <a:schemeClr val="tx2">
                    <a:lumMod val="65000"/>
                    <a:lumOff val="35000"/>
                  </a:schemeClr>
                </a:solidFill>
                <a:latin typeface="+mn-lt"/>
                <a:ea typeface="ＭＳ Ｐゴシック" charset="0"/>
                <a:cs typeface="ＭＳ Ｐゴシック" charset="0"/>
              </a:defRPr>
            </a:lvl1pPr>
            <a:lvl2pPr marL="694944" indent="-347472" algn="l" rtl="0" eaLnBrk="1" fontAlgn="base" hangingPunct="1">
              <a:spcBef>
                <a:spcPts val="776"/>
              </a:spcBef>
              <a:spcAft>
                <a:spcPct val="0"/>
              </a:spcAft>
              <a:buChar char="–"/>
              <a:defRPr sz="2000">
                <a:solidFill>
                  <a:schemeClr val="tx2">
                    <a:lumMod val="65000"/>
                    <a:lumOff val="35000"/>
                  </a:schemeClr>
                </a:solidFill>
                <a:latin typeface="+mn-lt"/>
                <a:ea typeface="ＭＳ Ｐゴシック" charset="0"/>
                <a:cs typeface="+mn-cs"/>
              </a:defRPr>
            </a:lvl2pPr>
            <a:lvl3pPr marL="1042416" indent="-347472" algn="l" rtl="0" eaLnBrk="1" fontAlgn="base" hangingPunct="1">
              <a:spcBef>
                <a:spcPts val="776"/>
              </a:spcBef>
              <a:spcAft>
                <a:spcPct val="0"/>
              </a:spcAft>
              <a:buChar char="•"/>
              <a:defRPr sz="1800">
                <a:solidFill>
                  <a:schemeClr val="tx2">
                    <a:lumMod val="65000"/>
                    <a:lumOff val="35000"/>
                  </a:schemeClr>
                </a:solidFill>
                <a:latin typeface="+mn-lt"/>
                <a:ea typeface="ＭＳ Ｐゴシック" charset="0"/>
                <a:cs typeface="+mn-cs"/>
              </a:defRPr>
            </a:lvl3pPr>
            <a:lvl4pPr marL="1389888" indent="-347472" algn="l" rtl="0" eaLnBrk="1" fontAlgn="base" hangingPunct="1">
              <a:spcBef>
                <a:spcPts val="776"/>
              </a:spcBef>
              <a:spcAft>
                <a:spcPct val="0"/>
              </a:spcAft>
              <a:buChar char="–"/>
              <a:defRPr sz="1600">
                <a:solidFill>
                  <a:schemeClr val="tx2">
                    <a:lumMod val="65000"/>
                    <a:lumOff val="35000"/>
                  </a:schemeClr>
                </a:solidFill>
                <a:latin typeface="+mn-lt"/>
                <a:ea typeface="ＭＳ Ｐゴシック" charset="0"/>
                <a:cs typeface="+mn-cs"/>
              </a:defRPr>
            </a:lvl4pPr>
            <a:lvl5pPr marL="1737360" indent="-347472" algn="l" rtl="0" eaLnBrk="1" fontAlgn="base" hangingPunct="1">
              <a:spcBef>
                <a:spcPts val="776"/>
              </a:spcBef>
              <a:spcAft>
                <a:spcPct val="0"/>
              </a:spcAft>
              <a:buChar char="»"/>
              <a:defRPr sz="1400">
                <a:solidFill>
                  <a:schemeClr val="tx2">
                    <a:lumMod val="65000"/>
                    <a:lumOff val="35000"/>
                  </a:schemeClr>
                </a:solidFill>
                <a:latin typeface="+mn-lt"/>
                <a:ea typeface="ＭＳ Ｐゴシック" charset="0"/>
                <a:cs typeface="+mn-cs"/>
              </a:defRPr>
            </a:lvl5pPr>
            <a:lvl6pPr marL="2514600" indent="-228600" algn="l" rtl="0" eaLnBrk="1" fontAlgn="base" hangingPunct="1">
              <a:spcBef>
                <a:spcPct val="20000"/>
              </a:spcBef>
              <a:spcAft>
                <a:spcPct val="0"/>
              </a:spcAft>
              <a:buChar char="»"/>
              <a:defRPr sz="20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20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20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2000">
                <a:solidFill>
                  <a:schemeClr val="tx1"/>
                </a:solidFill>
                <a:latin typeface="+mn-lt"/>
                <a:ea typeface="+mn-ea"/>
                <a:cs typeface="+mn-cs"/>
              </a:defRPr>
            </a:lvl9pPr>
          </a:lstStyle>
          <a:p>
            <a:pPr marL="0" indent="0">
              <a:buFontTx/>
              <a:buNone/>
            </a:pPr>
            <a:r>
              <a:rPr lang="en-US" b="1" kern="0" dirty="0" smtClean="0"/>
              <a:t>Please offer your suggestions (and a warm intro) for contacts we can connect with to further inform our work </a:t>
            </a:r>
            <a:endParaRPr lang="en-US" b="1" kern="0" dirty="0">
              <a:solidFill>
                <a:schemeClr val="tx1"/>
              </a:solidFill>
            </a:endParaRPr>
          </a:p>
        </p:txBody>
      </p:sp>
      <p:sp>
        <p:nvSpPr>
          <p:cNvPr id="2" name="Subtitle 1"/>
          <p:cNvSpPr>
            <a:spLocks noGrp="1"/>
          </p:cNvSpPr>
          <p:nvPr>
            <p:ph type="subTitle" idx="10"/>
          </p:nvPr>
        </p:nvSpPr>
        <p:spPr/>
        <p:txBody>
          <a:bodyPr/>
          <a:lstStyle/>
          <a:p>
            <a:endParaRPr lang="en-US"/>
          </a:p>
        </p:txBody>
      </p:sp>
    </p:spTree>
    <p:extLst>
      <p:ext uri="{BB962C8B-B14F-4D97-AF65-F5344CB8AC3E}">
        <p14:creationId xmlns:p14="http://schemas.microsoft.com/office/powerpoint/2010/main" val="334402524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53893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pic>
        <p:nvPicPr>
          <p:cNvPr id="1327" name="Shape 1327"/>
          <p:cNvPicPr preferRelativeResize="0">
            <a:picLocks noGrp="1"/>
          </p:cNvPicPr>
          <p:nvPr>
            <p:ph type="pic" idx="2"/>
          </p:nvPr>
        </p:nvPicPr>
        <p:blipFill rotWithShape="1">
          <a:blip r:embed="rId3" cstate="email">
            <a:extLst>
              <a:ext uri="{28A0092B-C50C-407E-A947-70E740481C1C}">
                <a14:useLocalDpi xmlns:a14="http://schemas.microsoft.com/office/drawing/2010/main"/>
              </a:ext>
            </a:extLst>
          </a:blip>
          <a:srcRect/>
          <a:stretch/>
        </p:blipFill>
        <p:spPr>
          <a:xfrm>
            <a:off x="0" y="1008272"/>
            <a:ext cx="9144000" cy="4135227"/>
          </a:xfrm>
          <a:prstGeom prst="rect">
            <a:avLst/>
          </a:prstGeom>
          <a:solidFill>
            <a:srgbClr val="F2F2F2"/>
          </a:solidFill>
          <a:ln>
            <a:noFill/>
          </a:ln>
        </p:spPr>
      </p:pic>
      <p:sp>
        <p:nvSpPr>
          <p:cNvPr id="1330" name="Shape 1330"/>
          <p:cNvSpPr txBox="1">
            <a:spLocks noGrp="1"/>
          </p:cNvSpPr>
          <p:nvPr>
            <p:ph type="sldNum" idx="12"/>
          </p:nvPr>
        </p:nvSpPr>
        <p:spPr>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8</a:t>
            </a:fld>
            <a:endParaRPr/>
          </a:p>
        </p:txBody>
      </p:sp>
      <p:sp>
        <p:nvSpPr>
          <p:cNvPr id="1328" name="Shape 1328"/>
          <p:cNvSpPr txBox="1">
            <a:spLocks noGrp="1"/>
          </p:cNvSpPr>
          <p:nvPr>
            <p:ph type="title"/>
          </p:nvPr>
        </p:nvSpPr>
        <p:spPr>
          <a:prstGeom prst="rect">
            <a:avLst/>
          </a:prstGeom>
        </p:spPr>
        <p:txBody>
          <a:bodyPr spcFirstLastPara="1" wrap="square" lIns="91425" tIns="91425" rIns="91425" bIns="91425" anchor="b" anchorCtr="0">
            <a:noAutofit/>
          </a:bodyPr>
          <a:lstStyle/>
          <a:p>
            <a:pPr lvl="0"/>
            <a:r>
              <a:rPr lang="en-US" sz="1000" b="1" dirty="0">
                <a:solidFill>
                  <a:schemeClr val="bg2"/>
                </a:solidFill>
                <a:latin typeface="Arial"/>
                <a:cs typeface="Arial"/>
                <a:sym typeface="Arial"/>
              </a:rPr>
              <a:t>FEB 16, 2011</a:t>
            </a:r>
            <a:r>
              <a:rPr lang="en-US" dirty="0"/>
              <a:t/>
            </a:r>
            <a:br>
              <a:rPr lang="en-US" dirty="0"/>
            </a:br>
            <a:r>
              <a:rPr lang="en-US" dirty="0"/>
              <a:t>Watson beats Jeopardy Champions</a:t>
            </a:r>
            <a:endParaRPr dirty="0"/>
          </a:p>
        </p:txBody>
      </p:sp>
      <p:grpSp>
        <p:nvGrpSpPr>
          <p:cNvPr id="5" name="Shape 1344">
            <a:extLst>
              <a:ext uri="{FF2B5EF4-FFF2-40B4-BE49-F238E27FC236}">
                <a16:creationId xmlns="" xmlns:a16="http://schemas.microsoft.com/office/drawing/2014/main" id="{8339775A-B506-324F-9CB4-2AA49DAA59FF}"/>
              </a:ext>
            </a:extLst>
          </p:cNvPr>
          <p:cNvGrpSpPr/>
          <p:nvPr/>
        </p:nvGrpSpPr>
        <p:grpSpPr>
          <a:xfrm>
            <a:off x="-3347" y="998362"/>
            <a:ext cx="9141600" cy="104618"/>
            <a:chOff x="-3347" y="998362"/>
            <a:chExt cx="9141600" cy="104618"/>
          </a:xfrm>
        </p:grpSpPr>
        <p:sp>
          <p:nvSpPr>
            <p:cNvPr id="6" name="Shape 1345">
              <a:extLst>
                <a:ext uri="{FF2B5EF4-FFF2-40B4-BE49-F238E27FC236}">
                  <a16:creationId xmlns="" xmlns:a16="http://schemas.microsoft.com/office/drawing/2014/main" id="{1E9958F1-9EA3-DD41-8113-C5621EA9D801}"/>
                </a:ext>
              </a:extLst>
            </p:cNvPr>
            <p:cNvSpPr/>
            <p:nvPr/>
          </p:nvSpPr>
          <p:spPr>
            <a:xfrm rot="10800000" flipH="1">
              <a:off x="976383" y="998362"/>
              <a:ext cx="200100" cy="97200"/>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 name="Shape 1346">
              <a:extLst>
                <a:ext uri="{FF2B5EF4-FFF2-40B4-BE49-F238E27FC236}">
                  <a16:creationId xmlns="" xmlns:a16="http://schemas.microsoft.com/office/drawing/2014/main" id="{97B8BB3D-7BB9-FC44-98DC-1F73317C1349}"/>
                </a:ext>
              </a:extLst>
            </p:cNvPr>
            <p:cNvSpPr/>
            <p:nvPr/>
          </p:nvSpPr>
          <p:spPr>
            <a:xfrm>
              <a:off x="-3347" y="1004580"/>
              <a:ext cx="9141600" cy="98400"/>
            </a:xfrm>
            <a:custGeom>
              <a:avLst/>
              <a:gdLst/>
              <a:ahLst/>
              <a:cxnLst/>
              <a:rect l="0" t="0" r="0" b="0"/>
              <a:pathLst>
                <a:path w="120000" h="120000" extrusionOk="0">
                  <a:moveTo>
                    <a:pt x="120000" y="0"/>
                  </a:moveTo>
                  <a:lnTo>
                    <a:pt x="15282" y="0"/>
                  </a:lnTo>
                  <a:cubicBezTo>
                    <a:pt x="14926" y="39996"/>
                    <a:pt x="14571" y="80004"/>
                    <a:pt x="14228" y="120000"/>
                  </a:cubicBezTo>
                  <a:cubicBezTo>
                    <a:pt x="13827" y="80004"/>
                    <a:pt x="13426" y="39996"/>
                    <a:pt x="13036" y="0"/>
                  </a:cubicBezTo>
                  <a:lnTo>
                    <a:pt x="0" y="0"/>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151520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6"/>
        <p:cNvGrpSpPr/>
        <p:nvPr/>
      </p:nvGrpSpPr>
      <p:grpSpPr>
        <a:xfrm>
          <a:off x="0" y="0"/>
          <a:ext cx="0" cy="0"/>
          <a:chOff x="0" y="0"/>
          <a:chExt cx="0" cy="0"/>
        </a:xfrm>
      </p:grpSpPr>
      <p:pic>
        <p:nvPicPr>
          <p:cNvPr id="1327" name="Shape 1327"/>
          <p:cNvPicPr preferRelativeResize="0">
            <a:picLocks noGrp="1"/>
          </p:cNvPicPr>
          <p:nvPr>
            <p:ph type="pic" idx="2"/>
          </p:nvPr>
        </p:nvPicPr>
        <p:blipFill rotWithShape="1">
          <a:blip r:embed="rId3" cstate="email">
            <a:extLst>
              <a:ext uri="{28A0092B-C50C-407E-A947-70E740481C1C}">
                <a14:useLocalDpi xmlns:a14="http://schemas.microsoft.com/office/drawing/2010/main"/>
              </a:ext>
            </a:extLst>
          </a:blip>
          <a:srcRect/>
          <a:stretch/>
        </p:blipFill>
        <p:spPr>
          <a:xfrm>
            <a:off x="3081759" y="-8878"/>
            <a:ext cx="6062241" cy="5151160"/>
          </a:xfrm>
          <a:prstGeom prst="rect">
            <a:avLst/>
          </a:prstGeom>
          <a:solidFill>
            <a:srgbClr val="F2F2F2"/>
          </a:solidFill>
          <a:ln>
            <a:noFill/>
          </a:ln>
        </p:spPr>
      </p:pic>
      <p:sp>
        <p:nvSpPr>
          <p:cNvPr id="1328" name="Shape 1328"/>
          <p:cNvSpPr txBox="1">
            <a:spLocks noGrp="1"/>
          </p:cNvSpPr>
          <p:nvPr>
            <p:ph type="title"/>
          </p:nvPr>
        </p:nvSpPr>
        <p:spPr>
          <a:xfrm>
            <a:off x="305501" y="1983999"/>
            <a:ext cx="2458200" cy="1114307"/>
          </a:xfrm>
          <a:prstGeom prst="rect">
            <a:avLst/>
          </a:prstGeom>
        </p:spPr>
        <p:txBody>
          <a:bodyPr spcFirstLastPara="1" wrap="square" lIns="91425" tIns="91425" rIns="91425" bIns="91425" anchor="t" anchorCtr="0">
            <a:noAutofit/>
          </a:bodyPr>
          <a:lstStyle/>
          <a:p>
            <a:pPr lvl="0"/>
            <a:r>
              <a:rPr lang="en-US" dirty="0"/>
              <a:t>AlphaGo beats </a:t>
            </a:r>
            <a:br>
              <a:rPr lang="en-US" dirty="0"/>
            </a:br>
            <a:r>
              <a:rPr lang="en-US" dirty="0"/>
              <a:t>Lee Sedol</a:t>
            </a:r>
            <a:endParaRPr dirty="0"/>
          </a:p>
        </p:txBody>
      </p:sp>
      <p:sp>
        <p:nvSpPr>
          <p:cNvPr id="1329" name="Shape 1329"/>
          <p:cNvSpPr txBox="1">
            <a:spLocks noGrp="1"/>
          </p:cNvSpPr>
          <p:nvPr>
            <p:ph type="body" idx="1"/>
          </p:nvPr>
        </p:nvSpPr>
        <p:spPr>
          <a:xfrm>
            <a:off x="311945" y="1693587"/>
            <a:ext cx="2445000" cy="415593"/>
          </a:xfrm>
          <a:prstGeom prst="rect">
            <a:avLst/>
          </a:prstGeom>
        </p:spPr>
        <p:txBody>
          <a:bodyPr spcFirstLastPara="1" wrap="square" lIns="91425" tIns="91425" rIns="91425" bIns="91425" anchor="ctr" anchorCtr="0">
            <a:noAutofit/>
          </a:bodyPr>
          <a:lstStyle/>
          <a:p>
            <a:pPr marL="0" lvl="0" indent="0">
              <a:spcBef>
                <a:spcPts val="0"/>
              </a:spcBef>
            </a:pPr>
            <a:r>
              <a:rPr lang="en-US" sz="1000" dirty="0">
                <a:solidFill>
                  <a:schemeClr val="bg2"/>
                </a:solidFill>
              </a:rPr>
              <a:t>MARCH 15, 2016</a:t>
            </a:r>
          </a:p>
        </p:txBody>
      </p:sp>
      <p:sp>
        <p:nvSpPr>
          <p:cNvPr id="1330" name="Shape 1330"/>
          <p:cNvSpPr txBox="1">
            <a:spLocks noGrp="1"/>
          </p:cNvSpPr>
          <p:nvPr>
            <p:ph type="sldNum" idx="12"/>
          </p:nvPr>
        </p:nvSpPr>
        <p:spPr>
          <a:xfrm>
            <a:off x="6700838" y="4770007"/>
            <a:ext cx="2133600" cy="123000"/>
          </a:xfrm>
          <a:prstGeom prst="rect">
            <a:avLst/>
          </a:prstGeom>
        </p:spPr>
        <p:txBody>
          <a:bodyPr spcFirstLastPara="1" wrap="square" lIns="0" tIns="0" rIns="0" bIns="0" anchor="ctr" anchorCtr="0">
            <a:noAutofit/>
          </a:bodyPr>
          <a:lstStyle/>
          <a:p>
            <a:pPr marL="0" lvl="0" indent="0">
              <a:spcBef>
                <a:spcPts val="0"/>
              </a:spcBef>
              <a:spcAft>
                <a:spcPts val="0"/>
              </a:spcAft>
              <a:buClr>
                <a:srgbClr val="000000"/>
              </a:buClr>
              <a:buFont typeface="Arial"/>
              <a:buNone/>
            </a:pPr>
            <a:fld id="{00000000-1234-1234-1234-123412341234}" type="slidenum">
              <a:rPr lang="en-US"/>
              <a:t>9</a:t>
            </a:fld>
            <a:endParaRPr/>
          </a:p>
        </p:txBody>
      </p:sp>
      <p:grpSp>
        <p:nvGrpSpPr>
          <p:cNvPr id="1331" name="Shape 1331"/>
          <p:cNvGrpSpPr/>
          <p:nvPr/>
        </p:nvGrpSpPr>
        <p:grpSpPr>
          <a:xfrm>
            <a:off x="3039436" y="-5718"/>
            <a:ext cx="135600" cy="5148000"/>
            <a:chOff x="3039436" y="-5718"/>
            <a:chExt cx="135600" cy="5148000"/>
          </a:xfrm>
        </p:grpSpPr>
        <p:sp>
          <p:nvSpPr>
            <p:cNvPr id="1332" name="Shape 1332"/>
            <p:cNvSpPr/>
            <p:nvPr/>
          </p:nvSpPr>
          <p:spPr>
            <a:xfrm rot="5400000">
              <a:off x="2992936" y="2523004"/>
              <a:ext cx="228600" cy="135600"/>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33" name="Shape 1333"/>
            <p:cNvSpPr/>
            <p:nvPr/>
          </p:nvSpPr>
          <p:spPr>
            <a:xfrm rot="-5400000">
              <a:off x="550654" y="2518632"/>
              <a:ext cx="5148000" cy="99300"/>
            </a:xfrm>
            <a:custGeom>
              <a:avLst/>
              <a:gdLst/>
              <a:ahLst/>
              <a:cxnLst/>
              <a:rect l="0" t="0" r="0" b="0"/>
              <a:pathLst>
                <a:path w="120000" h="120000" extrusionOk="0">
                  <a:moveTo>
                    <a:pt x="120000" y="0"/>
                  </a:moveTo>
                  <a:cubicBezTo>
                    <a:pt x="100556" y="1918"/>
                    <a:pt x="80873" y="964"/>
                    <a:pt x="61430" y="2883"/>
                  </a:cubicBezTo>
                  <a:cubicBezTo>
                    <a:pt x="60820" y="41918"/>
                    <a:pt x="60185" y="80964"/>
                    <a:pt x="59563" y="120000"/>
                  </a:cubicBezTo>
                  <a:cubicBezTo>
                    <a:pt x="58856" y="80964"/>
                    <a:pt x="58162" y="41918"/>
                    <a:pt x="57443" y="2883"/>
                  </a:cubicBezTo>
                  <a:lnTo>
                    <a:pt x="0" y="2883"/>
                  </a:lnTo>
                </a:path>
              </a:pathLst>
            </a:custGeom>
            <a:noFill/>
            <a:ln w="9525" cap="rnd" cmpd="sng">
              <a:solidFill>
                <a:srgbClr val="E1301E"/>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extLst>
      <p:ext uri="{BB962C8B-B14F-4D97-AF65-F5344CB8AC3E}">
        <p14:creationId xmlns:p14="http://schemas.microsoft.com/office/powerpoint/2010/main" val="7566498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ESBA_Powerpoint_template_GREEN RIBBON_WIDESCREEN" id="{97502708-9843-4C1B-BCA0-FFB288AF1A20}" vid="{C211E3E3-D26C-42E5-AA10-D3816BA2BE4E}"/>
    </a:ext>
  </a:extLst>
</a:theme>
</file>

<file path=ppt/theme/theme2.xml><?xml version="1.0" encoding="utf-8"?>
<a:theme xmlns:a="http://schemas.openxmlformats.org/drawingml/2006/main" name="IFAC_Powerpoint_template_BLUE RIBBON">
  <a:themeElements>
    <a:clrScheme name="Custom 36">
      <a:dk1>
        <a:srgbClr val="000000"/>
      </a:dk1>
      <a:lt1>
        <a:srgbClr val="FFFFFF"/>
      </a:lt1>
      <a:dk2>
        <a:srgbClr val="000000"/>
      </a:dk2>
      <a:lt2>
        <a:srgbClr val="808080"/>
      </a:lt2>
      <a:accent1>
        <a:srgbClr val="005BAA"/>
      </a:accent1>
      <a:accent2>
        <a:srgbClr val="00C0F3"/>
      </a:accent2>
      <a:accent3>
        <a:srgbClr val="8DC63F"/>
      </a:accent3>
      <a:accent4>
        <a:srgbClr val="0D9C4A"/>
      </a:accent4>
      <a:accent5>
        <a:srgbClr val="F15A22"/>
      </a:accent5>
      <a:accent6>
        <a:srgbClr val="FAA61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FAC_Powerpoint-template-40th anniversary" id="{B8EE7C03-20A7-4C88-9541-802B207A39D5}" vid="{73A0FBE4-9799-4086-8FE8-04A75866D0B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NOCLAR</Template>
  <TotalTime>10301</TotalTime>
  <Words>5738</Words>
  <Application>Microsoft Office PowerPoint</Application>
  <PresentationFormat>On-screen Show (16:9)</PresentationFormat>
  <Paragraphs>946</Paragraphs>
  <Slides>79</Slides>
  <Notes>79</Notes>
  <HiddenSlides>0</HiddenSlides>
  <MMClips>0</MMClips>
  <ScaleCrop>false</ScaleCrop>
  <HeadingPairs>
    <vt:vector size="8" baseType="variant">
      <vt:variant>
        <vt:lpstr>Fonts Used</vt:lpstr>
      </vt:variant>
      <vt:variant>
        <vt:i4>13</vt:i4>
      </vt:variant>
      <vt:variant>
        <vt:lpstr>Theme</vt:lpstr>
      </vt:variant>
      <vt:variant>
        <vt:i4>2</vt:i4>
      </vt:variant>
      <vt:variant>
        <vt:lpstr>Embedded OLE Servers</vt:lpstr>
      </vt:variant>
      <vt:variant>
        <vt:i4>1</vt:i4>
      </vt:variant>
      <vt:variant>
        <vt:lpstr>Slide Titles</vt:lpstr>
      </vt:variant>
      <vt:variant>
        <vt:i4>79</vt:i4>
      </vt:variant>
    </vt:vector>
  </HeadingPairs>
  <TitlesOfParts>
    <vt:vector size="95" baseType="lpstr">
      <vt:lpstr>ＭＳ Ｐゴシック</vt:lpstr>
      <vt:lpstr>ＭＳ Ｐゴシック</vt:lpstr>
      <vt:lpstr>Arial</vt:lpstr>
      <vt:lpstr>Bauer Bodoni Std</vt:lpstr>
      <vt:lpstr>Calibri</vt:lpstr>
      <vt:lpstr>Georgia</vt:lpstr>
      <vt:lpstr>Helvetica Light</vt:lpstr>
      <vt:lpstr>Noto Sans Symbols</vt:lpstr>
      <vt:lpstr>Roboto Condensed</vt:lpstr>
      <vt:lpstr>Roboto Condensed Bold</vt:lpstr>
      <vt:lpstr>Tahoma</vt:lpstr>
      <vt:lpstr>Times New Roman</vt:lpstr>
      <vt:lpstr>ヒラギノ角ゴ Pro W3</vt:lpstr>
      <vt:lpstr>IESBA_Powerpoint_template_GREEN RIBBON_WIDESCREEN</vt:lpstr>
      <vt:lpstr>IFAC_Powerpoint_template_BLUE RIBBON</vt:lpstr>
      <vt:lpstr>think-cell Slide</vt:lpstr>
      <vt:lpstr>Technology</vt:lpstr>
      <vt:lpstr>Objectives of the Session</vt:lpstr>
      <vt:lpstr>Ethical Challenges for Accounting Professionals</vt:lpstr>
      <vt:lpstr>PowerPoint Presentation</vt:lpstr>
      <vt:lpstr>01</vt:lpstr>
      <vt:lpstr>“Just as electricity transformed almost everything 100 years ago, today I actually have a hard time thinking of an industry that I don’t think AI will transform in the next several years”</vt:lpstr>
      <vt:lpstr> Deep Blue beats Garry Kasparov</vt:lpstr>
      <vt:lpstr>FEB 16, 2011 Watson beats Jeopardy Champions</vt:lpstr>
      <vt:lpstr>AlphaGo beats  Lee Sedol</vt:lpstr>
      <vt:lpstr>AlphaGo v. AlphaGo Zero vs AlphaZero (2016-2017)</vt:lpstr>
      <vt:lpstr>AI will contribute to substantial gains in productivity and consumption</vt:lpstr>
      <vt:lpstr>Artificial intelligence is growing and is here to stay. It will impact all geographies and sectors.</vt:lpstr>
      <vt:lpstr>Enterprises are realizing the value from digitization to AI along two distinct but related paths, to enhance productivity, increase profits and enhance experience</vt:lpstr>
      <vt:lpstr>Automation Path: Enterprises are moving from BPA to IPA to fully exploit AI, enhance productivity and reduce costs of operation</vt:lpstr>
      <vt:lpstr>Analytics Path: Enterprises are moving from descriptive analytics to cognitive analytics to fully exploit AI, enhance experience and improve margins</vt:lpstr>
      <vt:lpstr>Four ways that AI is used in enterprises:</vt:lpstr>
      <vt:lpstr>AI is defined as the theory and development of systems that sense the environment, make decisions, and act that would normally require human intelligence.</vt:lpstr>
      <vt:lpstr>Some of the key areas of focus in Artificial Intelligence</vt:lpstr>
      <vt:lpstr>Businesses have exploited AI to increase their revenues, reduce costs, improve customer experience and to disrupt the industry in significant ways</vt:lpstr>
      <vt:lpstr>02</vt:lpstr>
      <vt:lpstr>"So the rate of improvement is really dramatic. We have to figure out some way to ensure that the advent of digital super intelligence is one which is symbiotic with humanity. I think that is the single biggest existential crisis that we face and the most pressing one."</vt:lpstr>
      <vt:lpstr>Large organizations and regulators have been voicing concerns about the risks associated with AI and the importance of understanding AI ‘Black Box’</vt:lpstr>
      <vt:lpstr>Natural Language Generation: ‘Zero-shot” learning by GPT-2 of OpenAI</vt:lpstr>
      <vt:lpstr>PowerPoint Presentation</vt:lpstr>
      <vt:lpstr>PowerPoint Presentation</vt:lpstr>
      <vt:lpstr>PowerPoint Presentation</vt:lpstr>
      <vt:lpstr>AI risks that need to be assessed, mitigated and managed can be categorized into six categories that impact consumers, businesses, societies and nations</vt:lpstr>
      <vt:lpstr>PwC’s Responsible AI Framework addresses the risks of AI with five primary pillars</vt:lpstr>
      <vt:lpstr>03</vt:lpstr>
      <vt:lpstr>“ We may need, as a regulator, to look under the hood or behind the curtain to see what data were used, what training data were used, what factors were programmed into the system and what question the AI system was trained to answer.” </vt:lpstr>
      <vt:lpstr>AI standardization efforts globally </vt:lpstr>
      <vt:lpstr>Standardization of AI worldwide: ISO/IEC JTC1/SC 42</vt:lpstr>
      <vt:lpstr>IEEE ethics for Autonomous and Intelligent Systems (AIS) Technical standards and regulation for AI</vt:lpstr>
      <vt:lpstr>The Institute for Internal Auditors has developed a framework for AI Auditing</vt:lpstr>
      <vt:lpstr>Our end-to-end process examines how AI models are embedded within the overall business and how they should be managed</vt:lpstr>
      <vt:lpstr>04</vt:lpstr>
      <vt:lpstr>“As such, I say to the industry: robots are coming, rejoice! Clients will continue to look to human accountants for advice and foresight, not for just an accurate account of information that a machine will provide. Good accountants are—and have always been—proactive, rather than reactive. This is will not change anytime soon”</vt:lpstr>
      <vt:lpstr>AI is being used extensively across many areas of accounting, financial modelling, and reporting</vt:lpstr>
      <vt:lpstr>PwC’s DataSieve platform uses advanced NLP and ML to extract structured data from unstructured documents </vt:lpstr>
      <vt:lpstr>AI is being used extensively across compliance risk management lifecycle  </vt:lpstr>
      <vt:lpstr>AI addresses a number of challenges in current accounting, regulatory, and compliance systems</vt:lpstr>
      <vt:lpstr>“ As automation increases, sound ethical judgement will become ever more important for senior decision makers – to ensure that innovation is supported in a way that doesn’t compromise proper behavior.” </vt:lpstr>
      <vt:lpstr>Situations involving algorithmic decision making may impact objectivity and professional competence and due care of accountants in businesses…</vt:lpstr>
      <vt:lpstr>… as well as internal and external auditors</vt:lpstr>
      <vt:lpstr>Businesses and public sector groups are facing additional ethical dilemmas as they incorporate AI systems in their decision making</vt:lpstr>
      <vt:lpstr>AI and automation raise a number of ethical challenges that may impact the professional conduct of accountants and auditors</vt:lpstr>
      <vt:lpstr>PowerPoint Presentation</vt:lpstr>
      <vt:lpstr>Appendix:   1. Machine Learning &amp; Deep Learning 2. Enterprise AI Applications 3. AI Risks</vt:lpstr>
      <vt:lpstr>Machine Learning &amp; Deep Learning</vt:lpstr>
      <vt:lpstr>Machine Learning is one of the branches of Artificial Intelligence that is being increasingly applied to real world problems and systems</vt:lpstr>
      <vt:lpstr>Three types of machine learning…</vt:lpstr>
      <vt:lpstr>Machine learning takes the raw data to learn features that make up the model of the real world</vt:lpstr>
      <vt:lpstr>Deep Learning, is a specific type of machine learning that represents the world as a nested hierarchy of concepts and learns important features and improves with data</vt:lpstr>
      <vt:lpstr>Enterprise AI Use Cases</vt:lpstr>
      <vt:lpstr>PowerPoint Presentation</vt:lpstr>
      <vt:lpstr>PowerPoint Presentation</vt:lpstr>
      <vt:lpstr>PowerPoint Presentation</vt:lpstr>
      <vt:lpstr>PowerPoint Presentation</vt:lpstr>
      <vt:lpstr>AI Risks</vt:lpstr>
      <vt:lpstr>PowerPoint Presentation</vt:lpstr>
      <vt:lpstr>PowerPoint Presentation</vt:lpstr>
      <vt:lpstr>PowerPoint Presentation</vt:lpstr>
      <vt:lpstr>PowerPoint Presentation</vt:lpstr>
      <vt:lpstr>Are we entering a new AI-inspired arms race?</vt:lpstr>
      <vt:lpstr>The key elements of National AI Strategies must address six policy categories</vt:lpstr>
      <vt:lpstr>Key Information Gathering Activities </vt:lpstr>
      <vt:lpstr>Key Information Gathering Activities </vt:lpstr>
      <vt:lpstr>Feedback from IESBA CAG </vt:lpstr>
      <vt:lpstr>Feedback from IESBA CAG </vt:lpstr>
      <vt:lpstr>Key Emerging Themes</vt:lpstr>
      <vt:lpstr>Theme A – Common Ethical Principles Also Apply to AI</vt:lpstr>
      <vt:lpstr>Theme B – PAs Need a “Growth Mindset”</vt:lpstr>
      <vt:lpstr>Theme C – Bias in AI is a Significant Risk</vt:lpstr>
      <vt:lpstr>Theme D – Addressing Fairness and Transparency</vt:lpstr>
      <vt:lpstr>Theme E – Responsibility to Advise on Risks and Benefits </vt:lpstr>
      <vt:lpstr>Matters for IESBA Consideration</vt:lpstr>
      <vt:lpstr>Next Steps</vt:lpstr>
      <vt:lpstr>WG Ask of Board Members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NOCLAR</dc:title>
  <dc:creator>Ken Siong</dc:creator>
  <cp:lastModifiedBy>R&amp;M TF</cp:lastModifiedBy>
  <cp:revision>540</cp:revision>
  <cp:lastPrinted>2018-11-26T21:58:33Z</cp:lastPrinted>
  <dcterms:created xsi:type="dcterms:W3CDTF">2014-10-07T21:52:43Z</dcterms:created>
  <dcterms:modified xsi:type="dcterms:W3CDTF">2019-03-13T20:47:46Z</dcterms:modified>
</cp:coreProperties>
</file>